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4" r:id="rId8"/>
    <p:sldId id="266" r:id="rId9"/>
    <p:sldId id="271" r:id="rId10"/>
    <p:sldId id="267" r:id="rId11"/>
    <p:sldId id="268" r:id="rId12"/>
    <p:sldId id="270" r:id="rId13"/>
    <p:sldId id="269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9900"/>
    <a:srgbClr val="FFCC99"/>
    <a:srgbClr val="FF99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CC3-49B7-8E99-449B774DA69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C3-49B7-8E99-449B774DA69D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CC3-49B7-8E99-449B774DA69D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C3-49B7-8E99-449B774DA69D}"/>
              </c:ext>
            </c:extLst>
          </c:dPt>
          <c:dPt>
            <c:idx val="4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CC3-49B7-8E99-449B774DA69D}"/>
              </c:ext>
            </c:extLst>
          </c:dPt>
          <c:dPt>
            <c:idx val="5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CC3-49B7-8E99-449B774DA69D}"/>
              </c:ext>
            </c:extLst>
          </c:dPt>
          <c:dPt>
            <c:idx val="6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C3-49B7-8E99-449B774DA69D}"/>
              </c:ext>
            </c:extLst>
          </c:dPt>
          <c:dPt>
            <c:idx val="7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CC3-49B7-8E99-449B774DA69D}"/>
              </c:ext>
            </c:extLst>
          </c:dPt>
          <c:dPt>
            <c:idx val="8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ACC3-49B7-8E99-449B774DA69D}"/>
              </c:ext>
            </c:extLst>
          </c:dPt>
          <c:dPt>
            <c:idx val="9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C3-49B7-8E99-449B774DA69D}"/>
              </c:ext>
            </c:extLst>
          </c:dPt>
          <c:dPt>
            <c:idx val="10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CC3-49B7-8E99-449B774DA69D}"/>
              </c:ext>
            </c:extLst>
          </c:dPt>
          <c:dPt>
            <c:idx val="11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C3-49B7-8E99-449B774DA69D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7A617E-0543-4EEB-96EA-43DBC78BF5BE}" type="CATEGORYNAME">
                      <a:rPr lang="en-US" sz="1200" smtClean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400433345470831"/>
                      <c:h val="8.58688501063142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CC3-49B7-8E99-449B774DA69D}"/>
                </c:ext>
              </c:extLst>
            </c:dLbl>
            <c:dLbl>
              <c:idx val="1"/>
              <c:layout>
                <c:manualLayout>
                  <c:x val="9.8443564610468694E-3"/>
                  <c:y val="-3.5173315857840198E-17"/>
                </c:manualLayout>
              </c:layout>
              <c:tx>
                <c:rich>
                  <a:bodyPr/>
                  <a:lstStyle/>
                  <a:p>
                    <a:fld id="{AA8AA832-636D-40B6-8FF3-A3D81B3441EB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CC3-49B7-8E99-449B774DA69D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D92D6BC-43FD-4727-9035-2CA4F2EF71DF}" type="CATEGORYNAME">
                      <a:rPr lang="en-US" smtClean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381384128145614"/>
                      <c:h val="8.5801020465969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CC3-49B7-8E99-449B774DA69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2C92549-8F08-469B-BC7E-329BE6CE312E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CC3-49B7-8E99-449B774DA69D}"/>
                </c:ext>
              </c:extLst>
            </c:dLbl>
            <c:dLbl>
              <c:idx val="4"/>
              <c:layout>
                <c:manualLayout>
                  <c:x val="9.8443564610468694E-3"/>
                  <c:y val="-1.1511399987159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C3-49B7-8E99-449B774DA69D}"/>
                </c:ext>
              </c:extLst>
            </c:dLbl>
            <c:dLbl>
              <c:idx val="5"/>
              <c:layout>
                <c:manualLayout>
                  <c:x val="8.6137634567798847E-3"/>
                  <c:y val="8.6335499903694001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78FBD9-5D9B-4A4B-BDA0-68D60DDB1207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085562379210422"/>
                      <c:h val="6.581272825467084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ACC3-49B7-8E99-449B774DA69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974002759907965"/>
                      <c:h val="8.5801020465969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CC3-49B7-8E99-449B774DA69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116742828008435"/>
                      <c:h val="6.46967871561781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ACC3-49B7-8E99-449B774DA69D}"/>
                </c:ext>
              </c:extLst>
            </c:dLbl>
            <c:dLbl>
              <c:idx val="8"/>
              <c:layout>
                <c:manualLayout>
                  <c:x val="-1.1074901018677774E-2"/>
                  <c:y val="-5.755699993579600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C3-49B7-8E99-449B774DA69D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968567047334495"/>
                      <c:h val="8.38824538014434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CC3-49B7-8E99-449B774DA69D}"/>
                </c:ext>
              </c:extLst>
            </c:dLbl>
            <c:dLbl>
              <c:idx val="10"/>
              <c:layout>
                <c:manualLayout>
                  <c:x val="-8.6138119034160111E-3"/>
                  <c:y val="3.83720886317368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980071379335804"/>
                      <c:h val="6.46967871561781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CC3-49B7-8E99-449B774DA69D}"/>
                </c:ext>
              </c:extLst>
            </c:dLbl>
            <c:dLbl>
              <c:idx val="11"/>
              <c:layout>
                <c:manualLayout>
                  <c:x val="-1.8458168364463331E-3"/>
                  <c:y val="-7.6741911239855002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C5D50B-3FDF-4A0B-8BBB-91D6C8CFAF24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670768675645315"/>
                      <c:h val="0.156787987053451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CC3-49B7-8E99-449B774DA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60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Sheet1!$A$2:$A$13</c:f>
              <c:strCache>
                <c:ptCount val="12"/>
                <c:pt idx="0">
                  <c:v>Klimatske promene</c:v>
                </c:pt>
                <c:pt idx="1">
                  <c:v>Ekološki otisak</c:v>
                </c:pt>
                <c:pt idx="2">
                  <c:v>Korišćenje resursa</c:v>
                </c:pt>
                <c:pt idx="3">
                  <c:v>Zagađenja</c:v>
                </c:pt>
                <c:pt idx="4">
                  <c:v>Anti-korupcija</c:v>
                </c:pt>
                <c:pt idx="5">
                  <c:v>Poreska transparentnost</c:v>
                </c:pt>
                <c:pt idx="6">
                  <c:v>Upravljanje rizikom</c:v>
                </c:pt>
                <c:pt idx="7">
                  <c:v>Prava akcionara</c:v>
                </c:pt>
                <c:pt idx="8">
                  <c:v>Radni uslovi</c:v>
                </c:pt>
                <c:pt idx="9">
                  <c:v>Uticaj na zajednicu</c:v>
                </c:pt>
                <c:pt idx="10">
                  <c:v>Odgovornost</c:v>
                </c:pt>
                <c:pt idx="11">
                  <c:v>Zdravlje i bezbednost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C3-49B7-8E99-449B774DA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 rot="0" vert="horz" anchor="ctr" anchorCtr="1"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39933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09-4ABF-BAB5-454BE08F73CB}"/>
              </c:ext>
            </c:extLst>
          </c:dPt>
          <c:dPt>
            <c:idx val="1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09-4ABF-BAB5-454BE08F73CB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09-4ABF-BAB5-454BE08F73CB}"/>
              </c:ext>
            </c:extLst>
          </c:dPt>
          <c:dPt>
            <c:idx val="3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09-4ABF-BAB5-454BE08F73CB}"/>
              </c:ext>
            </c:extLst>
          </c:dPt>
          <c:dPt>
            <c:idx val="4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109-4ABF-BAB5-454BE08F73CB}"/>
              </c:ext>
            </c:extLst>
          </c:dPt>
          <c:dPt>
            <c:idx val="5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109-4ABF-BAB5-454BE08F73CB}"/>
              </c:ext>
            </c:extLst>
          </c:dPt>
          <c:dPt>
            <c:idx val="6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109-4ABF-BAB5-454BE08F73CB}"/>
              </c:ext>
            </c:extLst>
          </c:dPt>
          <c:dPt>
            <c:idx val="7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109-4ABF-BAB5-454BE08F73CB}"/>
              </c:ext>
            </c:extLst>
          </c:dPt>
          <c:dPt>
            <c:idx val="8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109-4ABF-BAB5-454BE08F73CB}"/>
              </c:ext>
            </c:extLst>
          </c:dPt>
          <c:dPt>
            <c:idx val="9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109-4ABF-BAB5-454BE08F73CB}"/>
              </c:ext>
            </c:extLst>
          </c:dPt>
          <c:dPt>
            <c:idx val="10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109-4ABF-BAB5-454BE08F73CB}"/>
              </c:ext>
            </c:extLst>
          </c:dPt>
          <c:dPt>
            <c:idx val="11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109-4ABF-BAB5-454BE08F73CB}"/>
              </c:ext>
            </c:extLst>
          </c:dPt>
          <c:dLbls>
            <c:dLbl>
              <c:idx val="0"/>
              <c:layout>
                <c:manualLayout>
                  <c:x val="4.7651875657869873E-3"/>
                  <c:y val="6.5452817537644389E-3"/>
                </c:manualLayout>
              </c:layout>
              <c:tx>
                <c:rich>
                  <a:bodyPr rot="342000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7A617E-0543-4EEB-96EA-43DBC78BF5BE}" type="CATEGORYNAME">
                      <a:rPr lang="en-US" sz="1200" b="1" smtClean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xfrm rot="3420000">
                  <a:off x="2370321" y="943054"/>
                  <a:ext cx="1372389" cy="830368"/>
                </a:xfrm>
                <a:noFill/>
                <a:ln>
                  <a:noFill/>
                </a:ln>
                <a:effectLst/>
              </c:spPr>
              <c:txPr>
                <a:bodyPr rot="342000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91"/>
                        <a:gd name="adj2" fmla="val -1828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4329086604845133"/>
                      <c:h val="0.213976083437396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109-4ABF-BAB5-454BE08F73CB}"/>
                </c:ext>
              </c:extLst>
            </c:dLbl>
            <c:dLbl>
              <c:idx val="1"/>
              <c:layout>
                <c:manualLayout>
                  <c:x val="9.8443021864330904E-3"/>
                  <c:y val="-9.8177937865176479E-3"/>
                </c:manualLayout>
              </c:layout>
              <c:tx>
                <c:rich>
                  <a:bodyPr/>
                  <a:lstStyle/>
                  <a:p>
                    <a:fld id="{AA8AA832-636D-40B6-8FF3-A3D81B3441EB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48380886820167"/>
                      <c:h val="0.10607762910310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109-4ABF-BAB5-454BE08F73CB}"/>
                </c:ext>
              </c:extLst>
            </c:dLbl>
            <c:dLbl>
              <c:idx val="2"/>
              <c:layout>
                <c:manualLayout>
                  <c:x val="-3.1767917105247358E-3"/>
                  <c:y val="1.9635845261293316E-2"/>
                </c:manualLayout>
              </c:layout>
              <c:tx>
                <c:rich>
                  <a:bodyPr rot="-354000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D92D6BC-43FD-4727-9035-2CA4F2EF71DF}" type="CATEGORYNAME">
                      <a:rPr lang="en-US" smtClean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354000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808401938693422"/>
                      <c:h val="6.070748826616517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109-4ABF-BAB5-454BE08F73C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2C92549-8F08-469B-BC7E-329BE6CE312E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109-4ABF-BAB5-454BE08F73CB}"/>
                </c:ext>
              </c:extLst>
            </c:dLbl>
            <c:dLbl>
              <c:idx val="4"/>
              <c:layout>
                <c:manualLayout>
                  <c:x val="9.8443564610468694E-3"/>
                  <c:y val="-1.1511399987159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09-4ABF-BAB5-454BE08F73CB}"/>
                </c:ext>
              </c:extLst>
            </c:dLbl>
            <c:dLbl>
              <c:idx val="5"/>
              <c:layout>
                <c:manualLayout>
                  <c:x val="8.6137634567798847E-3"/>
                  <c:y val="8.6335499903694001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78FBD9-5D9B-4A4B-BDA0-68D60DDB1207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085562379210422"/>
                      <c:h val="6.581272825467084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109-4ABF-BAB5-454BE08F73C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4109-4ABF-BAB5-454BE08F73C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4109-4ABF-BAB5-454BE08F73C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3-4109-4ABF-BAB5-454BE08F73CB}"/>
                </c:ext>
              </c:extLst>
            </c:dLbl>
            <c:dLbl>
              <c:idx val="10"/>
              <c:layout>
                <c:manualLayout>
                  <c:x val="-8.6138119034160111E-3"/>
                  <c:y val="3.83720886317368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980071379335804"/>
                      <c:h val="6.46967871561781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4109-4ABF-BAB5-454BE08F73CB}"/>
                </c:ext>
              </c:extLst>
            </c:dLbl>
            <c:dLbl>
              <c:idx val="11"/>
              <c:layout>
                <c:manualLayout>
                  <c:x val="-1.8458168364463331E-3"/>
                  <c:y val="-7.6741911239855002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C5D50B-3FDF-4A0B-8BBB-91D6C8CFAF24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670768675645315"/>
                      <c:h val="0.156787987053451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4109-4ABF-BAB5-454BE08F73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60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Sheet1!$A$2:$A$13</c:f>
              <c:strCache>
                <c:ptCount val="3"/>
                <c:pt idx="0">
                  <c:v>Environment</c:v>
                </c:pt>
                <c:pt idx="1">
                  <c:v>Governance</c:v>
                </c:pt>
                <c:pt idx="2">
                  <c:v>Social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109-4ABF-BAB5-454BE08F7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 rot="0" vert="horz" anchor="ctr" anchorCtr="1"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CC3-49B7-8E99-449B774DA69D}"/>
              </c:ext>
            </c:extLst>
          </c:dPt>
          <c:dPt>
            <c:idx val="1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C3-49B7-8E99-449B774DA69D}"/>
              </c:ext>
            </c:extLst>
          </c:dPt>
          <c:dPt>
            <c:idx val="2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CC3-49B7-8E99-449B774DA69D}"/>
              </c:ext>
            </c:extLst>
          </c:dPt>
          <c:dPt>
            <c:idx val="3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C3-49B7-8E99-449B774DA69D}"/>
              </c:ext>
            </c:extLst>
          </c:dPt>
          <c:dPt>
            <c:idx val="4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CC3-49B7-8E99-449B774DA69D}"/>
              </c:ext>
            </c:extLst>
          </c:dPt>
          <c:dPt>
            <c:idx val="5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CC3-49B7-8E99-449B774DA69D}"/>
              </c:ext>
            </c:extLst>
          </c:dPt>
          <c:dPt>
            <c:idx val="6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C3-49B7-8E99-449B774DA69D}"/>
              </c:ext>
            </c:extLst>
          </c:dPt>
          <c:dPt>
            <c:idx val="7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CC3-49B7-8E99-449B774DA69D}"/>
              </c:ext>
            </c:extLst>
          </c:dPt>
          <c:dPt>
            <c:idx val="8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ACC3-49B7-8E99-449B774DA69D}"/>
              </c:ext>
            </c:extLst>
          </c:dPt>
          <c:dPt>
            <c:idx val="9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C3-49B7-8E99-449B774DA69D}"/>
              </c:ext>
            </c:extLst>
          </c:dPt>
          <c:dPt>
            <c:idx val="10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CC3-49B7-8E99-449B774DA69D}"/>
              </c:ext>
            </c:extLst>
          </c:dPt>
          <c:dPt>
            <c:idx val="11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C3-49B7-8E99-449B774DA69D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7A617E-0543-4EEB-96EA-43DBC78BF5BE}" type="CATEGORYNAME">
                      <a:rPr lang="en-US" sz="1200" smtClean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400433345470831"/>
                      <c:h val="8.58688501063142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CC3-49B7-8E99-449B774DA69D}"/>
                </c:ext>
              </c:extLst>
            </c:dLbl>
            <c:dLbl>
              <c:idx val="1"/>
              <c:layout>
                <c:manualLayout>
                  <c:x val="9.8443564610468694E-3"/>
                  <c:y val="-3.5173315857840198E-17"/>
                </c:manualLayout>
              </c:layout>
              <c:tx>
                <c:rich>
                  <a:bodyPr/>
                  <a:lstStyle/>
                  <a:p>
                    <a:fld id="{AA8AA832-636D-40B6-8FF3-A3D81B3441EB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CC3-49B7-8E99-449B774DA69D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D92D6BC-43FD-4727-9035-2CA4F2EF71DF}" type="CATEGORYNAME">
                      <a:rPr lang="en-US" smtClean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381384128145614"/>
                      <c:h val="8.5801020465969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CC3-49B7-8E99-449B774DA69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2C92549-8F08-469B-BC7E-329BE6CE312E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CC3-49B7-8E99-449B774DA69D}"/>
                </c:ext>
              </c:extLst>
            </c:dLbl>
            <c:dLbl>
              <c:idx val="4"/>
              <c:layout>
                <c:manualLayout>
                  <c:x val="9.8443564610468694E-3"/>
                  <c:y val="-1.1511399987159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C3-49B7-8E99-449B774DA69D}"/>
                </c:ext>
              </c:extLst>
            </c:dLbl>
            <c:dLbl>
              <c:idx val="5"/>
              <c:layout>
                <c:manualLayout>
                  <c:x val="8.6137634567798847E-3"/>
                  <c:y val="8.6335499903694001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78FBD9-5D9B-4A4B-BDA0-68D60DDB1207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085562379210422"/>
                      <c:h val="6.581272825467084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ACC3-49B7-8E99-449B774DA69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974002759907965"/>
                      <c:h val="8.5801020465969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CC3-49B7-8E99-449B774DA69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116742828008435"/>
                      <c:h val="6.46967871561781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ACC3-49B7-8E99-449B774DA69D}"/>
                </c:ext>
              </c:extLst>
            </c:dLbl>
            <c:dLbl>
              <c:idx val="8"/>
              <c:layout>
                <c:manualLayout>
                  <c:x val="-1.1074901018677774E-2"/>
                  <c:y val="-5.755699993579600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C3-49B7-8E99-449B774DA69D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968567047334495"/>
                      <c:h val="8.38824538014434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CC3-49B7-8E99-449B774DA69D}"/>
                </c:ext>
              </c:extLst>
            </c:dLbl>
            <c:dLbl>
              <c:idx val="10"/>
              <c:layout>
                <c:manualLayout>
                  <c:x val="-8.6138119034160111E-3"/>
                  <c:y val="3.83720886317368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980071379335804"/>
                      <c:h val="6.46967871561781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CC3-49B7-8E99-449B774DA69D}"/>
                </c:ext>
              </c:extLst>
            </c:dLbl>
            <c:dLbl>
              <c:idx val="11"/>
              <c:layout>
                <c:manualLayout>
                  <c:x val="-1.8458168364463331E-3"/>
                  <c:y val="-7.6741911239855002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C5D50B-3FDF-4A0B-8BBB-91D6C8CFAF24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670768675645315"/>
                      <c:h val="0.156787987053451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CC3-49B7-8E99-449B774DA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60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Sheet1!$A$2:$A$13</c:f>
              <c:strCache>
                <c:ptCount val="12"/>
                <c:pt idx="0">
                  <c:v>Klimatske promene</c:v>
                </c:pt>
                <c:pt idx="1">
                  <c:v>Ekološki otisak</c:v>
                </c:pt>
                <c:pt idx="2">
                  <c:v>Korišćenje resursa</c:v>
                </c:pt>
                <c:pt idx="3">
                  <c:v>Zagađenja</c:v>
                </c:pt>
                <c:pt idx="4">
                  <c:v>Anti-korupcija</c:v>
                </c:pt>
                <c:pt idx="5">
                  <c:v>Poreska transparentnost</c:v>
                </c:pt>
                <c:pt idx="6">
                  <c:v>Upravljanje rizikom</c:v>
                </c:pt>
                <c:pt idx="7">
                  <c:v>Prava akcionara</c:v>
                </c:pt>
                <c:pt idx="8">
                  <c:v>Radni uslovi</c:v>
                </c:pt>
                <c:pt idx="9">
                  <c:v>Uticaj na zajednicu</c:v>
                </c:pt>
                <c:pt idx="10">
                  <c:v>Odgovornost</c:v>
                </c:pt>
                <c:pt idx="11">
                  <c:v>Zdravlje i bezbednost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C3-49B7-8E99-449B774DA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 rot="0" vert="horz" anchor="ctr" anchorCtr="1"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39933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09-4ABF-BAB5-454BE08F73CB}"/>
              </c:ext>
            </c:extLst>
          </c:dPt>
          <c:dPt>
            <c:idx val="1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09-4ABF-BAB5-454BE08F73CB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09-4ABF-BAB5-454BE08F73CB}"/>
              </c:ext>
            </c:extLst>
          </c:dPt>
          <c:dPt>
            <c:idx val="3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09-4ABF-BAB5-454BE08F73CB}"/>
              </c:ext>
            </c:extLst>
          </c:dPt>
          <c:dPt>
            <c:idx val="4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109-4ABF-BAB5-454BE08F73CB}"/>
              </c:ext>
            </c:extLst>
          </c:dPt>
          <c:dPt>
            <c:idx val="5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109-4ABF-BAB5-454BE08F73CB}"/>
              </c:ext>
            </c:extLst>
          </c:dPt>
          <c:dPt>
            <c:idx val="6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109-4ABF-BAB5-454BE08F73CB}"/>
              </c:ext>
            </c:extLst>
          </c:dPt>
          <c:dPt>
            <c:idx val="7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109-4ABF-BAB5-454BE08F73CB}"/>
              </c:ext>
            </c:extLst>
          </c:dPt>
          <c:dPt>
            <c:idx val="8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109-4ABF-BAB5-454BE08F73CB}"/>
              </c:ext>
            </c:extLst>
          </c:dPt>
          <c:dPt>
            <c:idx val="9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109-4ABF-BAB5-454BE08F73CB}"/>
              </c:ext>
            </c:extLst>
          </c:dPt>
          <c:dPt>
            <c:idx val="10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109-4ABF-BAB5-454BE08F73CB}"/>
              </c:ext>
            </c:extLst>
          </c:dPt>
          <c:dPt>
            <c:idx val="11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109-4ABF-BAB5-454BE08F73CB}"/>
              </c:ext>
            </c:extLst>
          </c:dPt>
          <c:dLbls>
            <c:dLbl>
              <c:idx val="0"/>
              <c:layout>
                <c:manualLayout>
                  <c:x val="4.7651875657869873E-3"/>
                  <c:y val="6.5452817537644389E-3"/>
                </c:manualLayout>
              </c:layout>
              <c:tx>
                <c:rich>
                  <a:bodyPr rot="342000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7A617E-0543-4EEB-96EA-43DBC78BF5BE}" type="CATEGORYNAME">
                      <a:rPr lang="en-US" sz="1200" b="1" smtClean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xfrm rot="3420000">
                  <a:off x="2370321" y="943054"/>
                  <a:ext cx="1372389" cy="830368"/>
                </a:xfrm>
                <a:noFill/>
                <a:ln>
                  <a:noFill/>
                </a:ln>
                <a:effectLst/>
              </c:spPr>
              <c:txPr>
                <a:bodyPr rot="342000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91"/>
                        <a:gd name="adj2" fmla="val -1828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4329086604845133"/>
                      <c:h val="0.213976083437396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109-4ABF-BAB5-454BE08F73CB}"/>
                </c:ext>
              </c:extLst>
            </c:dLbl>
            <c:dLbl>
              <c:idx val="1"/>
              <c:layout>
                <c:manualLayout>
                  <c:x val="9.8443021864330904E-3"/>
                  <c:y val="-9.8177937865176479E-3"/>
                </c:manualLayout>
              </c:layout>
              <c:tx>
                <c:rich>
                  <a:bodyPr/>
                  <a:lstStyle/>
                  <a:p>
                    <a:fld id="{AA8AA832-636D-40B6-8FF3-A3D81B3441EB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48380886820167"/>
                      <c:h val="0.10607762910310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109-4ABF-BAB5-454BE08F73CB}"/>
                </c:ext>
              </c:extLst>
            </c:dLbl>
            <c:dLbl>
              <c:idx val="2"/>
              <c:layout>
                <c:manualLayout>
                  <c:x val="-3.1767917105247358E-3"/>
                  <c:y val="1.9635845261293316E-2"/>
                </c:manualLayout>
              </c:layout>
              <c:tx>
                <c:rich>
                  <a:bodyPr rot="-354000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D92D6BC-43FD-4727-9035-2CA4F2EF71DF}" type="CATEGORYNAME">
                      <a:rPr lang="en-US" smtClean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354000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808401938693422"/>
                      <c:h val="6.070748826616517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109-4ABF-BAB5-454BE08F73C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2C92549-8F08-469B-BC7E-329BE6CE312E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109-4ABF-BAB5-454BE08F73CB}"/>
                </c:ext>
              </c:extLst>
            </c:dLbl>
            <c:dLbl>
              <c:idx val="4"/>
              <c:layout>
                <c:manualLayout>
                  <c:x val="9.8443564610468694E-3"/>
                  <c:y val="-1.1511399987159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09-4ABF-BAB5-454BE08F73CB}"/>
                </c:ext>
              </c:extLst>
            </c:dLbl>
            <c:dLbl>
              <c:idx val="5"/>
              <c:layout>
                <c:manualLayout>
                  <c:x val="8.6137634567798847E-3"/>
                  <c:y val="8.6335499903694001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78FBD9-5D9B-4A4B-BDA0-68D60DDB1207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085562379210422"/>
                      <c:h val="6.581272825467084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109-4ABF-BAB5-454BE08F73C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4109-4ABF-BAB5-454BE08F73C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4109-4ABF-BAB5-454BE08F73C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3-4109-4ABF-BAB5-454BE08F73CB}"/>
                </c:ext>
              </c:extLst>
            </c:dLbl>
            <c:dLbl>
              <c:idx val="10"/>
              <c:layout>
                <c:manualLayout>
                  <c:x val="-8.6138119034160111E-3"/>
                  <c:y val="3.83720886317368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980071379335804"/>
                      <c:h val="6.46967871561781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4109-4ABF-BAB5-454BE08F73CB}"/>
                </c:ext>
              </c:extLst>
            </c:dLbl>
            <c:dLbl>
              <c:idx val="11"/>
              <c:layout>
                <c:manualLayout>
                  <c:x val="-1.8458168364463331E-3"/>
                  <c:y val="-7.6741911239855002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C5D50B-3FDF-4A0B-8BBB-91D6C8CFAF24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670768675645315"/>
                      <c:h val="0.156787987053451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4109-4ABF-BAB5-454BE08F73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60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Sheet1!$A$2:$A$13</c:f>
              <c:strCache>
                <c:ptCount val="3"/>
                <c:pt idx="0">
                  <c:v>Environment</c:v>
                </c:pt>
                <c:pt idx="1">
                  <c:v>Governance</c:v>
                </c:pt>
                <c:pt idx="2">
                  <c:v>Social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109-4ABF-BAB5-454BE08F7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 rot="0" vert="horz" anchor="ctr" anchorCtr="1"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CC3-49B7-8E99-449B774DA69D}"/>
              </c:ext>
            </c:extLst>
          </c:dPt>
          <c:dPt>
            <c:idx val="1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C3-49B7-8E99-449B774DA69D}"/>
              </c:ext>
            </c:extLst>
          </c:dPt>
          <c:dPt>
            <c:idx val="2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CC3-49B7-8E99-449B774DA69D}"/>
              </c:ext>
            </c:extLst>
          </c:dPt>
          <c:dPt>
            <c:idx val="3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C3-49B7-8E99-449B774DA69D}"/>
              </c:ext>
            </c:extLst>
          </c:dPt>
          <c:dPt>
            <c:idx val="4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CC3-49B7-8E99-449B774DA69D}"/>
              </c:ext>
            </c:extLst>
          </c:dPt>
          <c:dPt>
            <c:idx val="5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CC3-49B7-8E99-449B774DA69D}"/>
              </c:ext>
            </c:extLst>
          </c:dPt>
          <c:dPt>
            <c:idx val="6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C3-49B7-8E99-449B774DA69D}"/>
              </c:ext>
            </c:extLst>
          </c:dPt>
          <c:dPt>
            <c:idx val="7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CC3-49B7-8E99-449B774DA69D}"/>
              </c:ext>
            </c:extLst>
          </c:dPt>
          <c:dPt>
            <c:idx val="8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ACC3-49B7-8E99-449B774DA69D}"/>
              </c:ext>
            </c:extLst>
          </c:dPt>
          <c:dPt>
            <c:idx val="9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C3-49B7-8E99-449B774DA69D}"/>
              </c:ext>
            </c:extLst>
          </c:dPt>
          <c:dPt>
            <c:idx val="10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CC3-49B7-8E99-449B774DA69D}"/>
              </c:ext>
            </c:extLst>
          </c:dPt>
          <c:dPt>
            <c:idx val="11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C3-49B7-8E99-449B774DA69D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7A617E-0543-4EEB-96EA-43DBC78BF5BE}" type="CATEGORYNAME">
                      <a:rPr lang="en-US" sz="1200" smtClean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400433345470831"/>
                      <c:h val="8.58688501063142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CC3-49B7-8E99-449B774DA69D}"/>
                </c:ext>
              </c:extLst>
            </c:dLbl>
            <c:dLbl>
              <c:idx val="1"/>
              <c:layout>
                <c:manualLayout>
                  <c:x val="9.8443564610468694E-3"/>
                  <c:y val="-3.5173315857840198E-17"/>
                </c:manualLayout>
              </c:layout>
              <c:tx>
                <c:rich>
                  <a:bodyPr/>
                  <a:lstStyle/>
                  <a:p>
                    <a:fld id="{AA8AA832-636D-40B6-8FF3-A3D81B3441EB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CC3-49B7-8E99-449B774DA69D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D92D6BC-43FD-4727-9035-2CA4F2EF71DF}" type="CATEGORYNAME">
                      <a:rPr lang="en-US" smtClean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381384128145614"/>
                      <c:h val="8.5801020465969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CC3-49B7-8E99-449B774DA69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2C92549-8F08-469B-BC7E-329BE6CE312E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CC3-49B7-8E99-449B774DA69D}"/>
                </c:ext>
              </c:extLst>
            </c:dLbl>
            <c:dLbl>
              <c:idx val="4"/>
              <c:layout>
                <c:manualLayout>
                  <c:x val="9.8443564610468694E-3"/>
                  <c:y val="-1.1511399987159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C3-49B7-8E99-449B774DA69D}"/>
                </c:ext>
              </c:extLst>
            </c:dLbl>
            <c:dLbl>
              <c:idx val="5"/>
              <c:layout>
                <c:manualLayout>
                  <c:x val="8.6137634567798847E-3"/>
                  <c:y val="8.6335499903694001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78FBD9-5D9B-4A4B-BDA0-68D60DDB1207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085562379210422"/>
                      <c:h val="6.581272825467084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ACC3-49B7-8E99-449B774DA69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974002759907965"/>
                      <c:h val="8.5801020465969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CC3-49B7-8E99-449B774DA69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116742828008435"/>
                      <c:h val="6.46967871561781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ACC3-49B7-8E99-449B774DA69D}"/>
                </c:ext>
              </c:extLst>
            </c:dLbl>
            <c:dLbl>
              <c:idx val="8"/>
              <c:layout>
                <c:manualLayout>
                  <c:x val="-1.1074901018677774E-2"/>
                  <c:y val="-5.755699993579600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C3-49B7-8E99-449B774DA69D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968567047334495"/>
                      <c:h val="8.38824538014434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CC3-49B7-8E99-449B774DA69D}"/>
                </c:ext>
              </c:extLst>
            </c:dLbl>
            <c:dLbl>
              <c:idx val="10"/>
              <c:layout>
                <c:manualLayout>
                  <c:x val="-8.6138119034160111E-3"/>
                  <c:y val="3.83720886317368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980071379335804"/>
                      <c:h val="6.46967871561781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CC3-49B7-8E99-449B774DA69D}"/>
                </c:ext>
              </c:extLst>
            </c:dLbl>
            <c:dLbl>
              <c:idx val="11"/>
              <c:layout>
                <c:manualLayout>
                  <c:x val="-1.8458168364463331E-3"/>
                  <c:y val="-7.6741911239855002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C5D50B-3FDF-4A0B-8BBB-91D6C8CFAF24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670768675645315"/>
                      <c:h val="0.156787987053451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CC3-49B7-8E99-449B774DA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60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Sheet1!$A$2:$A$13</c:f>
              <c:strCache>
                <c:ptCount val="12"/>
                <c:pt idx="0">
                  <c:v>Klimatske promene</c:v>
                </c:pt>
                <c:pt idx="1">
                  <c:v>Ekološki otisak</c:v>
                </c:pt>
                <c:pt idx="2">
                  <c:v>Korišćenje resursa</c:v>
                </c:pt>
                <c:pt idx="3">
                  <c:v>Zagađenja</c:v>
                </c:pt>
                <c:pt idx="4">
                  <c:v>Anti-korupcija</c:v>
                </c:pt>
                <c:pt idx="5">
                  <c:v>Poreska transparentnost</c:v>
                </c:pt>
                <c:pt idx="6">
                  <c:v>Upravljanje rizikom</c:v>
                </c:pt>
                <c:pt idx="7">
                  <c:v>Prava akcionara</c:v>
                </c:pt>
                <c:pt idx="8">
                  <c:v>Radni uslovi</c:v>
                </c:pt>
                <c:pt idx="9">
                  <c:v>Uticaj na zajednicu</c:v>
                </c:pt>
                <c:pt idx="10">
                  <c:v>Odgovornost</c:v>
                </c:pt>
                <c:pt idx="11">
                  <c:v>Zdravlje i bezbednost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C3-49B7-8E99-449B774DA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 rot="0" vert="horz" anchor="ctr" anchorCtr="1"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39933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09-4ABF-BAB5-454BE08F73CB}"/>
              </c:ext>
            </c:extLst>
          </c:dPt>
          <c:dPt>
            <c:idx val="1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09-4ABF-BAB5-454BE08F73CB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09-4ABF-BAB5-454BE08F73CB}"/>
              </c:ext>
            </c:extLst>
          </c:dPt>
          <c:dPt>
            <c:idx val="3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09-4ABF-BAB5-454BE08F73CB}"/>
              </c:ext>
            </c:extLst>
          </c:dPt>
          <c:dPt>
            <c:idx val="4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109-4ABF-BAB5-454BE08F73CB}"/>
              </c:ext>
            </c:extLst>
          </c:dPt>
          <c:dPt>
            <c:idx val="5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109-4ABF-BAB5-454BE08F73CB}"/>
              </c:ext>
            </c:extLst>
          </c:dPt>
          <c:dPt>
            <c:idx val="6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109-4ABF-BAB5-454BE08F73CB}"/>
              </c:ext>
            </c:extLst>
          </c:dPt>
          <c:dPt>
            <c:idx val="7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109-4ABF-BAB5-454BE08F73CB}"/>
              </c:ext>
            </c:extLst>
          </c:dPt>
          <c:dPt>
            <c:idx val="8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109-4ABF-BAB5-454BE08F73CB}"/>
              </c:ext>
            </c:extLst>
          </c:dPt>
          <c:dPt>
            <c:idx val="9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109-4ABF-BAB5-454BE08F73CB}"/>
              </c:ext>
            </c:extLst>
          </c:dPt>
          <c:dPt>
            <c:idx val="10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109-4ABF-BAB5-454BE08F73CB}"/>
              </c:ext>
            </c:extLst>
          </c:dPt>
          <c:dPt>
            <c:idx val="11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109-4ABF-BAB5-454BE08F73CB}"/>
              </c:ext>
            </c:extLst>
          </c:dPt>
          <c:dLbls>
            <c:dLbl>
              <c:idx val="0"/>
              <c:layout>
                <c:manualLayout>
                  <c:x val="4.7651875657869873E-3"/>
                  <c:y val="6.5452817537644389E-3"/>
                </c:manualLayout>
              </c:layout>
              <c:tx>
                <c:rich>
                  <a:bodyPr rot="342000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7A617E-0543-4EEB-96EA-43DBC78BF5BE}" type="CATEGORYNAME">
                      <a:rPr lang="en-US" sz="1200" b="1" smtClean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xfrm rot="3420000">
                  <a:off x="2370321" y="943054"/>
                  <a:ext cx="1372389" cy="830368"/>
                </a:xfrm>
                <a:noFill/>
                <a:ln>
                  <a:noFill/>
                </a:ln>
                <a:effectLst/>
              </c:spPr>
              <c:txPr>
                <a:bodyPr rot="342000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91"/>
                        <a:gd name="adj2" fmla="val -1828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4329086604845133"/>
                      <c:h val="0.213976083437396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109-4ABF-BAB5-454BE08F73CB}"/>
                </c:ext>
              </c:extLst>
            </c:dLbl>
            <c:dLbl>
              <c:idx val="1"/>
              <c:layout>
                <c:manualLayout>
                  <c:x val="9.8443021864330904E-3"/>
                  <c:y val="-9.8177937865176479E-3"/>
                </c:manualLayout>
              </c:layout>
              <c:tx>
                <c:rich>
                  <a:bodyPr/>
                  <a:lstStyle/>
                  <a:p>
                    <a:fld id="{AA8AA832-636D-40B6-8FF3-A3D81B3441EB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48380886820167"/>
                      <c:h val="0.10607762910310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109-4ABF-BAB5-454BE08F73CB}"/>
                </c:ext>
              </c:extLst>
            </c:dLbl>
            <c:dLbl>
              <c:idx val="2"/>
              <c:layout>
                <c:manualLayout>
                  <c:x val="-3.1767917105247358E-3"/>
                  <c:y val="1.9635845261293316E-2"/>
                </c:manualLayout>
              </c:layout>
              <c:tx>
                <c:rich>
                  <a:bodyPr rot="-354000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D92D6BC-43FD-4727-9035-2CA4F2EF71DF}" type="CATEGORYNAME">
                      <a:rPr lang="en-US" smtClean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354000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808401938693422"/>
                      <c:h val="6.070748826616517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109-4ABF-BAB5-454BE08F73C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2C92549-8F08-469B-BC7E-329BE6CE312E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109-4ABF-BAB5-454BE08F73CB}"/>
                </c:ext>
              </c:extLst>
            </c:dLbl>
            <c:dLbl>
              <c:idx val="4"/>
              <c:layout>
                <c:manualLayout>
                  <c:x val="9.8443564610468694E-3"/>
                  <c:y val="-1.1511399987159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09-4ABF-BAB5-454BE08F73CB}"/>
                </c:ext>
              </c:extLst>
            </c:dLbl>
            <c:dLbl>
              <c:idx val="5"/>
              <c:layout>
                <c:manualLayout>
                  <c:x val="8.6137634567798847E-3"/>
                  <c:y val="8.6335499903694001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78FBD9-5D9B-4A4B-BDA0-68D60DDB1207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085562379210422"/>
                      <c:h val="6.581272825467084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109-4ABF-BAB5-454BE08F73C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4109-4ABF-BAB5-454BE08F73C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4109-4ABF-BAB5-454BE08F73C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3-4109-4ABF-BAB5-454BE08F73CB}"/>
                </c:ext>
              </c:extLst>
            </c:dLbl>
            <c:dLbl>
              <c:idx val="10"/>
              <c:layout>
                <c:manualLayout>
                  <c:x val="-8.6138119034160111E-3"/>
                  <c:y val="3.83720886317368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980071379335804"/>
                      <c:h val="6.46967871561781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4109-4ABF-BAB5-454BE08F73CB}"/>
                </c:ext>
              </c:extLst>
            </c:dLbl>
            <c:dLbl>
              <c:idx val="11"/>
              <c:layout>
                <c:manualLayout>
                  <c:x val="-1.8458168364463331E-3"/>
                  <c:y val="-7.6741911239855002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C5D50B-3FDF-4A0B-8BBB-91D6C8CFAF24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670768675645315"/>
                      <c:h val="0.156787987053451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4109-4ABF-BAB5-454BE08F73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60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Sheet1!$A$2:$A$13</c:f>
              <c:strCache>
                <c:ptCount val="3"/>
                <c:pt idx="0">
                  <c:v>Environment</c:v>
                </c:pt>
                <c:pt idx="1">
                  <c:v>Governance</c:v>
                </c:pt>
                <c:pt idx="2">
                  <c:v>Social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109-4ABF-BAB5-454BE08F7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 rot="0" vert="horz" anchor="ctr" anchorCtr="1"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CC3-49B7-8E99-449B774DA69D}"/>
              </c:ext>
            </c:extLst>
          </c:dPt>
          <c:dPt>
            <c:idx val="1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C3-49B7-8E99-449B774DA69D}"/>
              </c:ext>
            </c:extLst>
          </c:dPt>
          <c:dPt>
            <c:idx val="2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CC3-49B7-8E99-449B774DA69D}"/>
              </c:ext>
            </c:extLst>
          </c:dPt>
          <c:dPt>
            <c:idx val="3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C3-49B7-8E99-449B774DA69D}"/>
              </c:ext>
            </c:extLst>
          </c:dPt>
          <c:dPt>
            <c:idx val="4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CC3-49B7-8E99-449B774DA69D}"/>
              </c:ext>
            </c:extLst>
          </c:dPt>
          <c:dPt>
            <c:idx val="5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CC3-49B7-8E99-449B774DA69D}"/>
              </c:ext>
            </c:extLst>
          </c:dPt>
          <c:dPt>
            <c:idx val="6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C3-49B7-8E99-449B774DA69D}"/>
              </c:ext>
            </c:extLst>
          </c:dPt>
          <c:dPt>
            <c:idx val="7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CC3-49B7-8E99-449B774DA69D}"/>
              </c:ext>
            </c:extLst>
          </c:dPt>
          <c:dPt>
            <c:idx val="8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ACC3-49B7-8E99-449B774DA69D}"/>
              </c:ext>
            </c:extLst>
          </c:dPt>
          <c:dPt>
            <c:idx val="9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C3-49B7-8E99-449B774DA69D}"/>
              </c:ext>
            </c:extLst>
          </c:dPt>
          <c:dPt>
            <c:idx val="10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CC3-49B7-8E99-449B774DA69D}"/>
              </c:ext>
            </c:extLst>
          </c:dPt>
          <c:dPt>
            <c:idx val="11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C3-49B7-8E99-449B774DA69D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7A617E-0543-4EEB-96EA-43DBC78BF5BE}" type="CATEGORYNAME">
                      <a:rPr lang="en-US" sz="1200" smtClean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400433345470831"/>
                      <c:h val="8.58688501063142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CC3-49B7-8E99-449B774DA69D}"/>
                </c:ext>
              </c:extLst>
            </c:dLbl>
            <c:dLbl>
              <c:idx val="1"/>
              <c:layout>
                <c:manualLayout>
                  <c:x val="9.8443564610468694E-3"/>
                  <c:y val="-3.5173315857840198E-17"/>
                </c:manualLayout>
              </c:layout>
              <c:tx>
                <c:rich>
                  <a:bodyPr/>
                  <a:lstStyle/>
                  <a:p>
                    <a:fld id="{AA8AA832-636D-40B6-8FF3-A3D81B3441EB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CC3-49B7-8E99-449B774DA69D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D92D6BC-43FD-4727-9035-2CA4F2EF71DF}" type="CATEGORYNAME">
                      <a:rPr lang="en-US" smtClean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381384128145614"/>
                      <c:h val="8.5801020465969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CC3-49B7-8E99-449B774DA69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2C92549-8F08-469B-BC7E-329BE6CE312E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CC3-49B7-8E99-449B774DA69D}"/>
                </c:ext>
              </c:extLst>
            </c:dLbl>
            <c:dLbl>
              <c:idx val="4"/>
              <c:layout>
                <c:manualLayout>
                  <c:x val="9.8443564610468694E-3"/>
                  <c:y val="-1.1511399987159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C3-49B7-8E99-449B774DA69D}"/>
                </c:ext>
              </c:extLst>
            </c:dLbl>
            <c:dLbl>
              <c:idx val="5"/>
              <c:layout>
                <c:manualLayout>
                  <c:x val="8.6137634567798847E-3"/>
                  <c:y val="8.6335499903694001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78FBD9-5D9B-4A4B-BDA0-68D60DDB1207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085562379210422"/>
                      <c:h val="6.581272825467084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ACC3-49B7-8E99-449B774DA69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974002759907965"/>
                      <c:h val="8.5801020465969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CC3-49B7-8E99-449B774DA69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116742828008435"/>
                      <c:h val="6.46967871561781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ACC3-49B7-8E99-449B774DA69D}"/>
                </c:ext>
              </c:extLst>
            </c:dLbl>
            <c:dLbl>
              <c:idx val="8"/>
              <c:layout>
                <c:manualLayout>
                  <c:x val="-1.1074901018677774E-2"/>
                  <c:y val="-5.755699993579600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C3-49B7-8E99-449B774DA69D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968567047334495"/>
                      <c:h val="8.38824538014434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CC3-49B7-8E99-449B774DA69D}"/>
                </c:ext>
              </c:extLst>
            </c:dLbl>
            <c:dLbl>
              <c:idx val="10"/>
              <c:layout>
                <c:manualLayout>
                  <c:x val="-8.6138119034160111E-3"/>
                  <c:y val="3.83720886317368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980071379335804"/>
                      <c:h val="6.46967871561781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CC3-49B7-8E99-449B774DA69D}"/>
                </c:ext>
              </c:extLst>
            </c:dLbl>
            <c:dLbl>
              <c:idx val="11"/>
              <c:layout>
                <c:manualLayout>
                  <c:x val="-1.8458168364463331E-3"/>
                  <c:y val="-7.6741911239855002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C5D50B-3FDF-4A0B-8BBB-91D6C8CFAF24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670768675645315"/>
                      <c:h val="0.156787987053451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CC3-49B7-8E99-449B774DA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60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Sheet1!$A$2:$A$13</c:f>
              <c:strCache>
                <c:ptCount val="12"/>
                <c:pt idx="0">
                  <c:v>Klimatske promene</c:v>
                </c:pt>
                <c:pt idx="1">
                  <c:v>Ekološki otisak</c:v>
                </c:pt>
                <c:pt idx="2">
                  <c:v>Korišćenje resursa</c:v>
                </c:pt>
                <c:pt idx="3">
                  <c:v>Zagađenja</c:v>
                </c:pt>
                <c:pt idx="4">
                  <c:v>Anti-korupcija</c:v>
                </c:pt>
                <c:pt idx="5">
                  <c:v>Poreska transparentnost</c:v>
                </c:pt>
                <c:pt idx="6">
                  <c:v>Upravljanje rizikom</c:v>
                </c:pt>
                <c:pt idx="7">
                  <c:v>Prava akcionara</c:v>
                </c:pt>
                <c:pt idx="8">
                  <c:v>Radni uslovi</c:v>
                </c:pt>
                <c:pt idx="9">
                  <c:v>Uticaj na zajednicu</c:v>
                </c:pt>
                <c:pt idx="10">
                  <c:v>Odgovornost</c:v>
                </c:pt>
                <c:pt idx="11">
                  <c:v>Zdravlje i bezbednost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C3-49B7-8E99-449B774DA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 rot="0" vert="horz" anchor="ctr" anchorCtr="1"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39933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09-4ABF-BAB5-454BE08F73CB}"/>
              </c:ext>
            </c:extLst>
          </c:dPt>
          <c:dPt>
            <c:idx val="1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09-4ABF-BAB5-454BE08F73CB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09-4ABF-BAB5-454BE08F73CB}"/>
              </c:ext>
            </c:extLst>
          </c:dPt>
          <c:dPt>
            <c:idx val="3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09-4ABF-BAB5-454BE08F73CB}"/>
              </c:ext>
            </c:extLst>
          </c:dPt>
          <c:dPt>
            <c:idx val="4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109-4ABF-BAB5-454BE08F73CB}"/>
              </c:ext>
            </c:extLst>
          </c:dPt>
          <c:dPt>
            <c:idx val="5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109-4ABF-BAB5-454BE08F73CB}"/>
              </c:ext>
            </c:extLst>
          </c:dPt>
          <c:dPt>
            <c:idx val="6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109-4ABF-BAB5-454BE08F73CB}"/>
              </c:ext>
            </c:extLst>
          </c:dPt>
          <c:dPt>
            <c:idx val="7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109-4ABF-BAB5-454BE08F73CB}"/>
              </c:ext>
            </c:extLst>
          </c:dPt>
          <c:dPt>
            <c:idx val="8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109-4ABF-BAB5-454BE08F73CB}"/>
              </c:ext>
            </c:extLst>
          </c:dPt>
          <c:dPt>
            <c:idx val="9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109-4ABF-BAB5-454BE08F73CB}"/>
              </c:ext>
            </c:extLst>
          </c:dPt>
          <c:dPt>
            <c:idx val="10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109-4ABF-BAB5-454BE08F73CB}"/>
              </c:ext>
            </c:extLst>
          </c:dPt>
          <c:dPt>
            <c:idx val="11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109-4ABF-BAB5-454BE08F73CB}"/>
              </c:ext>
            </c:extLst>
          </c:dPt>
          <c:dLbls>
            <c:dLbl>
              <c:idx val="0"/>
              <c:layout>
                <c:manualLayout>
                  <c:x val="4.7651875657869873E-3"/>
                  <c:y val="6.5452817537644389E-3"/>
                </c:manualLayout>
              </c:layout>
              <c:tx>
                <c:rich>
                  <a:bodyPr rot="342000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7A617E-0543-4EEB-96EA-43DBC78BF5BE}" type="CATEGORYNAME">
                      <a:rPr lang="en-US" sz="1200" b="1" smtClean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xfrm rot="3420000">
                  <a:off x="2370321" y="943054"/>
                  <a:ext cx="1372389" cy="830368"/>
                </a:xfrm>
                <a:noFill/>
                <a:ln>
                  <a:noFill/>
                </a:ln>
                <a:effectLst/>
              </c:spPr>
              <c:txPr>
                <a:bodyPr rot="342000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91"/>
                        <a:gd name="adj2" fmla="val -1828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4329086604845133"/>
                      <c:h val="0.213976083437396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109-4ABF-BAB5-454BE08F73CB}"/>
                </c:ext>
              </c:extLst>
            </c:dLbl>
            <c:dLbl>
              <c:idx val="1"/>
              <c:layout>
                <c:manualLayout>
                  <c:x val="9.8443021864330904E-3"/>
                  <c:y val="-9.8177937865176479E-3"/>
                </c:manualLayout>
              </c:layout>
              <c:tx>
                <c:rich>
                  <a:bodyPr/>
                  <a:lstStyle/>
                  <a:p>
                    <a:fld id="{AA8AA832-636D-40B6-8FF3-A3D81B3441EB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48380886820167"/>
                      <c:h val="0.10607762910310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109-4ABF-BAB5-454BE08F73CB}"/>
                </c:ext>
              </c:extLst>
            </c:dLbl>
            <c:dLbl>
              <c:idx val="2"/>
              <c:layout>
                <c:manualLayout>
                  <c:x val="-3.1767917105247358E-3"/>
                  <c:y val="1.9635845261293316E-2"/>
                </c:manualLayout>
              </c:layout>
              <c:tx>
                <c:rich>
                  <a:bodyPr rot="-354000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D92D6BC-43FD-4727-9035-2CA4F2EF71DF}" type="CATEGORYNAME">
                      <a:rPr lang="en-US" smtClean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354000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808401938693422"/>
                      <c:h val="6.070748826616517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109-4ABF-BAB5-454BE08F73C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2C92549-8F08-469B-BC7E-329BE6CE312E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109-4ABF-BAB5-454BE08F73CB}"/>
                </c:ext>
              </c:extLst>
            </c:dLbl>
            <c:dLbl>
              <c:idx val="4"/>
              <c:layout>
                <c:manualLayout>
                  <c:x val="9.8443564610468694E-3"/>
                  <c:y val="-1.1511399987159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09-4ABF-BAB5-454BE08F73CB}"/>
                </c:ext>
              </c:extLst>
            </c:dLbl>
            <c:dLbl>
              <c:idx val="5"/>
              <c:layout>
                <c:manualLayout>
                  <c:x val="8.6137634567798847E-3"/>
                  <c:y val="8.6335499903694001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78FBD9-5D9B-4A4B-BDA0-68D60DDB1207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085562379210422"/>
                      <c:h val="6.581272825467084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109-4ABF-BAB5-454BE08F73C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4109-4ABF-BAB5-454BE08F73C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4109-4ABF-BAB5-454BE08F73C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3-4109-4ABF-BAB5-454BE08F73CB}"/>
                </c:ext>
              </c:extLst>
            </c:dLbl>
            <c:dLbl>
              <c:idx val="10"/>
              <c:layout>
                <c:manualLayout>
                  <c:x val="-8.6138119034160111E-3"/>
                  <c:y val="3.83720886317368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980071379335804"/>
                      <c:h val="6.46967871561781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4109-4ABF-BAB5-454BE08F73CB}"/>
                </c:ext>
              </c:extLst>
            </c:dLbl>
            <c:dLbl>
              <c:idx val="11"/>
              <c:layout>
                <c:manualLayout>
                  <c:x val="-1.8458168364463331E-3"/>
                  <c:y val="-7.6741911239855002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C5D50B-3FDF-4A0B-8BBB-91D6C8CFAF24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670768675645315"/>
                      <c:h val="0.156787987053451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4109-4ABF-BAB5-454BE08F73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60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Sheet1!$A$2:$A$13</c:f>
              <c:strCache>
                <c:ptCount val="3"/>
                <c:pt idx="0">
                  <c:v>Environment</c:v>
                </c:pt>
                <c:pt idx="1">
                  <c:v>Governance</c:v>
                </c:pt>
                <c:pt idx="2">
                  <c:v>Social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109-4ABF-BAB5-454BE08F7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 rot="0" vert="horz" anchor="ctr" anchorCtr="1"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CC3-49B7-8E99-449B774DA69D}"/>
              </c:ext>
            </c:extLst>
          </c:dPt>
          <c:dPt>
            <c:idx val="1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C3-49B7-8E99-449B774DA69D}"/>
              </c:ext>
            </c:extLst>
          </c:dPt>
          <c:dPt>
            <c:idx val="2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CC3-49B7-8E99-449B774DA69D}"/>
              </c:ext>
            </c:extLst>
          </c:dPt>
          <c:dPt>
            <c:idx val="3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C3-49B7-8E99-449B774DA69D}"/>
              </c:ext>
            </c:extLst>
          </c:dPt>
          <c:dPt>
            <c:idx val="4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CC3-49B7-8E99-449B774DA69D}"/>
              </c:ext>
            </c:extLst>
          </c:dPt>
          <c:dPt>
            <c:idx val="5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CC3-49B7-8E99-449B774DA69D}"/>
              </c:ext>
            </c:extLst>
          </c:dPt>
          <c:dPt>
            <c:idx val="6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C3-49B7-8E99-449B774DA69D}"/>
              </c:ext>
            </c:extLst>
          </c:dPt>
          <c:dPt>
            <c:idx val="7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CC3-49B7-8E99-449B774DA69D}"/>
              </c:ext>
            </c:extLst>
          </c:dPt>
          <c:dPt>
            <c:idx val="8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ACC3-49B7-8E99-449B774DA69D}"/>
              </c:ext>
            </c:extLst>
          </c:dPt>
          <c:dPt>
            <c:idx val="9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C3-49B7-8E99-449B774DA69D}"/>
              </c:ext>
            </c:extLst>
          </c:dPt>
          <c:dPt>
            <c:idx val="10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CC3-49B7-8E99-449B774DA69D}"/>
              </c:ext>
            </c:extLst>
          </c:dPt>
          <c:dPt>
            <c:idx val="11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C3-49B7-8E99-449B774DA69D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7A617E-0543-4EEB-96EA-43DBC78BF5BE}" type="CATEGORYNAME">
                      <a:rPr lang="en-US" sz="1200" smtClean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400433345470831"/>
                      <c:h val="8.58688501063142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CC3-49B7-8E99-449B774DA69D}"/>
                </c:ext>
              </c:extLst>
            </c:dLbl>
            <c:dLbl>
              <c:idx val="1"/>
              <c:layout>
                <c:manualLayout>
                  <c:x val="9.8443564610468694E-3"/>
                  <c:y val="-3.5173315857840198E-17"/>
                </c:manualLayout>
              </c:layout>
              <c:tx>
                <c:rich>
                  <a:bodyPr/>
                  <a:lstStyle/>
                  <a:p>
                    <a:fld id="{AA8AA832-636D-40B6-8FF3-A3D81B3441EB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CC3-49B7-8E99-449B774DA69D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D92D6BC-43FD-4727-9035-2CA4F2EF71DF}" type="CATEGORYNAME">
                      <a:rPr lang="en-US" smtClean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381384128145614"/>
                      <c:h val="8.5801020465969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CC3-49B7-8E99-449B774DA69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2C92549-8F08-469B-BC7E-329BE6CE312E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CC3-49B7-8E99-449B774DA69D}"/>
                </c:ext>
              </c:extLst>
            </c:dLbl>
            <c:dLbl>
              <c:idx val="4"/>
              <c:layout>
                <c:manualLayout>
                  <c:x val="9.8443564610468694E-3"/>
                  <c:y val="-1.1511399987159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C3-49B7-8E99-449B774DA69D}"/>
                </c:ext>
              </c:extLst>
            </c:dLbl>
            <c:dLbl>
              <c:idx val="5"/>
              <c:layout>
                <c:manualLayout>
                  <c:x val="8.6137634567798847E-3"/>
                  <c:y val="8.6335499903694001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78FBD9-5D9B-4A4B-BDA0-68D60DDB1207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085562379210422"/>
                      <c:h val="6.581272825467084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ACC3-49B7-8E99-449B774DA69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974002759907965"/>
                      <c:h val="8.5801020465969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CC3-49B7-8E99-449B774DA69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116742828008435"/>
                      <c:h val="6.46967871561781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ACC3-49B7-8E99-449B774DA69D}"/>
                </c:ext>
              </c:extLst>
            </c:dLbl>
            <c:dLbl>
              <c:idx val="8"/>
              <c:layout>
                <c:manualLayout>
                  <c:x val="-1.1074901018677774E-2"/>
                  <c:y val="-5.755699993579600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C3-49B7-8E99-449B774DA69D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968567047334495"/>
                      <c:h val="8.38824538014434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CC3-49B7-8E99-449B774DA69D}"/>
                </c:ext>
              </c:extLst>
            </c:dLbl>
            <c:dLbl>
              <c:idx val="10"/>
              <c:layout>
                <c:manualLayout>
                  <c:x val="-8.6138119034160111E-3"/>
                  <c:y val="3.83720886317368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980071379335804"/>
                      <c:h val="6.46967871561781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CC3-49B7-8E99-449B774DA69D}"/>
                </c:ext>
              </c:extLst>
            </c:dLbl>
            <c:dLbl>
              <c:idx val="11"/>
              <c:layout>
                <c:manualLayout>
                  <c:x val="-1.8458168364463331E-3"/>
                  <c:y val="-7.6741911239855002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C5D50B-3FDF-4A0B-8BBB-91D6C8CFAF24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670768675645315"/>
                      <c:h val="0.156787987053451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CC3-49B7-8E99-449B774DA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60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Sheet1!$A$2:$A$13</c:f>
              <c:strCache>
                <c:ptCount val="12"/>
                <c:pt idx="0">
                  <c:v>Klimatske promene</c:v>
                </c:pt>
                <c:pt idx="1">
                  <c:v>Ekološki otisak</c:v>
                </c:pt>
                <c:pt idx="2">
                  <c:v>Korišćenje resursa</c:v>
                </c:pt>
                <c:pt idx="3">
                  <c:v>Zagađenja</c:v>
                </c:pt>
                <c:pt idx="4">
                  <c:v>Anti-korupcija</c:v>
                </c:pt>
                <c:pt idx="5">
                  <c:v>Poreska transparentnost</c:v>
                </c:pt>
                <c:pt idx="6">
                  <c:v>Upravljanje rizikom</c:v>
                </c:pt>
                <c:pt idx="7">
                  <c:v>Prava akcionara</c:v>
                </c:pt>
                <c:pt idx="8">
                  <c:v>Radni uslovi</c:v>
                </c:pt>
                <c:pt idx="9">
                  <c:v>Uticaj na zajednicu</c:v>
                </c:pt>
                <c:pt idx="10">
                  <c:v>Odgovornost</c:v>
                </c:pt>
                <c:pt idx="11">
                  <c:v>Zdravlje i bezbednost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C3-49B7-8E99-449B774DA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 rot="0" vert="horz" anchor="ctr" anchorCtr="1"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39933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09-4ABF-BAB5-454BE08F73CB}"/>
              </c:ext>
            </c:extLst>
          </c:dPt>
          <c:dPt>
            <c:idx val="1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09-4ABF-BAB5-454BE08F73CB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09-4ABF-BAB5-454BE08F73CB}"/>
              </c:ext>
            </c:extLst>
          </c:dPt>
          <c:dPt>
            <c:idx val="3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09-4ABF-BAB5-454BE08F73CB}"/>
              </c:ext>
            </c:extLst>
          </c:dPt>
          <c:dPt>
            <c:idx val="4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109-4ABF-BAB5-454BE08F73CB}"/>
              </c:ext>
            </c:extLst>
          </c:dPt>
          <c:dPt>
            <c:idx val="5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109-4ABF-BAB5-454BE08F73CB}"/>
              </c:ext>
            </c:extLst>
          </c:dPt>
          <c:dPt>
            <c:idx val="6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109-4ABF-BAB5-454BE08F73CB}"/>
              </c:ext>
            </c:extLst>
          </c:dPt>
          <c:dPt>
            <c:idx val="7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109-4ABF-BAB5-454BE08F73CB}"/>
              </c:ext>
            </c:extLst>
          </c:dPt>
          <c:dPt>
            <c:idx val="8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109-4ABF-BAB5-454BE08F73CB}"/>
              </c:ext>
            </c:extLst>
          </c:dPt>
          <c:dPt>
            <c:idx val="9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109-4ABF-BAB5-454BE08F73CB}"/>
              </c:ext>
            </c:extLst>
          </c:dPt>
          <c:dPt>
            <c:idx val="10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109-4ABF-BAB5-454BE08F73CB}"/>
              </c:ext>
            </c:extLst>
          </c:dPt>
          <c:dPt>
            <c:idx val="11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109-4ABF-BAB5-454BE08F73CB}"/>
              </c:ext>
            </c:extLst>
          </c:dPt>
          <c:dLbls>
            <c:dLbl>
              <c:idx val="0"/>
              <c:layout>
                <c:manualLayout>
                  <c:x val="4.7651875657869873E-3"/>
                  <c:y val="6.5452817537644389E-3"/>
                </c:manualLayout>
              </c:layout>
              <c:tx>
                <c:rich>
                  <a:bodyPr rot="342000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7A617E-0543-4EEB-96EA-43DBC78BF5BE}" type="CATEGORYNAME">
                      <a:rPr lang="en-US" sz="1200" b="1" smtClean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xfrm rot="3420000">
                  <a:off x="2370321" y="943054"/>
                  <a:ext cx="1372389" cy="830368"/>
                </a:xfrm>
                <a:noFill/>
                <a:ln>
                  <a:noFill/>
                </a:ln>
                <a:effectLst/>
              </c:spPr>
              <c:txPr>
                <a:bodyPr rot="342000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91"/>
                        <a:gd name="adj2" fmla="val -1828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4329086604845133"/>
                      <c:h val="0.213976083437396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109-4ABF-BAB5-454BE08F73CB}"/>
                </c:ext>
              </c:extLst>
            </c:dLbl>
            <c:dLbl>
              <c:idx val="1"/>
              <c:layout>
                <c:manualLayout>
                  <c:x val="9.8443021864330904E-3"/>
                  <c:y val="-9.8177937865176479E-3"/>
                </c:manualLayout>
              </c:layout>
              <c:tx>
                <c:rich>
                  <a:bodyPr/>
                  <a:lstStyle/>
                  <a:p>
                    <a:fld id="{AA8AA832-636D-40B6-8FF3-A3D81B3441EB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48380886820167"/>
                      <c:h val="0.10607762910310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109-4ABF-BAB5-454BE08F73CB}"/>
                </c:ext>
              </c:extLst>
            </c:dLbl>
            <c:dLbl>
              <c:idx val="2"/>
              <c:layout>
                <c:manualLayout>
                  <c:x val="-3.1767917105247358E-3"/>
                  <c:y val="1.9635845261293316E-2"/>
                </c:manualLayout>
              </c:layout>
              <c:tx>
                <c:rich>
                  <a:bodyPr rot="-354000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D92D6BC-43FD-4727-9035-2CA4F2EF71DF}" type="CATEGORYNAME">
                      <a:rPr lang="en-US" smtClean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354000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808401938693422"/>
                      <c:h val="6.070748826616517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109-4ABF-BAB5-454BE08F73C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2C92549-8F08-469B-BC7E-329BE6CE312E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109-4ABF-BAB5-454BE08F73CB}"/>
                </c:ext>
              </c:extLst>
            </c:dLbl>
            <c:dLbl>
              <c:idx val="4"/>
              <c:layout>
                <c:manualLayout>
                  <c:x val="9.8443564610468694E-3"/>
                  <c:y val="-1.1511399987159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09-4ABF-BAB5-454BE08F73CB}"/>
                </c:ext>
              </c:extLst>
            </c:dLbl>
            <c:dLbl>
              <c:idx val="5"/>
              <c:layout>
                <c:manualLayout>
                  <c:x val="8.6137634567798847E-3"/>
                  <c:y val="8.6335499903694001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78FBD9-5D9B-4A4B-BDA0-68D60DDB1207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085562379210422"/>
                      <c:h val="6.581272825467084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109-4ABF-BAB5-454BE08F73C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4109-4ABF-BAB5-454BE08F73C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4109-4ABF-BAB5-454BE08F73C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3-4109-4ABF-BAB5-454BE08F73CB}"/>
                </c:ext>
              </c:extLst>
            </c:dLbl>
            <c:dLbl>
              <c:idx val="10"/>
              <c:layout>
                <c:manualLayout>
                  <c:x val="-8.6138119034160111E-3"/>
                  <c:y val="3.83720886317368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980071379335804"/>
                      <c:h val="6.46967871561781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4109-4ABF-BAB5-454BE08F73CB}"/>
                </c:ext>
              </c:extLst>
            </c:dLbl>
            <c:dLbl>
              <c:idx val="11"/>
              <c:layout>
                <c:manualLayout>
                  <c:x val="-1.8458168364463331E-3"/>
                  <c:y val="-7.6741911239855002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C5D50B-3FDF-4A0B-8BBB-91D6C8CFAF24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670768675645315"/>
                      <c:h val="0.156787987053451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4109-4ABF-BAB5-454BE08F73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60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Sheet1!$A$2:$A$13</c:f>
              <c:strCache>
                <c:ptCount val="3"/>
                <c:pt idx="0">
                  <c:v>Environment</c:v>
                </c:pt>
                <c:pt idx="1">
                  <c:v>Governance</c:v>
                </c:pt>
                <c:pt idx="2">
                  <c:v>Social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109-4ABF-BAB5-454BE08F7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 rot="0" vert="horz" anchor="ctr" anchorCtr="1"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39933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09-4ABF-BAB5-454BE08F73CB}"/>
              </c:ext>
            </c:extLst>
          </c:dPt>
          <c:dPt>
            <c:idx val="1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09-4ABF-BAB5-454BE08F73CB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09-4ABF-BAB5-454BE08F73CB}"/>
              </c:ext>
            </c:extLst>
          </c:dPt>
          <c:dPt>
            <c:idx val="3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09-4ABF-BAB5-454BE08F73CB}"/>
              </c:ext>
            </c:extLst>
          </c:dPt>
          <c:dPt>
            <c:idx val="4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109-4ABF-BAB5-454BE08F73CB}"/>
              </c:ext>
            </c:extLst>
          </c:dPt>
          <c:dPt>
            <c:idx val="5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109-4ABF-BAB5-454BE08F73CB}"/>
              </c:ext>
            </c:extLst>
          </c:dPt>
          <c:dPt>
            <c:idx val="6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109-4ABF-BAB5-454BE08F73CB}"/>
              </c:ext>
            </c:extLst>
          </c:dPt>
          <c:dPt>
            <c:idx val="7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109-4ABF-BAB5-454BE08F73CB}"/>
              </c:ext>
            </c:extLst>
          </c:dPt>
          <c:dPt>
            <c:idx val="8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109-4ABF-BAB5-454BE08F73CB}"/>
              </c:ext>
            </c:extLst>
          </c:dPt>
          <c:dPt>
            <c:idx val="9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109-4ABF-BAB5-454BE08F73CB}"/>
              </c:ext>
            </c:extLst>
          </c:dPt>
          <c:dPt>
            <c:idx val="10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109-4ABF-BAB5-454BE08F73CB}"/>
              </c:ext>
            </c:extLst>
          </c:dPt>
          <c:dPt>
            <c:idx val="11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109-4ABF-BAB5-454BE08F73CB}"/>
              </c:ext>
            </c:extLst>
          </c:dPt>
          <c:dLbls>
            <c:dLbl>
              <c:idx val="0"/>
              <c:layout>
                <c:manualLayout>
                  <c:x val="4.7651875657869873E-3"/>
                  <c:y val="6.5452817537644389E-3"/>
                </c:manualLayout>
              </c:layout>
              <c:tx>
                <c:rich>
                  <a:bodyPr rot="342000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7A617E-0543-4EEB-96EA-43DBC78BF5BE}" type="CATEGORYNAME">
                      <a:rPr lang="en-US" sz="1200" b="1" smtClean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xfrm rot="3420000">
                  <a:off x="2370321" y="943054"/>
                  <a:ext cx="1372389" cy="830368"/>
                </a:xfrm>
                <a:noFill/>
                <a:ln>
                  <a:noFill/>
                </a:ln>
                <a:effectLst/>
              </c:spPr>
              <c:txPr>
                <a:bodyPr rot="342000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91"/>
                        <a:gd name="adj2" fmla="val -1828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4329086604845133"/>
                      <c:h val="0.213976083437396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109-4ABF-BAB5-454BE08F73CB}"/>
                </c:ext>
              </c:extLst>
            </c:dLbl>
            <c:dLbl>
              <c:idx val="1"/>
              <c:layout>
                <c:manualLayout>
                  <c:x val="9.8443021864330904E-3"/>
                  <c:y val="-9.8177937865176479E-3"/>
                </c:manualLayout>
              </c:layout>
              <c:tx>
                <c:rich>
                  <a:bodyPr/>
                  <a:lstStyle/>
                  <a:p>
                    <a:fld id="{AA8AA832-636D-40B6-8FF3-A3D81B3441EB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48380886820167"/>
                      <c:h val="0.10607762910310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109-4ABF-BAB5-454BE08F73CB}"/>
                </c:ext>
              </c:extLst>
            </c:dLbl>
            <c:dLbl>
              <c:idx val="2"/>
              <c:layout>
                <c:manualLayout>
                  <c:x val="-3.1767917105247358E-3"/>
                  <c:y val="1.9635845261293316E-2"/>
                </c:manualLayout>
              </c:layout>
              <c:tx>
                <c:rich>
                  <a:bodyPr rot="-354000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D92D6BC-43FD-4727-9035-2CA4F2EF71DF}" type="CATEGORYNAME">
                      <a:rPr lang="en-US" smtClean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354000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808401938693422"/>
                      <c:h val="6.070748826616517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109-4ABF-BAB5-454BE08F73C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2C92549-8F08-469B-BC7E-329BE6CE312E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109-4ABF-BAB5-454BE08F73CB}"/>
                </c:ext>
              </c:extLst>
            </c:dLbl>
            <c:dLbl>
              <c:idx val="4"/>
              <c:layout>
                <c:manualLayout>
                  <c:x val="9.8443564610468694E-3"/>
                  <c:y val="-1.1511399987159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09-4ABF-BAB5-454BE08F73CB}"/>
                </c:ext>
              </c:extLst>
            </c:dLbl>
            <c:dLbl>
              <c:idx val="5"/>
              <c:layout>
                <c:manualLayout>
                  <c:x val="8.6137634567798847E-3"/>
                  <c:y val="8.6335499903694001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78FBD9-5D9B-4A4B-BDA0-68D60DDB1207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085562379210422"/>
                      <c:h val="6.581272825467084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109-4ABF-BAB5-454BE08F73C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4109-4ABF-BAB5-454BE08F73C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4109-4ABF-BAB5-454BE08F73C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3-4109-4ABF-BAB5-454BE08F73CB}"/>
                </c:ext>
              </c:extLst>
            </c:dLbl>
            <c:dLbl>
              <c:idx val="10"/>
              <c:layout>
                <c:manualLayout>
                  <c:x val="-8.6138119034160111E-3"/>
                  <c:y val="3.83720886317368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980071379335804"/>
                      <c:h val="6.46967871561781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4109-4ABF-BAB5-454BE08F73CB}"/>
                </c:ext>
              </c:extLst>
            </c:dLbl>
            <c:dLbl>
              <c:idx val="11"/>
              <c:layout>
                <c:manualLayout>
                  <c:x val="-1.8458168364463331E-3"/>
                  <c:y val="-7.6741911239855002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C5D50B-3FDF-4A0B-8BBB-91D6C8CFAF24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670768675645315"/>
                      <c:h val="0.156787987053451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4109-4ABF-BAB5-454BE08F73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60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Sheet1!$A$2:$A$13</c:f>
              <c:strCache>
                <c:ptCount val="3"/>
                <c:pt idx="0">
                  <c:v>Environment</c:v>
                </c:pt>
                <c:pt idx="1">
                  <c:v>Governance</c:v>
                </c:pt>
                <c:pt idx="2">
                  <c:v>Social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109-4ABF-BAB5-454BE08F7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 rot="0" vert="horz" anchor="ctr" anchorCtr="1"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CC3-49B7-8E99-449B774DA69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C3-49B7-8E99-449B774DA69D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CC3-49B7-8E99-449B774DA69D}"/>
              </c:ext>
            </c:extLst>
          </c:dPt>
          <c:dPt>
            <c:idx val="3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C3-49B7-8E99-449B774DA69D}"/>
              </c:ext>
            </c:extLst>
          </c:dPt>
          <c:dPt>
            <c:idx val="4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CC3-49B7-8E99-449B774DA69D}"/>
              </c:ext>
            </c:extLst>
          </c:dPt>
          <c:dPt>
            <c:idx val="5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CC3-49B7-8E99-449B774DA69D}"/>
              </c:ext>
            </c:extLst>
          </c:dPt>
          <c:dPt>
            <c:idx val="6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C3-49B7-8E99-449B774DA69D}"/>
              </c:ext>
            </c:extLst>
          </c:dPt>
          <c:dPt>
            <c:idx val="7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CC3-49B7-8E99-449B774DA69D}"/>
              </c:ext>
            </c:extLst>
          </c:dPt>
          <c:dPt>
            <c:idx val="8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ACC3-49B7-8E99-449B774DA69D}"/>
              </c:ext>
            </c:extLst>
          </c:dPt>
          <c:dPt>
            <c:idx val="9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C3-49B7-8E99-449B774DA69D}"/>
              </c:ext>
            </c:extLst>
          </c:dPt>
          <c:dPt>
            <c:idx val="10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CC3-49B7-8E99-449B774DA69D}"/>
              </c:ext>
            </c:extLst>
          </c:dPt>
          <c:dPt>
            <c:idx val="11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C3-49B7-8E99-449B774DA69D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7A617E-0543-4EEB-96EA-43DBC78BF5BE}" type="CATEGORYNAME">
                      <a:rPr lang="en-US" sz="1200" smtClean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400433345470831"/>
                      <c:h val="8.58688501063142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CC3-49B7-8E99-449B774DA69D}"/>
                </c:ext>
              </c:extLst>
            </c:dLbl>
            <c:dLbl>
              <c:idx val="1"/>
              <c:layout>
                <c:manualLayout>
                  <c:x val="9.8443564610468694E-3"/>
                  <c:y val="-3.5173315857840198E-17"/>
                </c:manualLayout>
              </c:layout>
              <c:tx>
                <c:rich>
                  <a:bodyPr/>
                  <a:lstStyle/>
                  <a:p>
                    <a:fld id="{AA8AA832-636D-40B6-8FF3-A3D81B3441EB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CC3-49B7-8E99-449B774DA69D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D92D6BC-43FD-4727-9035-2CA4F2EF71DF}" type="CATEGORYNAME">
                      <a:rPr lang="en-US" smtClean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381384128145614"/>
                      <c:h val="8.5801020465969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CC3-49B7-8E99-449B774DA69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2C92549-8F08-469B-BC7E-329BE6CE312E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CC3-49B7-8E99-449B774DA69D}"/>
                </c:ext>
              </c:extLst>
            </c:dLbl>
            <c:dLbl>
              <c:idx val="4"/>
              <c:layout>
                <c:manualLayout>
                  <c:x val="9.8443564610468694E-3"/>
                  <c:y val="-1.1511399987159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C3-49B7-8E99-449B774DA69D}"/>
                </c:ext>
              </c:extLst>
            </c:dLbl>
            <c:dLbl>
              <c:idx val="5"/>
              <c:layout>
                <c:manualLayout>
                  <c:x val="8.6137634567798847E-3"/>
                  <c:y val="8.6335499903694001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78FBD9-5D9B-4A4B-BDA0-68D60DDB1207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085562379210422"/>
                      <c:h val="6.581272825467084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ACC3-49B7-8E99-449B774DA69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974002759907965"/>
                      <c:h val="8.5801020465969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CC3-49B7-8E99-449B774DA69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116742828008435"/>
                      <c:h val="6.46967871561781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ACC3-49B7-8E99-449B774DA69D}"/>
                </c:ext>
              </c:extLst>
            </c:dLbl>
            <c:dLbl>
              <c:idx val="8"/>
              <c:layout>
                <c:manualLayout>
                  <c:x val="-1.1074901018677774E-2"/>
                  <c:y val="-5.755699993579600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C3-49B7-8E99-449B774DA69D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968567047334495"/>
                      <c:h val="8.38824538014434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CC3-49B7-8E99-449B774DA69D}"/>
                </c:ext>
              </c:extLst>
            </c:dLbl>
            <c:dLbl>
              <c:idx val="10"/>
              <c:layout>
                <c:manualLayout>
                  <c:x val="-8.6138119034160111E-3"/>
                  <c:y val="3.83720886317368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980071379335804"/>
                      <c:h val="6.46967871561781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CC3-49B7-8E99-449B774DA69D}"/>
                </c:ext>
              </c:extLst>
            </c:dLbl>
            <c:dLbl>
              <c:idx val="11"/>
              <c:layout>
                <c:manualLayout>
                  <c:x val="-1.8458168364463331E-3"/>
                  <c:y val="-7.6741911239855002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C5D50B-3FDF-4A0B-8BBB-91D6C8CFAF24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670768675645315"/>
                      <c:h val="0.156787987053451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CC3-49B7-8E99-449B774DA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60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Sheet1!$A$2:$A$13</c:f>
              <c:strCache>
                <c:ptCount val="12"/>
                <c:pt idx="0">
                  <c:v>Klimatske promene</c:v>
                </c:pt>
                <c:pt idx="1">
                  <c:v>Ekološki otisak</c:v>
                </c:pt>
                <c:pt idx="2">
                  <c:v>Korišćenje resursa</c:v>
                </c:pt>
                <c:pt idx="3">
                  <c:v>Zagađenja</c:v>
                </c:pt>
                <c:pt idx="4">
                  <c:v>Anti-korupcija</c:v>
                </c:pt>
                <c:pt idx="5">
                  <c:v>Poreska transparentnost</c:v>
                </c:pt>
                <c:pt idx="6">
                  <c:v>Upravljanje rizikom</c:v>
                </c:pt>
                <c:pt idx="7">
                  <c:v>Prava akcionara</c:v>
                </c:pt>
                <c:pt idx="8">
                  <c:v>Radni uslovi</c:v>
                </c:pt>
                <c:pt idx="9">
                  <c:v>Uticaj na zajednicu</c:v>
                </c:pt>
                <c:pt idx="10">
                  <c:v>Odgovornost</c:v>
                </c:pt>
                <c:pt idx="11">
                  <c:v>Zdravlje i bezbednost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C3-49B7-8E99-449B774DA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 rot="0" vert="horz" anchor="ctr" anchorCtr="1"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39933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09-4ABF-BAB5-454BE08F73CB}"/>
              </c:ext>
            </c:extLst>
          </c:dPt>
          <c:dPt>
            <c:idx val="1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09-4ABF-BAB5-454BE08F73CB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09-4ABF-BAB5-454BE08F73CB}"/>
              </c:ext>
            </c:extLst>
          </c:dPt>
          <c:dPt>
            <c:idx val="3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09-4ABF-BAB5-454BE08F73CB}"/>
              </c:ext>
            </c:extLst>
          </c:dPt>
          <c:dPt>
            <c:idx val="4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109-4ABF-BAB5-454BE08F73CB}"/>
              </c:ext>
            </c:extLst>
          </c:dPt>
          <c:dPt>
            <c:idx val="5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109-4ABF-BAB5-454BE08F73CB}"/>
              </c:ext>
            </c:extLst>
          </c:dPt>
          <c:dPt>
            <c:idx val="6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109-4ABF-BAB5-454BE08F73CB}"/>
              </c:ext>
            </c:extLst>
          </c:dPt>
          <c:dPt>
            <c:idx val="7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109-4ABF-BAB5-454BE08F73CB}"/>
              </c:ext>
            </c:extLst>
          </c:dPt>
          <c:dPt>
            <c:idx val="8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109-4ABF-BAB5-454BE08F73CB}"/>
              </c:ext>
            </c:extLst>
          </c:dPt>
          <c:dPt>
            <c:idx val="9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109-4ABF-BAB5-454BE08F73CB}"/>
              </c:ext>
            </c:extLst>
          </c:dPt>
          <c:dPt>
            <c:idx val="10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109-4ABF-BAB5-454BE08F73CB}"/>
              </c:ext>
            </c:extLst>
          </c:dPt>
          <c:dPt>
            <c:idx val="11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109-4ABF-BAB5-454BE08F73CB}"/>
              </c:ext>
            </c:extLst>
          </c:dPt>
          <c:dLbls>
            <c:dLbl>
              <c:idx val="0"/>
              <c:layout>
                <c:manualLayout>
                  <c:x val="4.7651875657869873E-3"/>
                  <c:y val="6.5452817537644389E-3"/>
                </c:manualLayout>
              </c:layout>
              <c:tx>
                <c:rich>
                  <a:bodyPr rot="342000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7A617E-0543-4EEB-96EA-43DBC78BF5BE}" type="CATEGORYNAME">
                      <a:rPr lang="en-US" sz="1200" b="1" smtClean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xfrm rot="3420000">
                  <a:off x="2370321" y="943054"/>
                  <a:ext cx="1372389" cy="830368"/>
                </a:xfrm>
                <a:noFill/>
                <a:ln>
                  <a:noFill/>
                </a:ln>
                <a:effectLst/>
              </c:spPr>
              <c:txPr>
                <a:bodyPr rot="342000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91"/>
                        <a:gd name="adj2" fmla="val -1828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4329086604845133"/>
                      <c:h val="0.213976083437396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109-4ABF-BAB5-454BE08F73CB}"/>
                </c:ext>
              </c:extLst>
            </c:dLbl>
            <c:dLbl>
              <c:idx val="1"/>
              <c:layout>
                <c:manualLayout>
                  <c:x val="9.8443021864330904E-3"/>
                  <c:y val="-9.8177937865176479E-3"/>
                </c:manualLayout>
              </c:layout>
              <c:tx>
                <c:rich>
                  <a:bodyPr/>
                  <a:lstStyle/>
                  <a:p>
                    <a:fld id="{AA8AA832-636D-40B6-8FF3-A3D81B3441EB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48380886820167"/>
                      <c:h val="0.10607762910310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109-4ABF-BAB5-454BE08F73CB}"/>
                </c:ext>
              </c:extLst>
            </c:dLbl>
            <c:dLbl>
              <c:idx val="2"/>
              <c:layout>
                <c:manualLayout>
                  <c:x val="-3.1767917105247358E-3"/>
                  <c:y val="1.9635845261293316E-2"/>
                </c:manualLayout>
              </c:layout>
              <c:tx>
                <c:rich>
                  <a:bodyPr rot="-354000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D92D6BC-43FD-4727-9035-2CA4F2EF71DF}" type="CATEGORYNAME">
                      <a:rPr lang="en-US" smtClean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354000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808401938693422"/>
                      <c:h val="6.070748826616517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109-4ABF-BAB5-454BE08F73C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2C92549-8F08-469B-BC7E-329BE6CE312E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109-4ABF-BAB5-454BE08F73CB}"/>
                </c:ext>
              </c:extLst>
            </c:dLbl>
            <c:dLbl>
              <c:idx val="4"/>
              <c:layout>
                <c:manualLayout>
                  <c:x val="9.8443564610468694E-3"/>
                  <c:y val="-1.1511399987159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09-4ABF-BAB5-454BE08F73CB}"/>
                </c:ext>
              </c:extLst>
            </c:dLbl>
            <c:dLbl>
              <c:idx val="5"/>
              <c:layout>
                <c:manualLayout>
                  <c:x val="8.6137634567798847E-3"/>
                  <c:y val="8.6335499903694001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78FBD9-5D9B-4A4B-BDA0-68D60DDB1207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085562379210422"/>
                      <c:h val="6.581272825467084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109-4ABF-BAB5-454BE08F73C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4109-4ABF-BAB5-454BE08F73C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4109-4ABF-BAB5-454BE08F73C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3-4109-4ABF-BAB5-454BE08F73CB}"/>
                </c:ext>
              </c:extLst>
            </c:dLbl>
            <c:dLbl>
              <c:idx val="10"/>
              <c:layout>
                <c:manualLayout>
                  <c:x val="-8.6138119034160111E-3"/>
                  <c:y val="3.83720886317368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980071379335804"/>
                      <c:h val="6.46967871561781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4109-4ABF-BAB5-454BE08F73CB}"/>
                </c:ext>
              </c:extLst>
            </c:dLbl>
            <c:dLbl>
              <c:idx val="11"/>
              <c:layout>
                <c:manualLayout>
                  <c:x val="-1.8458168364463331E-3"/>
                  <c:y val="-7.6741911239855002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C5D50B-3FDF-4A0B-8BBB-91D6C8CFAF24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670768675645315"/>
                      <c:h val="0.156787987053451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4109-4ABF-BAB5-454BE08F73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60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Sheet1!$A$2:$A$13</c:f>
              <c:strCache>
                <c:ptCount val="3"/>
                <c:pt idx="0">
                  <c:v>Environment</c:v>
                </c:pt>
                <c:pt idx="1">
                  <c:v>Governance</c:v>
                </c:pt>
                <c:pt idx="2">
                  <c:v>Social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109-4ABF-BAB5-454BE08F7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 rot="0" vert="horz" anchor="ctr" anchorCtr="1"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CC3-49B7-8E99-449B774DA69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C3-49B7-8E99-449B774DA69D}"/>
              </c:ext>
            </c:extLst>
          </c:dPt>
          <c:dPt>
            <c:idx val="2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CC3-49B7-8E99-449B774DA69D}"/>
              </c:ext>
            </c:extLst>
          </c:dPt>
          <c:dPt>
            <c:idx val="3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C3-49B7-8E99-449B774DA69D}"/>
              </c:ext>
            </c:extLst>
          </c:dPt>
          <c:dPt>
            <c:idx val="4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CC3-49B7-8E99-449B774DA69D}"/>
              </c:ext>
            </c:extLst>
          </c:dPt>
          <c:dPt>
            <c:idx val="5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CC3-49B7-8E99-449B774DA69D}"/>
              </c:ext>
            </c:extLst>
          </c:dPt>
          <c:dPt>
            <c:idx val="6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C3-49B7-8E99-449B774DA69D}"/>
              </c:ext>
            </c:extLst>
          </c:dPt>
          <c:dPt>
            <c:idx val="7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CC3-49B7-8E99-449B774DA69D}"/>
              </c:ext>
            </c:extLst>
          </c:dPt>
          <c:dPt>
            <c:idx val="8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ACC3-49B7-8E99-449B774DA69D}"/>
              </c:ext>
            </c:extLst>
          </c:dPt>
          <c:dPt>
            <c:idx val="9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C3-49B7-8E99-449B774DA69D}"/>
              </c:ext>
            </c:extLst>
          </c:dPt>
          <c:dPt>
            <c:idx val="10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CC3-49B7-8E99-449B774DA69D}"/>
              </c:ext>
            </c:extLst>
          </c:dPt>
          <c:dPt>
            <c:idx val="11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C3-49B7-8E99-449B774DA69D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7A617E-0543-4EEB-96EA-43DBC78BF5BE}" type="CATEGORYNAME">
                      <a:rPr lang="en-US" sz="1200" smtClean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400433345470831"/>
                      <c:h val="8.58688501063142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CC3-49B7-8E99-449B774DA69D}"/>
                </c:ext>
              </c:extLst>
            </c:dLbl>
            <c:dLbl>
              <c:idx val="1"/>
              <c:layout>
                <c:manualLayout>
                  <c:x val="9.8443564610468694E-3"/>
                  <c:y val="-3.5173315857840198E-17"/>
                </c:manualLayout>
              </c:layout>
              <c:tx>
                <c:rich>
                  <a:bodyPr/>
                  <a:lstStyle/>
                  <a:p>
                    <a:fld id="{AA8AA832-636D-40B6-8FF3-A3D81B3441EB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CC3-49B7-8E99-449B774DA69D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D92D6BC-43FD-4727-9035-2CA4F2EF71DF}" type="CATEGORYNAME">
                      <a:rPr lang="en-US" smtClean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381384128145614"/>
                      <c:h val="8.5801020465969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CC3-49B7-8E99-449B774DA69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2C92549-8F08-469B-BC7E-329BE6CE312E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CC3-49B7-8E99-449B774DA69D}"/>
                </c:ext>
              </c:extLst>
            </c:dLbl>
            <c:dLbl>
              <c:idx val="4"/>
              <c:layout>
                <c:manualLayout>
                  <c:x val="9.8443564610468694E-3"/>
                  <c:y val="-1.1511399987159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C3-49B7-8E99-449B774DA69D}"/>
                </c:ext>
              </c:extLst>
            </c:dLbl>
            <c:dLbl>
              <c:idx val="5"/>
              <c:layout>
                <c:manualLayout>
                  <c:x val="8.6137634567798847E-3"/>
                  <c:y val="8.6335499903694001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78FBD9-5D9B-4A4B-BDA0-68D60DDB1207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085562379210422"/>
                      <c:h val="6.581272825467084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ACC3-49B7-8E99-449B774DA69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974002759907965"/>
                      <c:h val="8.5801020465969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CC3-49B7-8E99-449B774DA69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116742828008435"/>
                      <c:h val="6.46967871561781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ACC3-49B7-8E99-449B774DA69D}"/>
                </c:ext>
              </c:extLst>
            </c:dLbl>
            <c:dLbl>
              <c:idx val="8"/>
              <c:layout>
                <c:manualLayout>
                  <c:x val="-1.1074901018677774E-2"/>
                  <c:y val="-5.755699993579600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C3-49B7-8E99-449B774DA69D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968567047334495"/>
                      <c:h val="8.38824538014434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CC3-49B7-8E99-449B774DA69D}"/>
                </c:ext>
              </c:extLst>
            </c:dLbl>
            <c:dLbl>
              <c:idx val="10"/>
              <c:layout>
                <c:manualLayout>
                  <c:x val="-8.6138119034160111E-3"/>
                  <c:y val="3.83720886317368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980071379335804"/>
                      <c:h val="6.46967871561781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CC3-49B7-8E99-449B774DA69D}"/>
                </c:ext>
              </c:extLst>
            </c:dLbl>
            <c:dLbl>
              <c:idx val="11"/>
              <c:layout>
                <c:manualLayout>
                  <c:x val="-1.8458168364463331E-3"/>
                  <c:y val="-7.6741911239855002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C5D50B-3FDF-4A0B-8BBB-91D6C8CFAF24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670768675645315"/>
                      <c:h val="0.156787987053451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CC3-49B7-8E99-449B774DA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60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Sheet1!$A$2:$A$13</c:f>
              <c:strCache>
                <c:ptCount val="12"/>
                <c:pt idx="0">
                  <c:v>Klimatske promene</c:v>
                </c:pt>
                <c:pt idx="1">
                  <c:v>Ekološki otisak</c:v>
                </c:pt>
                <c:pt idx="2">
                  <c:v>Korišćenje resursa</c:v>
                </c:pt>
                <c:pt idx="3">
                  <c:v>Zagađenja</c:v>
                </c:pt>
                <c:pt idx="4">
                  <c:v>Anti-korupcija</c:v>
                </c:pt>
                <c:pt idx="5">
                  <c:v>Poreska transparentnost</c:v>
                </c:pt>
                <c:pt idx="6">
                  <c:v>Upravljanje rizikom</c:v>
                </c:pt>
                <c:pt idx="7">
                  <c:v>Prava akcionara</c:v>
                </c:pt>
                <c:pt idx="8">
                  <c:v>Radni uslovi</c:v>
                </c:pt>
                <c:pt idx="9">
                  <c:v>Uticaj na zajednicu</c:v>
                </c:pt>
                <c:pt idx="10">
                  <c:v>Odgovornost</c:v>
                </c:pt>
                <c:pt idx="11">
                  <c:v>Zdravlje i bezbednost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C3-49B7-8E99-449B774DA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 rot="0" vert="horz" anchor="ctr" anchorCtr="1"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39933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09-4ABF-BAB5-454BE08F73CB}"/>
              </c:ext>
            </c:extLst>
          </c:dPt>
          <c:dPt>
            <c:idx val="1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09-4ABF-BAB5-454BE08F73CB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09-4ABF-BAB5-454BE08F73CB}"/>
              </c:ext>
            </c:extLst>
          </c:dPt>
          <c:dPt>
            <c:idx val="3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09-4ABF-BAB5-454BE08F73CB}"/>
              </c:ext>
            </c:extLst>
          </c:dPt>
          <c:dPt>
            <c:idx val="4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109-4ABF-BAB5-454BE08F73CB}"/>
              </c:ext>
            </c:extLst>
          </c:dPt>
          <c:dPt>
            <c:idx val="5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109-4ABF-BAB5-454BE08F73CB}"/>
              </c:ext>
            </c:extLst>
          </c:dPt>
          <c:dPt>
            <c:idx val="6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109-4ABF-BAB5-454BE08F73CB}"/>
              </c:ext>
            </c:extLst>
          </c:dPt>
          <c:dPt>
            <c:idx val="7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109-4ABF-BAB5-454BE08F73CB}"/>
              </c:ext>
            </c:extLst>
          </c:dPt>
          <c:dPt>
            <c:idx val="8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109-4ABF-BAB5-454BE08F73CB}"/>
              </c:ext>
            </c:extLst>
          </c:dPt>
          <c:dPt>
            <c:idx val="9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109-4ABF-BAB5-454BE08F73CB}"/>
              </c:ext>
            </c:extLst>
          </c:dPt>
          <c:dPt>
            <c:idx val="10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109-4ABF-BAB5-454BE08F73CB}"/>
              </c:ext>
            </c:extLst>
          </c:dPt>
          <c:dPt>
            <c:idx val="11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109-4ABF-BAB5-454BE08F73CB}"/>
              </c:ext>
            </c:extLst>
          </c:dPt>
          <c:dLbls>
            <c:dLbl>
              <c:idx val="0"/>
              <c:layout>
                <c:manualLayout>
                  <c:x val="4.7651875657869873E-3"/>
                  <c:y val="6.5452817537644389E-3"/>
                </c:manualLayout>
              </c:layout>
              <c:tx>
                <c:rich>
                  <a:bodyPr rot="342000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7A617E-0543-4EEB-96EA-43DBC78BF5BE}" type="CATEGORYNAME">
                      <a:rPr lang="en-US" sz="1200" b="1" smtClean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xfrm rot="3420000">
                  <a:off x="2370321" y="943054"/>
                  <a:ext cx="1372389" cy="830368"/>
                </a:xfrm>
                <a:noFill/>
                <a:ln>
                  <a:noFill/>
                </a:ln>
                <a:effectLst/>
              </c:spPr>
              <c:txPr>
                <a:bodyPr rot="342000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91"/>
                        <a:gd name="adj2" fmla="val -1828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4329086604845133"/>
                      <c:h val="0.213976083437396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109-4ABF-BAB5-454BE08F73CB}"/>
                </c:ext>
              </c:extLst>
            </c:dLbl>
            <c:dLbl>
              <c:idx val="1"/>
              <c:layout>
                <c:manualLayout>
                  <c:x val="9.8443021864330904E-3"/>
                  <c:y val="-9.8177937865176479E-3"/>
                </c:manualLayout>
              </c:layout>
              <c:tx>
                <c:rich>
                  <a:bodyPr/>
                  <a:lstStyle/>
                  <a:p>
                    <a:fld id="{AA8AA832-636D-40B6-8FF3-A3D81B3441EB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48380886820167"/>
                      <c:h val="0.10607762910310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109-4ABF-BAB5-454BE08F73CB}"/>
                </c:ext>
              </c:extLst>
            </c:dLbl>
            <c:dLbl>
              <c:idx val="2"/>
              <c:layout>
                <c:manualLayout>
                  <c:x val="-3.1767917105247358E-3"/>
                  <c:y val="1.9635845261293316E-2"/>
                </c:manualLayout>
              </c:layout>
              <c:tx>
                <c:rich>
                  <a:bodyPr rot="-354000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D92D6BC-43FD-4727-9035-2CA4F2EF71DF}" type="CATEGORYNAME">
                      <a:rPr lang="en-US" smtClean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354000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808401938693422"/>
                      <c:h val="6.070748826616517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109-4ABF-BAB5-454BE08F73C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2C92549-8F08-469B-BC7E-329BE6CE312E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109-4ABF-BAB5-454BE08F73CB}"/>
                </c:ext>
              </c:extLst>
            </c:dLbl>
            <c:dLbl>
              <c:idx val="4"/>
              <c:layout>
                <c:manualLayout>
                  <c:x val="9.8443564610468694E-3"/>
                  <c:y val="-1.1511399987159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09-4ABF-BAB5-454BE08F73CB}"/>
                </c:ext>
              </c:extLst>
            </c:dLbl>
            <c:dLbl>
              <c:idx val="5"/>
              <c:layout>
                <c:manualLayout>
                  <c:x val="8.6137634567798847E-3"/>
                  <c:y val="8.6335499903694001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78FBD9-5D9B-4A4B-BDA0-68D60DDB1207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085562379210422"/>
                      <c:h val="6.581272825467084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109-4ABF-BAB5-454BE08F73C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4109-4ABF-BAB5-454BE08F73C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4109-4ABF-BAB5-454BE08F73C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3-4109-4ABF-BAB5-454BE08F73CB}"/>
                </c:ext>
              </c:extLst>
            </c:dLbl>
            <c:dLbl>
              <c:idx val="10"/>
              <c:layout>
                <c:manualLayout>
                  <c:x val="-8.6138119034160111E-3"/>
                  <c:y val="3.83720886317368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980071379335804"/>
                      <c:h val="6.46967871561781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4109-4ABF-BAB5-454BE08F73CB}"/>
                </c:ext>
              </c:extLst>
            </c:dLbl>
            <c:dLbl>
              <c:idx val="11"/>
              <c:layout>
                <c:manualLayout>
                  <c:x val="-1.8458168364463331E-3"/>
                  <c:y val="-7.6741911239855002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C5D50B-3FDF-4A0B-8BBB-91D6C8CFAF24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670768675645315"/>
                      <c:h val="0.156787987053451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4109-4ABF-BAB5-454BE08F73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60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Sheet1!$A$2:$A$13</c:f>
              <c:strCache>
                <c:ptCount val="3"/>
                <c:pt idx="0">
                  <c:v>Environment</c:v>
                </c:pt>
                <c:pt idx="1">
                  <c:v>Governance</c:v>
                </c:pt>
                <c:pt idx="2">
                  <c:v>Social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109-4ABF-BAB5-454BE08F7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 rot="0" vert="horz" anchor="ctr" anchorCtr="1"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CC3-49B7-8E99-449B774DA69D}"/>
              </c:ext>
            </c:extLst>
          </c:dPt>
          <c:dPt>
            <c:idx val="1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C3-49B7-8E99-449B774DA69D}"/>
              </c:ext>
            </c:extLst>
          </c:dPt>
          <c:dPt>
            <c:idx val="2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CC3-49B7-8E99-449B774DA69D}"/>
              </c:ext>
            </c:extLst>
          </c:dPt>
          <c:dPt>
            <c:idx val="3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C3-49B7-8E99-449B774DA69D}"/>
              </c:ext>
            </c:extLst>
          </c:dPt>
          <c:dPt>
            <c:idx val="4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CC3-49B7-8E99-449B774DA69D}"/>
              </c:ext>
            </c:extLst>
          </c:dPt>
          <c:dPt>
            <c:idx val="5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CC3-49B7-8E99-449B774DA69D}"/>
              </c:ext>
            </c:extLst>
          </c:dPt>
          <c:dPt>
            <c:idx val="6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C3-49B7-8E99-449B774DA69D}"/>
              </c:ext>
            </c:extLst>
          </c:dPt>
          <c:dPt>
            <c:idx val="7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CC3-49B7-8E99-449B774DA69D}"/>
              </c:ext>
            </c:extLst>
          </c:dPt>
          <c:dPt>
            <c:idx val="8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ACC3-49B7-8E99-449B774DA69D}"/>
              </c:ext>
            </c:extLst>
          </c:dPt>
          <c:dPt>
            <c:idx val="9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C3-49B7-8E99-449B774DA69D}"/>
              </c:ext>
            </c:extLst>
          </c:dPt>
          <c:dPt>
            <c:idx val="10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CC3-49B7-8E99-449B774DA69D}"/>
              </c:ext>
            </c:extLst>
          </c:dPt>
          <c:dPt>
            <c:idx val="11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C3-49B7-8E99-449B774DA69D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7A617E-0543-4EEB-96EA-43DBC78BF5BE}" type="CATEGORYNAME">
                      <a:rPr lang="en-US" sz="1200" smtClean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400433345470831"/>
                      <c:h val="8.58688501063142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CC3-49B7-8E99-449B774DA69D}"/>
                </c:ext>
              </c:extLst>
            </c:dLbl>
            <c:dLbl>
              <c:idx val="1"/>
              <c:layout>
                <c:manualLayout>
                  <c:x val="9.8443564610468694E-3"/>
                  <c:y val="-3.5173315857840198E-17"/>
                </c:manualLayout>
              </c:layout>
              <c:tx>
                <c:rich>
                  <a:bodyPr/>
                  <a:lstStyle/>
                  <a:p>
                    <a:fld id="{AA8AA832-636D-40B6-8FF3-A3D81B3441EB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CC3-49B7-8E99-449B774DA69D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D92D6BC-43FD-4727-9035-2CA4F2EF71DF}" type="CATEGORYNAME">
                      <a:rPr lang="en-US" smtClean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381384128145614"/>
                      <c:h val="8.5801020465969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CC3-49B7-8E99-449B774DA69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2C92549-8F08-469B-BC7E-329BE6CE312E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CC3-49B7-8E99-449B774DA69D}"/>
                </c:ext>
              </c:extLst>
            </c:dLbl>
            <c:dLbl>
              <c:idx val="4"/>
              <c:layout>
                <c:manualLayout>
                  <c:x val="9.8443564610468694E-3"/>
                  <c:y val="-1.1511399987159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C3-49B7-8E99-449B774DA69D}"/>
                </c:ext>
              </c:extLst>
            </c:dLbl>
            <c:dLbl>
              <c:idx val="5"/>
              <c:layout>
                <c:manualLayout>
                  <c:x val="8.6137634567798847E-3"/>
                  <c:y val="8.6335499903694001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78FBD9-5D9B-4A4B-BDA0-68D60DDB1207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085562379210422"/>
                      <c:h val="6.581272825467084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ACC3-49B7-8E99-449B774DA69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974002759907965"/>
                      <c:h val="8.5801020465969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CC3-49B7-8E99-449B774DA69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116742828008435"/>
                      <c:h val="6.46967871561781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ACC3-49B7-8E99-449B774DA69D}"/>
                </c:ext>
              </c:extLst>
            </c:dLbl>
            <c:dLbl>
              <c:idx val="8"/>
              <c:layout>
                <c:manualLayout>
                  <c:x val="-1.1074901018677774E-2"/>
                  <c:y val="-5.755699993579600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C3-49B7-8E99-449B774DA69D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968567047334495"/>
                      <c:h val="8.38824538014434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CC3-49B7-8E99-449B774DA69D}"/>
                </c:ext>
              </c:extLst>
            </c:dLbl>
            <c:dLbl>
              <c:idx val="10"/>
              <c:layout>
                <c:manualLayout>
                  <c:x val="-8.6138119034160111E-3"/>
                  <c:y val="3.83720886317368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980071379335804"/>
                      <c:h val="6.46967871561781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CC3-49B7-8E99-449B774DA69D}"/>
                </c:ext>
              </c:extLst>
            </c:dLbl>
            <c:dLbl>
              <c:idx val="11"/>
              <c:layout>
                <c:manualLayout>
                  <c:x val="-1.8458168364463331E-3"/>
                  <c:y val="-7.6741911239855002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C5D50B-3FDF-4A0B-8BBB-91D6C8CFAF24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670768675645315"/>
                      <c:h val="0.156787987053451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CC3-49B7-8E99-449B774DA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60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Sheet1!$A$2:$A$13</c:f>
              <c:strCache>
                <c:ptCount val="12"/>
                <c:pt idx="0">
                  <c:v>Klimatske promene</c:v>
                </c:pt>
                <c:pt idx="1">
                  <c:v>Ekološki otisak</c:v>
                </c:pt>
                <c:pt idx="2">
                  <c:v>Korišćenje resursa</c:v>
                </c:pt>
                <c:pt idx="3">
                  <c:v>Zagađenja</c:v>
                </c:pt>
                <c:pt idx="4">
                  <c:v>Anti-korupcija</c:v>
                </c:pt>
                <c:pt idx="5">
                  <c:v>Poreska transparentnost</c:v>
                </c:pt>
                <c:pt idx="6">
                  <c:v>Upravljanje rizikom</c:v>
                </c:pt>
                <c:pt idx="7">
                  <c:v>Prava akcionara</c:v>
                </c:pt>
                <c:pt idx="8">
                  <c:v>Radni uslovi</c:v>
                </c:pt>
                <c:pt idx="9">
                  <c:v>Uticaj na zajednicu</c:v>
                </c:pt>
                <c:pt idx="10">
                  <c:v>Odgovornost</c:v>
                </c:pt>
                <c:pt idx="11">
                  <c:v>Zdravlje i bezbednost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C3-49B7-8E99-449B774DA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 rot="0" vert="horz" anchor="ctr" anchorCtr="1"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39933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09-4ABF-BAB5-454BE08F73CB}"/>
              </c:ext>
            </c:extLst>
          </c:dPt>
          <c:dPt>
            <c:idx val="1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09-4ABF-BAB5-454BE08F73CB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09-4ABF-BAB5-454BE08F73CB}"/>
              </c:ext>
            </c:extLst>
          </c:dPt>
          <c:dPt>
            <c:idx val="3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09-4ABF-BAB5-454BE08F73CB}"/>
              </c:ext>
            </c:extLst>
          </c:dPt>
          <c:dPt>
            <c:idx val="4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109-4ABF-BAB5-454BE08F73CB}"/>
              </c:ext>
            </c:extLst>
          </c:dPt>
          <c:dPt>
            <c:idx val="5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109-4ABF-BAB5-454BE08F73CB}"/>
              </c:ext>
            </c:extLst>
          </c:dPt>
          <c:dPt>
            <c:idx val="6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109-4ABF-BAB5-454BE08F73CB}"/>
              </c:ext>
            </c:extLst>
          </c:dPt>
          <c:dPt>
            <c:idx val="7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109-4ABF-BAB5-454BE08F73CB}"/>
              </c:ext>
            </c:extLst>
          </c:dPt>
          <c:dPt>
            <c:idx val="8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109-4ABF-BAB5-454BE08F73CB}"/>
              </c:ext>
            </c:extLst>
          </c:dPt>
          <c:dPt>
            <c:idx val="9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109-4ABF-BAB5-454BE08F73CB}"/>
              </c:ext>
            </c:extLst>
          </c:dPt>
          <c:dPt>
            <c:idx val="10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109-4ABF-BAB5-454BE08F73CB}"/>
              </c:ext>
            </c:extLst>
          </c:dPt>
          <c:dPt>
            <c:idx val="11"/>
            <c:bubble3D val="0"/>
            <c:spPr>
              <a:solidFill>
                <a:srgbClr val="33993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109-4ABF-BAB5-454BE08F73CB}"/>
              </c:ext>
            </c:extLst>
          </c:dPt>
          <c:dLbls>
            <c:dLbl>
              <c:idx val="0"/>
              <c:layout>
                <c:manualLayout>
                  <c:x val="4.7651875657869873E-3"/>
                  <c:y val="6.5452817537644389E-3"/>
                </c:manualLayout>
              </c:layout>
              <c:tx>
                <c:rich>
                  <a:bodyPr rot="342000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7A617E-0543-4EEB-96EA-43DBC78BF5BE}" type="CATEGORYNAME">
                      <a:rPr lang="en-US" sz="1200" b="1" smtClean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xfrm rot="3420000">
                  <a:off x="2370321" y="943054"/>
                  <a:ext cx="1372389" cy="830368"/>
                </a:xfrm>
                <a:noFill/>
                <a:ln>
                  <a:noFill/>
                </a:ln>
                <a:effectLst/>
              </c:spPr>
              <c:txPr>
                <a:bodyPr rot="342000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91"/>
                        <a:gd name="adj2" fmla="val -1828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4329086604845133"/>
                      <c:h val="0.213976083437396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109-4ABF-BAB5-454BE08F73CB}"/>
                </c:ext>
              </c:extLst>
            </c:dLbl>
            <c:dLbl>
              <c:idx val="1"/>
              <c:layout>
                <c:manualLayout>
                  <c:x val="9.8443021864330904E-3"/>
                  <c:y val="-9.8177937865176479E-3"/>
                </c:manualLayout>
              </c:layout>
              <c:tx>
                <c:rich>
                  <a:bodyPr/>
                  <a:lstStyle/>
                  <a:p>
                    <a:fld id="{AA8AA832-636D-40B6-8FF3-A3D81B3441EB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48380886820167"/>
                      <c:h val="0.10607762910310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109-4ABF-BAB5-454BE08F73CB}"/>
                </c:ext>
              </c:extLst>
            </c:dLbl>
            <c:dLbl>
              <c:idx val="2"/>
              <c:layout>
                <c:manualLayout>
                  <c:x val="-3.1767917105247358E-3"/>
                  <c:y val="1.9635845261293316E-2"/>
                </c:manualLayout>
              </c:layout>
              <c:tx>
                <c:rich>
                  <a:bodyPr rot="-354000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D92D6BC-43FD-4727-9035-2CA4F2EF71DF}" type="CATEGORYNAME">
                      <a:rPr lang="en-US" smtClean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354000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808401938693422"/>
                      <c:h val="6.070748826616517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109-4ABF-BAB5-454BE08F73C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2C92549-8F08-469B-BC7E-329BE6CE312E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109-4ABF-BAB5-454BE08F73CB}"/>
                </c:ext>
              </c:extLst>
            </c:dLbl>
            <c:dLbl>
              <c:idx val="4"/>
              <c:layout>
                <c:manualLayout>
                  <c:x val="9.8443564610468694E-3"/>
                  <c:y val="-1.1511399987159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09-4ABF-BAB5-454BE08F73CB}"/>
                </c:ext>
              </c:extLst>
            </c:dLbl>
            <c:dLbl>
              <c:idx val="5"/>
              <c:layout>
                <c:manualLayout>
                  <c:x val="8.6137634567798847E-3"/>
                  <c:y val="8.6335499903694001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78FBD9-5D9B-4A4B-BDA0-68D60DDB1207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085562379210422"/>
                      <c:h val="6.581272825467084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109-4ABF-BAB5-454BE08F73C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4109-4ABF-BAB5-454BE08F73C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4109-4ABF-BAB5-454BE08F73C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3-4109-4ABF-BAB5-454BE08F73CB}"/>
                </c:ext>
              </c:extLst>
            </c:dLbl>
            <c:dLbl>
              <c:idx val="10"/>
              <c:layout>
                <c:manualLayout>
                  <c:x val="-8.6138119034160111E-3"/>
                  <c:y val="3.83720886317368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980071379335804"/>
                      <c:h val="6.46967871561781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4109-4ABF-BAB5-454BE08F73CB}"/>
                </c:ext>
              </c:extLst>
            </c:dLbl>
            <c:dLbl>
              <c:idx val="11"/>
              <c:layout>
                <c:manualLayout>
                  <c:x val="-1.8458168364463331E-3"/>
                  <c:y val="-7.6741911239855002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C5D50B-3FDF-4A0B-8BBB-91D6C8CFAF24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670768675645315"/>
                      <c:h val="0.156787987053451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4109-4ABF-BAB5-454BE08F73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60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Sheet1!$A$2:$A$13</c:f>
              <c:strCache>
                <c:ptCount val="3"/>
                <c:pt idx="0">
                  <c:v>Environment</c:v>
                </c:pt>
                <c:pt idx="1">
                  <c:v>Governance</c:v>
                </c:pt>
                <c:pt idx="2">
                  <c:v>Social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109-4ABF-BAB5-454BE08F7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 rot="0" vert="horz" anchor="ctr" anchorCtr="1"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CC3-49B7-8E99-449B774DA69D}"/>
              </c:ext>
            </c:extLst>
          </c:dPt>
          <c:dPt>
            <c:idx val="1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C3-49B7-8E99-449B774DA69D}"/>
              </c:ext>
            </c:extLst>
          </c:dPt>
          <c:dPt>
            <c:idx val="2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CC3-49B7-8E99-449B774DA69D}"/>
              </c:ext>
            </c:extLst>
          </c:dPt>
          <c:dPt>
            <c:idx val="3"/>
            <c:bubble3D val="0"/>
            <c:spPr>
              <a:solidFill>
                <a:srgbClr val="C799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C3-49B7-8E99-449B774DA69D}"/>
              </c:ext>
            </c:extLst>
          </c:dPt>
          <c:dPt>
            <c:idx val="4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CC3-49B7-8E99-449B774DA69D}"/>
              </c:ext>
            </c:extLst>
          </c:dPt>
          <c:dPt>
            <c:idx val="5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CC3-49B7-8E99-449B774DA69D}"/>
              </c:ext>
            </c:extLst>
          </c:dPt>
          <c:dPt>
            <c:idx val="6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C3-49B7-8E99-449B774DA69D}"/>
              </c:ext>
            </c:extLst>
          </c:dPt>
          <c:dPt>
            <c:idx val="7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CC3-49B7-8E99-449B774DA69D}"/>
              </c:ext>
            </c:extLst>
          </c:dPt>
          <c:dPt>
            <c:idx val="8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ACC3-49B7-8E99-449B774DA69D}"/>
              </c:ext>
            </c:extLst>
          </c:dPt>
          <c:dPt>
            <c:idx val="9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C3-49B7-8E99-449B774DA69D}"/>
              </c:ext>
            </c:extLst>
          </c:dPt>
          <c:dPt>
            <c:idx val="10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CC3-49B7-8E99-449B774DA69D}"/>
              </c:ext>
            </c:extLst>
          </c:dPt>
          <c:dPt>
            <c:idx val="11"/>
            <c:bubble3D val="0"/>
            <c:spPr>
              <a:solidFill>
                <a:srgbClr val="FFCC99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C3-49B7-8E99-449B774DA69D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7A617E-0543-4EEB-96EA-43DBC78BF5BE}" type="CATEGORYNAME">
                      <a:rPr lang="en-US" sz="1200" smtClean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400433345470831"/>
                      <c:h val="8.58688501063142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CC3-49B7-8E99-449B774DA69D}"/>
                </c:ext>
              </c:extLst>
            </c:dLbl>
            <c:dLbl>
              <c:idx val="1"/>
              <c:layout>
                <c:manualLayout>
                  <c:x val="9.8443564610468694E-3"/>
                  <c:y val="-3.5173315857840198E-17"/>
                </c:manualLayout>
              </c:layout>
              <c:tx>
                <c:rich>
                  <a:bodyPr/>
                  <a:lstStyle/>
                  <a:p>
                    <a:fld id="{AA8AA832-636D-40B6-8FF3-A3D81B3441EB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CC3-49B7-8E99-449B774DA69D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D92D6BC-43FD-4727-9035-2CA4F2EF71DF}" type="CATEGORYNAME">
                      <a:rPr lang="en-US" smtClean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381384128145614"/>
                      <c:h val="8.5801020465969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CC3-49B7-8E99-449B774DA69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2C92549-8F08-469B-BC7E-329BE6CE312E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CC3-49B7-8E99-449B774DA69D}"/>
                </c:ext>
              </c:extLst>
            </c:dLbl>
            <c:dLbl>
              <c:idx val="4"/>
              <c:layout>
                <c:manualLayout>
                  <c:x val="9.8443564610468694E-3"/>
                  <c:y val="-1.1511399987159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C3-49B7-8E99-449B774DA69D}"/>
                </c:ext>
              </c:extLst>
            </c:dLbl>
            <c:dLbl>
              <c:idx val="5"/>
              <c:layout>
                <c:manualLayout>
                  <c:x val="8.6137634567798847E-3"/>
                  <c:y val="8.6335499903694001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78FBD9-5D9B-4A4B-BDA0-68D60DDB1207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085562379210422"/>
                      <c:h val="6.581272825467084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ACC3-49B7-8E99-449B774DA69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974002759907965"/>
                      <c:h val="8.5801020465969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CC3-49B7-8E99-449B774DA69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116742828008435"/>
                      <c:h val="6.46967871561781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ACC3-49B7-8E99-449B774DA69D}"/>
                </c:ext>
              </c:extLst>
            </c:dLbl>
            <c:dLbl>
              <c:idx val="8"/>
              <c:layout>
                <c:manualLayout>
                  <c:x val="-1.1074901018677774E-2"/>
                  <c:y val="-5.755699993579600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C3-49B7-8E99-449B774DA69D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968567047334495"/>
                      <c:h val="8.38824538014434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CC3-49B7-8E99-449B774DA69D}"/>
                </c:ext>
              </c:extLst>
            </c:dLbl>
            <c:dLbl>
              <c:idx val="10"/>
              <c:layout>
                <c:manualLayout>
                  <c:x val="-8.6138119034160111E-3"/>
                  <c:y val="3.83720886317368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980071379335804"/>
                      <c:h val="6.46967871561781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CC3-49B7-8E99-449B774DA69D}"/>
                </c:ext>
              </c:extLst>
            </c:dLbl>
            <c:dLbl>
              <c:idx val="11"/>
              <c:layout>
                <c:manualLayout>
                  <c:x val="-1.8458168364463331E-3"/>
                  <c:y val="-7.6741911239855002E-3"/>
                </c:manualLayout>
              </c:layout>
              <c:tx>
                <c:rich>
                  <a:bodyPr rot="0" spcFirstLastPara="1" vertOverflow="clip" horzOverflow="clip" vert="horz" wrap="square" lIns="36000" tIns="19050" rIns="360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C5D50B-3FDF-4A0B-8BBB-91D6C8CFAF24}" type="CATEGORYNAME">
                      <a:rPr lang="en-US" sz="1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19050" rIns="360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670768675645315"/>
                      <c:h val="0.156787987053451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CC3-49B7-8E99-449B774DA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60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Sheet1!$A$2:$A$13</c:f>
              <c:strCache>
                <c:ptCount val="12"/>
                <c:pt idx="0">
                  <c:v>Klimatske promene</c:v>
                </c:pt>
                <c:pt idx="1">
                  <c:v>Ekološki otisak</c:v>
                </c:pt>
                <c:pt idx="2">
                  <c:v>Korišćenje resursa</c:v>
                </c:pt>
                <c:pt idx="3">
                  <c:v>Zagađenja</c:v>
                </c:pt>
                <c:pt idx="4">
                  <c:v>Anti-korupcija</c:v>
                </c:pt>
                <c:pt idx="5">
                  <c:v>Poreska transparentnost</c:v>
                </c:pt>
                <c:pt idx="6">
                  <c:v>Upravljanje rizikom</c:v>
                </c:pt>
                <c:pt idx="7">
                  <c:v>Prava akcionara</c:v>
                </c:pt>
                <c:pt idx="8">
                  <c:v>Radni uslovi</c:v>
                </c:pt>
                <c:pt idx="9">
                  <c:v>Uticaj na zajednicu</c:v>
                </c:pt>
                <c:pt idx="10">
                  <c:v>Odgovornost</c:v>
                </c:pt>
                <c:pt idx="11">
                  <c:v>Zdravlje i bezbednost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C3-49B7-8E99-449B774DA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 rot="0" vert="horz" anchor="ctr" anchorCtr="1"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83170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750C-442B-4DBD-8E3C-A58C61EC431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24A4-A7AC-4414-A0A7-E805383D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3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750C-442B-4DBD-8E3C-A58C61EC431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24A4-A7AC-4414-A0A7-E805383D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53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750C-442B-4DBD-8E3C-A58C61EC431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24A4-A7AC-4414-A0A7-E805383D48F1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5301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750C-442B-4DBD-8E3C-A58C61EC431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24A4-A7AC-4414-A0A7-E805383D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65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750C-442B-4DBD-8E3C-A58C61EC431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24A4-A7AC-4414-A0A7-E805383D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94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750C-442B-4DBD-8E3C-A58C61EC431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24A4-A7AC-4414-A0A7-E805383D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8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750C-442B-4DBD-8E3C-A58C61EC431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24A4-A7AC-4414-A0A7-E805383D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2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750C-442B-4DBD-8E3C-A58C61EC431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24A4-A7AC-4414-A0A7-E805383D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0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750C-442B-4DBD-8E3C-A58C61EC431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24A4-A7AC-4414-A0A7-E805383D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9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750C-442B-4DBD-8E3C-A58C61EC431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24A4-A7AC-4414-A0A7-E805383D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2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750C-442B-4DBD-8E3C-A58C61EC431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24A4-A7AC-4414-A0A7-E805383D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750C-442B-4DBD-8E3C-A58C61EC431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24A4-A7AC-4414-A0A7-E805383D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0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750C-442B-4DBD-8E3C-A58C61EC431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24A4-A7AC-4414-A0A7-E805383D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22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437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750C-442B-4DBD-8E3C-A58C61EC431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24A4-A7AC-4414-A0A7-E805383D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4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750C-442B-4DBD-8E3C-A58C61EC431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24A4-A7AC-4414-A0A7-E805383D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4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750C-442B-4DBD-8E3C-A58C61EC431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24A4-A7AC-4414-A0A7-E805383D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36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Senzori i tehnologije ekološki održive budućnosti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370" y="5421359"/>
            <a:ext cx="1038420" cy="1033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464" y="-186536"/>
            <a:ext cx="2363276" cy="133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66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464" y="-186536"/>
            <a:ext cx="2363276" cy="1330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370" y="5421359"/>
            <a:ext cx="1038420" cy="1033228"/>
          </a:xfrm>
          <a:prstGeom prst="rect">
            <a:avLst/>
          </a:prstGeom>
        </p:spPr>
      </p:pic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577274162"/>
              </p:ext>
            </p:extLst>
          </p:nvPr>
        </p:nvGraphicFramePr>
        <p:xfrm>
          <a:off x="814726" y="60671"/>
          <a:ext cx="10320634" cy="661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2837054974"/>
              </p:ext>
            </p:extLst>
          </p:nvPr>
        </p:nvGraphicFramePr>
        <p:xfrm>
          <a:off x="3976171" y="1430104"/>
          <a:ext cx="3997744" cy="3880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73803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464" y="-186536"/>
            <a:ext cx="2363276" cy="1330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370" y="5421359"/>
            <a:ext cx="1038420" cy="1033228"/>
          </a:xfrm>
          <a:prstGeom prst="rect">
            <a:avLst/>
          </a:prstGeom>
        </p:spPr>
      </p:pic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4108642174"/>
              </p:ext>
            </p:extLst>
          </p:nvPr>
        </p:nvGraphicFramePr>
        <p:xfrm>
          <a:off x="814726" y="60671"/>
          <a:ext cx="10320634" cy="661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2837054974"/>
              </p:ext>
            </p:extLst>
          </p:nvPr>
        </p:nvGraphicFramePr>
        <p:xfrm>
          <a:off x="3976171" y="1430104"/>
          <a:ext cx="3997744" cy="3880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1445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464" y="-186536"/>
            <a:ext cx="2363276" cy="1330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370" y="5421359"/>
            <a:ext cx="1038420" cy="1033228"/>
          </a:xfrm>
          <a:prstGeom prst="rect">
            <a:avLst/>
          </a:prstGeom>
        </p:spPr>
      </p:pic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536659524"/>
              </p:ext>
            </p:extLst>
          </p:nvPr>
        </p:nvGraphicFramePr>
        <p:xfrm>
          <a:off x="814726" y="60671"/>
          <a:ext cx="10320634" cy="661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2837054974"/>
              </p:ext>
            </p:extLst>
          </p:nvPr>
        </p:nvGraphicFramePr>
        <p:xfrm>
          <a:off x="3976171" y="1430104"/>
          <a:ext cx="3997744" cy="3880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98688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464" y="-186536"/>
            <a:ext cx="2363276" cy="1330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370" y="5421359"/>
            <a:ext cx="1038420" cy="1033228"/>
          </a:xfrm>
          <a:prstGeom prst="rect">
            <a:avLst/>
          </a:prstGeom>
        </p:spPr>
      </p:pic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672507359"/>
              </p:ext>
            </p:extLst>
          </p:nvPr>
        </p:nvGraphicFramePr>
        <p:xfrm>
          <a:off x="814726" y="60671"/>
          <a:ext cx="10320634" cy="661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2837054974"/>
              </p:ext>
            </p:extLst>
          </p:nvPr>
        </p:nvGraphicFramePr>
        <p:xfrm>
          <a:off x="3976171" y="1430104"/>
          <a:ext cx="3997744" cy="3880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47973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464" y="-186536"/>
            <a:ext cx="2363276" cy="1330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370" y="5421359"/>
            <a:ext cx="1038420" cy="1033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17" y="1006764"/>
            <a:ext cx="5595366" cy="484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6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464" y="-186536"/>
            <a:ext cx="2363276" cy="13306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9162" y="378767"/>
            <a:ext cx="4235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>
                <a:latin typeface="+mj-lt"/>
              </a:rPr>
              <a:t>Senzori gasova</a:t>
            </a:r>
            <a:endParaRPr lang="en-US" sz="36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16" y="1872982"/>
            <a:ext cx="3489120" cy="4652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93" y="3217616"/>
            <a:ext cx="5942185" cy="3398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55" y="1144137"/>
            <a:ext cx="4211239" cy="2006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63" y="378767"/>
            <a:ext cx="2302078" cy="260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7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464" y="-186536"/>
            <a:ext cx="2363276" cy="13306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9162" y="378767"/>
            <a:ext cx="7603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>
                <a:latin typeface="+mj-lt"/>
              </a:rPr>
              <a:t>S</a:t>
            </a:r>
            <a:r>
              <a:rPr lang="en-US" sz="3600" dirty="0" err="1">
                <a:latin typeface="+mj-lt"/>
              </a:rPr>
              <a:t>istem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automatizacije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za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uzgajanje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mikrobilja</a:t>
            </a:r>
            <a:endParaRPr lang="en-US" sz="36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370" y="5421359"/>
            <a:ext cx="1038420" cy="10332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410" y="1740985"/>
            <a:ext cx="4211649" cy="4699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9962" y="2364620"/>
            <a:ext cx="4713601" cy="353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1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464" y="-186536"/>
            <a:ext cx="2363276" cy="13306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9162" y="378767"/>
            <a:ext cx="7603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+mj-lt"/>
              </a:rPr>
              <a:t>Elektr</a:t>
            </a:r>
            <a:r>
              <a:rPr lang="sr-Latn-RS" sz="3600" dirty="0">
                <a:latin typeface="+mj-lt"/>
              </a:rPr>
              <a:t>ična vozila</a:t>
            </a:r>
            <a:endParaRPr lang="en-US" sz="3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9162" y="979965"/>
            <a:ext cx="7603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r-Latn-RS" sz="2400" dirty="0">
                <a:latin typeface="+mj-lt"/>
              </a:rPr>
              <a:t>Akvizicija i analiza podataka</a:t>
            </a:r>
          </a:p>
          <a:p>
            <a:pPr marL="342900" indent="-342900">
              <a:buFontTx/>
              <a:buChar char="-"/>
            </a:pPr>
            <a:r>
              <a:rPr lang="sr-Latn-RS" sz="2400" dirty="0">
                <a:latin typeface="+mj-lt"/>
              </a:rPr>
              <a:t>Sistemi za upravljanje baterijama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4" y="1784180"/>
            <a:ext cx="4807499" cy="2400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40" y="1067150"/>
            <a:ext cx="3726306" cy="4067884"/>
          </a:xfrm>
          <a:prstGeom prst="rect">
            <a:avLst/>
          </a:prstGeom>
        </p:spPr>
      </p:pic>
      <p:sp>
        <p:nvSpPr>
          <p:cNvPr id="9" name="Left-Right Arrow 8"/>
          <p:cNvSpPr/>
          <p:nvPr/>
        </p:nvSpPr>
        <p:spPr>
          <a:xfrm>
            <a:off x="5090013" y="2398855"/>
            <a:ext cx="790459" cy="20672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242" y="1144137"/>
            <a:ext cx="2533397" cy="33759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4847">
            <a:off x="7106798" y="3559320"/>
            <a:ext cx="357143" cy="3553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370" y="5421359"/>
            <a:ext cx="1038420" cy="1033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05" y="4184530"/>
            <a:ext cx="4940300" cy="240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13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464" y="-186536"/>
            <a:ext cx="2363276" cy="1330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370" y="5421359"/>
            <a:ext cx="1038420" cy="1033228"/>
          </a:xfrm>
          <a:prstGeom prst="rect">
            <a:avLst/>
          </a:prstGeom>
        </p:spPr>
      </p:pic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884308189"/>
              </p:ext>
            </p:extLst>
          </p:nvPr>
        </p:nvGraphicFramePr>
        <p:xfrm>
          <a:off x="814726" y="60671"/>
          <a:ext cx="10320634" cy="661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3966275901"/>
              </p:ext>
            </p:extLst>
          </p:nvPr>
        </p:nvGraphicFramePr>
        <p:xfrm>
          <a:off x="3976171" y="1430104"/>
          <a:ext cx="3997744" cy="3880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4319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464" y="-186536"/>
            <a:ext cx="2363276" cy="1330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370" y="5421359"/>
            <a:ext cx="1038420" cy="1033228"/>
          </a:xfrm>
          <a:prstGeom prst="rect">
            <a:avLst/>
          </a:prstGeom>
        </p:spPr>
      </p:pic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4127488403"/>
              </p:ext>
            </p:extLst>
          </p:nvPr>
        </p:nvGraphicFramePr>
        <p:xfrm>
          <a:off x="814726" y="60671"/>
          <a:ext cx="10320634" cy="661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3966275901"/>
              </p:ext>
            </p:extLst>
          </p:nvPr>
        </p:nvGraphicFramePr>
        <p:xfrm>
          <a:off x="3976171" y="1430104"/>
          <a:ext cx="3997744" cy="3880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5872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464" y="-186536"/>
            <a:ext cx="2363276" cy="1330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370" y="5421359"/>
            <a:ext cx="1038420" cy="1033228"/>
          </a:xfrm>
          <a:prstGeom prst="rect">
            <a:avLst/>
          </a:prstGeom>
        </p:spPr>
      </p:pic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656501437"/>
              </p:ext>
            </p:extLst>
          </p:nvPr>
        </p:nvGraphicFramePr>
        <p:xfrm>
          <a:off x="814726" y="60671"/>
          <a:ext cx="10320634" cy="661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3966275901"/>
              </p:ext>
            </p:extLst>
          </p:nvPr>
        </p:nvGraphicFramePr>
        <p:xfrm>
          <a:off x="3976171" y="1430104"/>
          <a:ext cx="3997744" cy="3880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07251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464" y="-186536"/>
            <a:ext cx="2363276" cy="1330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370" y="5421359"/>
            <a:ext cx="1038420" cy="1033228"/>
          </a:xfrm>
          <a:prstGeom prst="rect">
            <a:avLst/>
          </a:prstGeom>
        </p:spPr>
      </p:pic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933510623"/>
              </p:ext>
            </p:extLst>
          </p:nvPr>
        </p:nvGraphicFramePr>
        <p:xfrm>
          <a:off x="814726" y="60671"/>
          <a:ext cx="10320634" cy="661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3966275901"/>
              </p:ext>
            </p:extLst>
          </p:nvPr>
        </p:nvGraphicFramePr>
        <p:xfrm>
          <a:off x="3976171" y="1430104"/>
          <a:ext cx="3997744" cy="3880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30600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464" y="-186536"/>
            <a:ext cx="2363276" cy="1330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370" y="5421359"/>
            <a:ext cx="1038420" cy="1033228"/>
          </a:xfrm>
          <a:prstGeom prst="rect">
            <a:avLst/>
          </a:prstGeom>
        </p:spPr>
      </p:pic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586440775"/>
              </p:ext>
            </p:extLst>
          </p:nvPr>
        </p:nvGraphicFramePr>
        <p:xfrm>
          <a:off x="814726" y="60671"/>
          <a:ext cx="10320634" cy="661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3966275901"/>
              </p:ext>
            </p:extLst>
          </p:nvPr>
        </p:nvGraphicFramePr>
        <p:xfrm>
          <a:off x="3976171" y="1430104"/>
          <a:ext cx="3997744" cy="3880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24434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ustom 4">
      <a:dk1>
        <a:srgbClr val="FFFFFF"/>
      </a:dk1>
      <a:lt1>
        <a:srgbClr val="0070C0"/>
      </a:lt1>
      <a:dk2>
        <a:srgbClr val="FFFFFF"/>
      </a:dk2>
      <a:lt2>
        <a:srgbClr val="0070C0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3708</TotalTime>
  <Words>133</Words>
  <Application>Microsoft Office PowerPoint</Application>
  <PresentationFormat>Widescreen</PresentationFormat>
  <Paragraphs>114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Consolas</vt:lpstr>
      <vt:lpstr>Verdana</vt:lpstr>
      <vt:lpstr>Circuit</vt:lpstr>
      <vt:lpstr>Senzori i tehnologije ekološki održive budućnosti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Andreja Lepojević</cp:lastModifiedBy>
  <cp:revision>51</cp:revision>
  <dcterms:created xsi:type="dcterms:W3CDTF">2024-05-16T12:09:36Z</dcterms:created>
  <dcterms:modified xsi:type="dcterms:W3CDTF">2024-05-20T23:10:06Z</dcterms:modified>
</cp:coreProperties>
</file>