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1" r:id="rId1"/>
  </p:sldMasterIdLst>
  <p:sldIdLst>
    <p:sldId id="256" r:id="rId2"/>
    <p:sldId id="268" r:id="rId3"/>
    <p:sldId id="274" r:id="rId4"/>
    <p:sldId id="272" r:id="rId5"/>
    <p:sldId id="269" r:id="rId6"/>
    <p:sldId id="286" r:id="rId7"/>
    <p:sldId id="270" r:id="rId8"/>
    <p:sldId id="271" r:id="rId9"/>
    <p:sldId id="278" r:id="rId10"/>
    <p:sldId id="273" r:id="rId11"/>
    <p:sldId id="276" r:id="rId12"/>
    <p:sldId id="280" r:id="rId13"/>
    <p:sldId id="281" r:id="rId14"/>
    <p:sldId id="279" r:id="rId15"/>
    <p:sldId id="277" r:id="rId16"/>
    <p:sldId id="282" r:id="rId17"/>
    <p:sldId id="283" r:id="rId18"/>
    <p:sldId id="284" r:id="rId19"/>
    <p:sldId id="28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A8"/>
    <a:srgbClr val="FFFC00"/>
    <a:srgbClr val="7BA420"/>
    <a:srgbClr val="6688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90" d="100"/>
          <a:sy n="90" d="100"/>
        </p:scale>
        <p:origin x="208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A5E602-FD6C-4228-83EB-AF676190C94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5F44316-11C3-46DA-A4AE-8F933056916A}">
      <dgm:prSet phldrT="[Text]"/>
      <dgm:spPr>
        <a:solidFill>
          <a:srgbClr val="0070C0"/>
        </a:solidFill>
      </dgm:spPr>
      <dgm:t>
        <a:bodyPr/>
        <a:lstStyle/>
        <a:p>
          <a:r>
            <a:rPr lang="sr-Latn-RS" dirty="0">
              <a:solidFill>
                <a:schemeClr val="tx1"/>
              </a:solidFill>
            </a:rPr>
            <a:t>Energetska politika</a:t>
          </a:r>
          <a:endParaRPr lang="en-US" dirty="0">
            <a:solidFill>
              <a:schemeClr val="tx1"/>
            </a:solidFill>
          </a:endParaRPr>
        </a:p>
      </dgm:t>
    </dgm:pt>
    <dgm:pt modelId="{A214160E-0DD8-488F-A461-F9D22434DC85}" type="parTrans" cxnId="{CDBF5727-A3F1-41C1-8712-7B2B3F5CE6E3}">
      <dgm:prSet/>
      <dgm:spPr/>
      <dgm:t>
        <a:bodyPr/>
        <a:lstStyle/>
        <a:p>
          <a:endParaRPr lang="en-US"/>
        </a:p>
      </dgm:t>
    </dgm:pt>
    <dgm:pt modelId="{52FB326E-0221-4BE3-9759-01A498647207}" type="sibTrans" cxnId="{CDBF5727-A3F1-41C1-8712-7B2B3F5CE6E3}">
      <dgm:prSet/>
      <dgm:spPr/>
      <dgm:t>
        <a:bodyPr/>
        <a:lstStyle/>
        <a:p>
          <a:endParaRPr lang="en-US"/>
        </a:p>
      </dgm:t>
    </dgm:pt>
    <dgm:pt modelId="{05D633BA-C506-4792-BFB8-F5FCC62FEFD0}">
      <dgm:prSet phldrT="[Text]"/>
      <dgm:spPr>
        <a:solidFill>
          <a:srgbClr val="FFFC00"/>
        </a:solidFill>
      </dgm:spPr>
      <dgm:t>
        <a:bodyPr/>
        <a:lstStyle/>
        <a:p>
          <a:r>
            <a:rPr lang="sr-Latn-RS" dirty="0">
              <a:solidFill>
                <a:schemeClr val="tx1"/>
              </a:solidFill>
            </a:rPr>
            <a:t>T</a:t>
          </a:r>
          <a:r>
            <a:rPr lang="en-US" dirty="0" err="1">
              <a:solidFill>
                <a:schemeClr val="tx1"/>
              </a:solidFill>
            </a:rPr>
            <a:t>ransparentno</a:t>
          </a:r>
          <a:r>
            <a:rPr lang="sr-Latn-RS" dirty="0">
              <a:solidFill>
                <a:schemeClr val="tx1"/>
              </a:solidFill>
            </a:rPr>
            <a:t>st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i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stabilno</a:t>
          </a:r>
          <a:r>
            <a:rPr lang="sr-Latn-RS" dirty="0">
              <a:solidFill>
                <a:schemeClr val="tx1"/>
              </a:solidFill>
            </a:rPr>
            <a:t>st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sr-Latn-RS" dirty="0">
              <a:solidFill>
                <a:schemeClr val="tx1"/>
              </a:solidFill>
            </a:rPr>
            <a:t>zakonodavnog </a:t>
          </a:r>
          <a:r>
            <a:rPr lang="en-US" dirty="0" err="1">
              <a:solidFill>
                <a:schemeClr val="tx1"/>
              </a:solidFill>
            </a:rPr>
            <a:t>okvira</a:t>
          </a:r>
          <a:endParaRPr lang="en-US" dirty="0">
            <a:solidFill>
              <a:schemeClr val="tx1"/>
            </a:solidFill>
          </a:endParaRPr>
        </a:p>
      </dgm:t>
    </dgm:pt>
    <dgm:pt modelId="{F3CE3382-E1E1-46DA-90AB-578EFF986881}" type="parTrans" cxnId="{F61E5A03-791E-43DF-865D-510E7F20BB39}">
      <dgm:prSet/>
      <dgm:spPr/>
      <dgm:t>
        <a:bodyPr/>
        <a:lstStyle/>
        <a:p>
          <a:endParaRPr lang="en-US"/>
        </a:p>
      </dgm:t>
    </dgm:pt>
    <dgm:pt modelId="{490F2C80-24E4-4935-9C69-EF158EB40A80}" type="sibTrans" cxnId="{F61E5A03-791E-43DF-865D-510E7F20BB39}">
      <dgm:prSet/>
      <dgm:spPr/>
      <dgm:t>
        <a:bodyPr/>
        <a:lstStyle/>
        <a:p>
          <a:endParaRPr lang="en-US"/>
        </a:p>
      </dgm:t>
    </dgm:pt>
    <dgm:pt modelId="{19649F1F-99BA-4314-B315-440B73AA49FC}">
      <dgm:prSet phldrT="[Text]"/>
      <dgm:spPr>
        <a:solidFill>
          <a:srgbClr val="FFC000"/>
        </a:solidFill>
      </dgm:spPr>
      <dgm:t>
        <a:bodyPr/>
        <a:lstStyle/>
        <a:p>
          <a:r>
            <a:rPr lang="sr-Latn-RS" dirty="0">
              <a:solidFill>
                <a:schemeClr val="tx1"/>
              </a:solidFill>
            </a:rPr>
            <a:t>Adekvatna infrastrukta</a:t>
          </a:r>
          <a:endParaRPr lang="en-US" dirty="0">
            <a:solidFill>
              <a:schemeClr val="tx1"/>
            </a:solidFill>
          </a:endParaRPr>
        </a:p>
      </dgm:t>
    </dgm:pt>
    <dgm:pt modelId="{E1C903B0-568E-4D79-929E-892E35A2C662}" type="parTrans" cxnId="{7F56C1D3-E4E5-468B-8538-3512A21FEF78}">
      <dgm:prSet/>
      <dgm:spPr/>
      <dgm:t>
        <a:bodyPr/>
        <a:lstStyle/>
        <a:p>
          <a:endParaRPr lang="en-US"/>
        </a:p>
      </dgm:t>
    </dgm:pt>
    <dgm:pt modelId="{8914050C-654C-4FBE-9E40-434FE5EB17F3}" type="sibTrans" cxnId="{7F56C1D3-E4E5-468B-8538-3512A21FEF78}">
      <dgm:prSet/>
      <dgm:spPr/>
      <dgm:t>
        <a:bodyPr/>
        <a:lstStyle/>
        <a:p>
          <a:endParaRPr lang="en-US"/>
        </a:p>
      </dgm:t>
    </dgm:pt>
    <dgm:pt modelId="{C592650D-0627-40D8-9921-23A00EF33CB9}" type="pres">
      <dgm:prSet presAssocID="{6DA5E602-FD6C-4228-83EB-AF676190C944}" presName="CompostProcess" presStyleCnt="0">
        <dgm:presLayoutVars>
          <dgm:dir/>
          <dgm:resizeHandles val="exact"/>
        </dgm:presLayoutVars>
      </dgm:prSet>
      <dgm:spPr/>
    </dgm:pt>
    <dgm:pt modelId="{F980A975-1074-42DC-ACB9-AC8F36D8A074}" type="pres">
      <dgm:prSet presAssocID="{6DA5E602-FD6C-4228-83EB-AF676190C944}" presName="arrow" presStyleLbl="bgShp" presStyleIdx="0" presStyleCnt="1"/>
      <dgm:spPr>
        <a:pattFill prst="ltDnDiag">
          <a:fgClr>
            <a:schemeClr val="accent1">
              <a:tint val="40000"/>
              <a:hueOff val="0"/>
              <a:satOff val="0"/>
              <a:lumOff val="0"/>
            </a:schemeClr>
          </a:fgClr>
          <a:bgClr>
            <a:schemeClr val="accent1">
              <a:lumMod val="20000"/>
              <a:lumOff val="80000"/>
            </a:schemeClr>
          </a:bgClr>
        </a:pattFill>
      </dgm:spPr>
    </dgm:pt>
    <dgm:pt modelId="{78A637AE-80BC-49FE-9121-3ADAAC9ABF74}" type="pres">
      <dgm:prSet presAssocID="{6DA5E602-FD6C-4228-83EB-AF676190C944}" presName="linearProcess" presStyleCnt="0"/>
      <dgm:spPr/>
    </dgm:pt>
    <dgm:pt modelId="{89545289-910A-4081-ACD0-15B19334FD77}" type="pres">
      <dgm:prSet presAssocID="{45F44316-11C3-46DA-A4AE-8F933056916A}" presName="textNode" presStyleLbl="node1" presStyleIdx="0" presStyleCnt="3" custLinFactNeighborX="72727" custLinFactNeighborY="-821">
        <dgm:presLayoutVars>
          <dgm:bulletEnabled val="1"/>
        </dgm:presLayoutVars>
      </dgm:prSet>
      <dgm:spPr/>
    </dgm:pt>
    <dgm:pt modelId="{46C81980-4AE5-43B7-A10D-4D0B28DB2948}" type="pres">
      <dgm:prSet presAssocID="{52FB326E-0221-4BE3-9759-01A498647207}" presName="sibTrans" presStyleCnt="0"/>
      <dgm:spPr/>
    </dgm:pt>
    <dgm:pt modelId="{0956CF8A-1647-484F-AB43-6C682BB8A834}" type="pres">
      <dgm:prSet presAssocID="{05D633BA-C506-4792-BFB8-F5FCC62FEFD0}" presName="textNode" presStyleLbl="node1" presStyleIdx="1" presStyleCnt="3">
        <dgm:presLayoutVars>
          <dgm:bulletEnabled val="1"/>
        </dgm:presLayoutVars>
      </dgm:prSet>
      <dgm:spPr/>
    </dgm:pt>
    <dgm:pt modelId="{4851BEF0-04F7-4B37-A858-FF57E0356A0C}" type="pres">
      <dgm:prSet presAssocID="{490F2C80-24E4-4935-9C69-EF158EB40A80}" presName="sibTrans" presStyleCnt="0"/>
      <dgm:spPr/>
    </dgm:pt>
    <dgm:pt modelId="{6E5B5A5E-DED1-4DE5-9B19-F37D68D10739}" type="pres">
      <dgm:prSet presAssocID="{19649F1F-99BA-4314-B315-440B73AA49FC}" presName="textNode" presStyleLbl="node1" presStyleIdx="2" presStyleCnt="3" custLinFactNeighborX="54449">
        <dgm:presLayoutVars>
          <dgm:bulletEnabled val="1"/>
        </dgm:presLayoutVars>
      </dgm:prSet>
      <dgm:spPr/>
    </dgm:pt>
  </dgm:ptLst>
  <dgm:cxnLst>
    <dgm:cxn modelId="{F61E5A03-791E-43DF-865D-510E7F20BB39}" srcId="{6DA5E602-FD6C-4228-83EB-AF676190C944}" destId="{05D633BA-C506-4792-BFB8-F5FCC62FEFD0}" srcOrd="1" destOrd="0" parTransId="{F3CE3382-E1E1-46DA-90AB-578EFF986881}" sibTransId="{490F2C80-24E4-4935-9C69-EF158EB40A80}"/>
    <dgm:cxn modelId="{60D60213-3C29-4C7A-902F-1BFF7430BA41}" type="presOf" srcId="{45F44316-11C3-46DA-A4AE-8F933056916A}" destId="{89545289-910A-4081-ACD0-15B19334FD77}" srcOrd="0" destOrd="0" presId="urn:microsoft.com/office/officeart/2005/8/layout/hProcess9"/>
    <dgm:cxn modelId="{CDBF5727-A3F1-41C1-8712-7B2B3F5CE6E3}" srcId="{6DA5E602-FD6C-4228-83EB-AF676190C944}" destId="{45F44316-11C3-46DA-A4AE-8F933056916A}" srcOrd="0" destOrd="0" parTransId="{A214160E-0DD8-488F-A461-F9D22434DC85}" sibTransId="{52FB326E-0221-4BE3-9759-01A498647207}"/>
    <dgm:cxn modelId="{3F0FF230-C1EE-4065-9E2B-9C814017C38A}" type="presOf" srcId="{05D633BA-C506-4792-BFB8-F5FCC62FEFD0}" destId="{0956CF8A-1647-484F-AB43-6C682BB8A834}" srcOrd="0" destOrd="0" presId="urn:microsoft.com/office/officeart/2005/8/layout/hProcess9"/>
    <dgm:cxn modelId="{7F56C1D3-E4E5-468B-8538-3512A21FEF78}" srcId="{6DA5E602-FD6C-4228-83EB-AF676190C944}" destId="{19649F1F-99BA-4314-B315-440B73AA49FC}" srcOrd="2" destOrd="0" parTransId="{E1C903B0-568E-4D79-929E-892E35A2C662}" sibTransId="{8914050C-654C-4FBE-9E40-434FE5EB17F3}"/>
    <dgm:cxn modelId="{7AE830D7-2BBD-4666-9890-0758C7937EFC}" type="presOf" srcId="{6DA5E602-FD6C-4228-83EB-AF676190C944}" destId="{C592650D-0627-40D8-9921-23A00EF33CB9}" srcOrd="0" destOrd="0" presId="urn:microsoft.com/office/officeart/2005/8/layout/hProcess9"/>
    <dgm:cxn modelId="{2BAEB5FA-FA21-4385-950D-E4FEAC2B6293}" type="presOf" srcId="{19649F1F-99BA-4314-B315-440B73AA49FC}" destId="{6E5B5A5E-DED1-4DE5-9B19-F37D68D10739}" srcOrd="0" destOrd="0" presId="urn:microsoft.com/office/officeart/2005/8/layout/hProcess9"/>
    <dgm:cxn modelId="{F0F0A4C9-3601-447F-AE0C-6B7A6060BB8A}" type="presParOf" srcId="{C592650D-0627-40D8-9921-23A00EF33CB9}" destId="{F980A975-1074-42DC-ACB9-AC8F36D8A074}" srcOrd="0" destOrd="0" presId="urn:microsoft.com/office/officeart/2005/8/layout/hProcess9"/>
    <dgm:cxn modelId="{2EEF9996-ABCE-4F16-9C22-816246BD9A31}" type="presParOf" srcId="{C592650D-0627-40D8-9921-23A00EF33CB9}" destId="{78A637AE-80BC-49FE-9121-3ADAAC9ABF74}" srcOrd="1" destOrd="0" presId="urn:microsoft.com/office/officeart/2005/8/layout/hProcess9"/>
    <dgm:cxn modelId="{51366F7C-2AB9-4272-B7E9-57F05BD69CD2}" type="presParOf" srcId="{78A637AE-80BC-49FE-9121-3ADAAC9ABF74}" destId="{89545289-910A-4081-ACD0-15B19334FD77}" srcOrd="0" destOrd="0" presId="urn:microsoft.com/office/officeart/2005/8/layout/hProcess9"/>
    <dgm:cxn modelId="{670D40C5-8378-42B7-8963-AF9FA05A956E}" type="presParOf" srcId="{78A637AE-80BC-49FE-9121-3ADAAC9ABF74}" destId="{46C81980-4AE5-43B7-A10D-4D0B28DB2948}" srcOrd="1" destOrd="0" presId="urn:microsoft.com/office/officeart/2005/8/layout/hProcess9"/>
    <dgm:cxn modelId="{984B1CDE-75B5-49CB-AD23-AD478FAEA2C9}" type="presParOf" srcId="{78A637AE-80BC-49FE-9121-3ADAAC9ABF74}" destId="{0956CF8A-1647-484F-AB43-6C682BB8A834}" srcOrd="2" destOrd="0" presId="urn:microsoft.com/office/officeart/2005/8/layout/hProcess9"/>
    <dgm:cxn modelId="{658EBF6B-FC7C-454C-A524-C2F4B17A3AB7}" type="presParOf" srcId="{78A637AE-80BC-49FE-9121-3ADAAC9ABF74}" destId="{4851BEF0-04F7-4B37-A858-FF57E0356A0C}" srcOrd="3" destOrd="0" presId="urn:microsoft.com/office/officeart/2005/8/layout/hProcess9"/>
    <dgm:cxn modelId="{34B92342-DD8D-4542-AFD7-3C74945CF533}" type="presParOf" srcId="{78A637AE-80BC-49FE-9121-3ADAAC9ABF74}" destId="{6E5B5A5E-DED1-4DE5-9B19-F37D68D10739}" srcOrd="4" destOrd="0" presId="urn:microsoft.com/office/officeart/2005/8/layout/hProcess9"/>
  </dgm:cxnLst>
  <dgm:bg>
    <a:gradFill flip="none" rotWithShape="1">
      <a:gsLst>
        <a:gs pos="0">
          <a:schemeClr val="accent2">
            <a:lumMod val="89000"/>
          </a:schemeClr>
        </a:gs>
        <a:gs pos="23000">
          <a:schemeClr val="accent2">
            <a:lumMod val="89000"/>
          </a:schemeClr>
        </a:gs>
        <a:gs pos="69000">
          <a:schemeClr val="accent2">
            <a:lumMod val="75000"/>
          </a:schemeClr>
        </a:gs>
        <a:gs pos="97000">
          <a:schemeClr val="accent2">
            <a:lumMod val="70000"/>
          </a:schemeClr>
        </a:gs>
      </a:gsLst>
      <a:path path="circle">
        <a:fillToRect l="50000" t="50000" r="50000" b="50000"/>
      </a:path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92060D-06D5-0548-9700-E1C01327EBDC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6CA1F713-77D0-0A4D-8ACF-D32452331C10}">
      <dgm:prSet phldrT="[Text]" custT="1"/>
      <dgm:spPr/>
      <dgm:t>
        <a:bodyPr/>
        <a:lstStyle/>
        <a:p>
          <a:r>
            <a:rPr lang="en-US" sz="1600" b="1" dirty="0"/>
            <a:t>MEĐUNARODNE </a:t>
          </a:r>
        </a:p>
        <a:p>
          <a:r>
            <a:rPr lang="en-US" sz="1600" b="1" dirty="0"/>
            <a:t>OBAVEZE</a:t>
          </a:r>
        </a:p>
      </dgm:t>
    </dgm:pt>
    <dgm:pt modelId="{FEECA3CF-A934-724C-BAB1-FA65071B4B81}" type="parTrans" cxnId="{84F3EA80-5C96-FE4E-9D69-69E5951501C3}">
      <dgm:prSet/>
      <dgm:spPr/>
      <dgm:t>
        <a:bodyPr/>
        <a:lstStyle/>
        <a:p>
          <a:endParaRPr lang="en-US"/>
        </a:p>
      </dgm:t>
    </dgm:pt>
    <dgm:pt modelId="{2648864F-D9C2-AA4C-9E6A-A9F668B744CB}" type="sibTrans" cxnId="{84F3EA80-5C96-FE4E-9D69-69E5951501C3}">
      <dgm:prSet/>
      <dgm:spPr/>
      <dgm:t>
        <a:bodyPr/>
        <a:lstStyle/>
        <a:p>
          <a:endParaRPr lang="en-US"/>
        </a:p>
      </dgm:t>
    </dgm:pt>
    <dgm:pt modelId="{5ED2AA5F-708B-3848-B391-BF7D65E4B725}">
      <dgm:prSet phldrT="[Text]" custT="1"/>
      <dgm:spPr/>
      <dgm:t>
        <a:bodyPr/>
        <a:lstStyle/>
        <a:p>
          <a:r>
            <a:rPr lang="en-US" sz="1400" b="1" dirty="0" err="1"/>
            <a:t>Zakonodavni</a:t>
          </a:r>
          <a:r>
            <a:rPr lang="en-US" sz="1400" b="1" dirty="0"/>
            <a:t> </a:t>
          </a:r>
          <a:r>
            <a:rPr lang="en-US" sz="1400" b="1" dirty="0" err="1"/>
            <a:t>okvir</a:t>
          </a:r>
          <a:endParaRPr lang="en-US" sz="1400" b="1" dirty="0"/>
        </a:p>
      </dgm:t>
    </dgm:pt>
    <dgm:pt modelId="{710599BD-16C7-7A42-8136-E6940F6BCB20}" type="parTrans" cxnId="{80A212A7-160C-0344-8BF3-E9E7AF30C23C}">
      <dgm:prSet/>
      <dgm:spPr/>
      <dgm:t>
        <a:bodyPr/>
        <a:lstStyle/>
        <a:p>
          <a:endParaRPr lang="en-US"/>
        </a:p>
      </dgm:t>
    </dgm:pt>
    <dgm:pt modelId="{0EB34C7F-3215-974A-B50C-5357F37336C8}" type="sibTrans" cxnId="{80A212A7-160C-0344-8BF3-E9E7AF30C23C}">
      <dgm:prSet/>
      <dgm:spPr/>
      <dgm:t>
        <a:bodyPr/>
        <a:lstStyle/>
        <a:p>
          <a:endParaRPr lang="en-US"/>
        </a:p>
      </dgm:t>
    </dgm:pt>
    <dgm:pt modelId="{1FA987B0-0112-A746-B1AE-9347FD618A7D}">
      <dgm:prSet phldrT="[Text]"/>
      <dgm:spPr/>
      <dgm:t>
        <a:bodyPr/>
        <a:lstStyle/>
        <a:p>
          <a:r>
            <a:rPr lang="en-US" dirty="0"/>
            <a:t>POTREBE I MOGUĆNOSTI</a:t>
          </a:r>
        </a:p>
      </dgm:t>
    </dgm:pt>
    <dgm:pt modelId="{3AF3E0CE-15B3-8C43-AF2B-A44B9BDE2CDE}" type="parTrans" cxnId="{5F6351AC-18FC-A64E-AEB6-CD05A8DA8C45}">
      <dgm:prSet/>
      <dgm:spPr/>
      <dgm:t>
        <a:bodyPr/>
        <a:lstStyle/>
        <a:p>
          <a:endParaRPr lang="en-US"/>
        </a:p>
      </dgm:t>
    </dgm:pt>
    <dgm:pt modelId="{407B93DD-FBC8-4846-9EEE-6669CCD0B970}" type="sibTrans" cxnId="{5F6351AC-18FC-A64E-AEB6-CD05A8DA8C45}">
      <dgm:prSet/>
      <dgm:spPr/>
      <dgm:t>
        <a:bodyPr/>
        <a:lstStyle/>
        <a:p>
          <a:endParaRPr lang="en-US"/>
        </a:p>
      </dgm:t>
    </dgm:pt>
    <dgm:pt modelId="{2951A88E-2916-CD40-86D7-1123BA03AD3A}" type="pres">
      <dgm:prSet presAssocID="{4D92060D-06D5-0548-9700-E1C01327EBD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8D0851C-6BF9-2046-9D5F-B726024A2D7B}" type="pres">
      <dgm:prSet presAssocID="{6CA1F713-77D0-0A4D-8ACF-D32452331C10}" presName="gear1" presStyleLbl="node1" presStyleIdx="0" presStyleCnt="3" custLinFactNeighborY="669">
        <dgm:presLayoutVars>
          <dgm:chMax val="1"/>
          <dgm:bulletEnabled val="1"/>
        </dgm:presLayoutVars>
      </dgm:prSet>
      <dgm:spPr/>
    </dgm:pt>
    <dgm:pt modelId="{2936CB02-043B-244D-B41F-4DB4CEAB665A}" type="pres">
      <dgm:prSet presAssocID="{6CA1F713-77D0-0A4D-8ACF-D32452331C10}" presName="gear1srcNode" presStyleLbl="node1" presStyleIdx="0" presStyleCnt="3"/>
      <dgm:spPr/>
    </dgm:pt>
    <dgm:pt modelId="{28BB68DC-9E4E-0F42-ACFD-A3BB0EDF3857}" type="pres">
      <dgm:prSet presAssocID="{6CA1F713-77D0-0A4D-8ACF-D32452331C10}" presName="gear1dstNode" presStyleLbl="node1" presStyleIdx="0" presStyleCnt="3"/>
      <dgm:spPr/>
    </dgm:pt>
    <dgm:pt modelId="{22233735-A0B4-2D49-95AC-335A26D3FAF5}" type="pres">
      <dgm:prSet presAssocID="{5ED2AA5F-708B-3848-B391-BF7D65E4B725}" presName="gear2" presStyleLbl="node1" presStyleIdx="1" presStyleCnt="3">
        <dgm:presLayoutVars>
          <dgm:chMax val="1"/>
          <dgm:bulletEnabled val="1"/>
        </dgm:presLayoutVars>
      </dgm:prSet>
      <dgm:spPr/>
    </dgm:pt>
    <dgm:pt modelId="{BA693315-F6E2-0045-ADA5-77B9F062B814}" type="pres">
      <dgm:prSet presAssocID="{5ED2AA5F-708B-3848-B391-BF7D65E4B725}" presName="gear2srcNode" presStyleLbl="node1" presStyleIdx="1" presStyleCnt="3"/>
      <dgm:spPr/>
    </dgm:pt>
    <dgm:pt modelId="{3E13418F-20E3-BB43-8C80-6EC2EABE4772}" type="pres">
      <dgm:prSet presAssocID="{5ED2AA5F-708B-3848-B391-BF7D65E4B725}" presName="gear2dstNode" presStyleLbl="node1" presStyleIdx="1" presStyleCnt="3"/>
      <dgm:spPr/>
    </dgm:pt>
    <dgm:pt modelId="{7C0D2102-9DA2-1047-8A96-D0955B1F02E8}" type="pres">
      <dgm:prSet presAssocID="{1FA987B0-0112-A746-B1AE-9347FD618A7D}" presName="gear3" presStyleLbl="node1" presStyleIdx="2" presStyleCnt="3"/>
      <dgm:spPr/>
    </dgm:pt>
    <dgm:pt modelId="{FDBD6833-267F-B24B-8FFC-D1D05A3B8D48}" type="pres">
      <dgm:prSet presAssocID="{1FA987B0-0112-A746-B1AE-9347FD618A7D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27A13F66-9E57-794E-A6F9-737F676B75C5}" type="pres">
      <dgm:prSet presAssocID="{1FA987B0-0112-A746-B1AE-9347FD618A7D}" presName="gear3srcNode" presStyleLbl="node1" presStyleIdx="2" presStyleCnt="3"/>
      <dgm:spPr/>
    </dgm:pt>
    <dgm:pt modelId="{5111010C-EE05-0E42-B05C-B586F44D22F0}" type="pres">
      <dgm:prSet presAssocID="{1FA987B0-0112-A746-B1AE-9347FD618A7D}" presName="gear3dstNode" presStyleLbl="node1" presStyleIdx="2" presStyleCnt="3"/>
      <dgm:spPr/>
    </dgm:pt>
    <dgm:pt modelId="{25DEF02C-CE6C-E640-BD21-026C4AE0C9EA}" type="pres">
      <dgm:prSet presAssocID="{2648864F-D9C2-AA4C-9E6A-A9F668B744CB}" presName="connector1" presStyleLbl="sibTrans2D1" presStyleIdx="0" presStyleCnt="3"/>
      <dgm:spPr/>
    </dgm:pt>
    <dgm:pt modelId="{18572F95-99FD-4942-8CE5-5C9C12DA0E78}" type="pres">
      <dgm:prSet presAssocID="{0EB34C7F-3215-974A-B50C-5357F37336C8}" presName="connector2" presStyleLbl="sibTrans2D1" presStyleIdx="1" presStyleCnt="3"/>
      <dgm:spPr/>
    </dgm:pt>
    <dgm:pt modelId="{6BF84B08-0D32-4B4E-9783-47756E880FAB}" type="pres">
      <dgm:prSet presAssocID="{407B93DD-FBC8-4846-9EEE-6669CCD0B970}" presName="connector3" presStyleLbl="sibTrans2D1" presStyleIdx="2" presStyleCnt="3"/>
      <dgm:spPr/>
    </dgm:pt>
  </dgm:ptLst>
  <dgm:cxnLst>
    <dgm:cxn modelId="{1DB5AA08-8E05-D446-9B21-BCD1EF48829E}" type="presOf" srcId="{2648864F-D9C2-AA4C-9E6A-A9F668B744CB}" destId="{25DEF02C-CE6C-E640-BD21-026C4AE0C9EA}" srcOrd="0" destOrd="0" presId="urn:microsoft.com/office/officeart/2005/8/layout/gear1"/>
    <dgm:cxn modelId="{62E2F50B-AED8-AC4A-A376-69CBB4AE18F4}" type="presOf" srcId="{6CA1F713-77D0-0A4D-8ACF-D32452331C10}" destId="{2936CB02-043B-244D-B41F-4DB4CEAB665A}" srcOrd="1" destOrd="0" presId="urn:microsoft.com/office/officeart/2005/8/layout/gear1"/>
    <dgm:cxn modelId="{AC61C115-55C7-CF4A-89C5-53CCF207D1D2}" type="presOf" srcId="{6CA1F713-77D0-0A4D-8ACF-D32452331C10}" destId="{28D0851C-6BF9-2046-9D5F-B726024A2D7B}" srcOrd="0" destOrd="0" presId="urn:microsoft.com/office/officeart/2005/8/layout/gear1"/>
    <dgm:cxn modelId="{83838626-86B9-FF41-BE96-2483D4555C64}" type="presOf" srcId="{1FA987B0-0112-A746-B1AE-9347FD618A7D}" destId="{5111010C-EE05-0E42-B05C-B586F44D22F0}" srcOrd="3" destOrd="0" presId="urn:microsoft.com/office/officeart/2005/8/layout/gear1"/>
    <dgm:cxn modelId="{F5421331-6EF1-2448-8E35-81A1513CF79D}" type="presOf" srcId="{5ED2AA5F-708B-3848-B391-BF7D65E4B725}" destId="{BA693315-F6E2-0045-ADA5-77B9F062B814}" srcOrd="1" destOrd="0" presId="urn:microsoft.com/office/officeart/2005/8/layout/gear1"/>
    <dgm:cxn modelId="{F7C71431-F469-8748-9851-EE1E5E756AC8}" type="presOf" srcId="{5ED2AA5F-708B-3848-B391-BF7D65E4B725}" destId="{3E13418F-20E3-BB43-8C80-6EC2EABE4772}" srcOrd="2" destOrd="0" presId="urn:microsoft.com/office/officeart/2005/8/layout/gear1"/>
    <dgm:cxn modelId="{E0530034-A7A7-8148-83F0-3685739AEDA0}" type="presOf" srcId="{1FA987B0-0112-A746-B1AE-9347FD618A7D}" destId="{FDBD6833-267F-B24B-8FFC-D1D05A3B8D48}" srcOrd="1" destOrd="0" presId="urn:microsoft.com/office/officeart/2005/8/layout/gear1"/>
    <dgm:cxn modelId="{65A53938-1AD4-6549-8DEE-C2AF03335EF7}" type="presOf" srcId="{407B93DD-FBC8-4846-9EEE-6669CCD0B970}" destId="{6BF84B08-0D32-4B4E-9783-47756E880FAB}" srcOrd="0" destOrd="0" presId="urn:microsoft.com/office/officeart/2005/8/layout/gear1"/>
    <dgm:cxn modelId="{6B5F1F4A-C4D7-9F47-A0FB-7FD61AF2B1FF}" type="presOf" srcId="{6CA1F713-77D0-0A4D-8ACF-D32452331C10}" destId="{28BB68DC-9E4E-0F42-ACFD-A3BB0EDF3857}" srcOrd="2" destOrd="0" presId="urn:microsoft.com/office/officeart/2005/8/layout/gear1"/>
    <dgm:cxn modelId="{C4C60B65-0263-7142-BB11-5CC8742845B7}" type="presOf" srcId="{1FA987B0-0112-A746-B1AE-9347FD618A7D}" destId="{7C0D2102-9DA2-1047-8A96-D0955B1F02E8}" srcOrd="0" destOrd="0" presId="urn:microsoft.com/office/officeart/2005/8/layout/gear1"/>
    <dgm:cxn modelId="{FF062E6E-6AD5-FE4F-AF1F-82046C885AC1}" type="presOf" srcId="{5ED2AA5F-708B-3848-B391-BF7D65E4B725}" destId="{22233735-A0B4-2D49-95AC-335A26D3FAF5}" srcOrd="0" destOrd="0" presId="urn:microsoft.com/office/officeart/2005/8/layout/gear1"/>
    <dgm:cxn modelId="{84F3EA80-5C96-FE4E-9D69-69E5951501C3}" srcId="{4D92060D-06D5-0548-9700-E1C01327EBDC}" destId="{6CA1F713-77D0-0A4D-8ACF-D32452331C10}" srcOrd="0" destOrd="0" parTransId="{FEECA3CF-A934-724C-BAB1-FA65071B4B81}" sibTransId="{2648864F-D9C2-AA4C-9E6A-A9F668B744CB}"/>
    <dgm:cxn modelId="{BBF49D9B-40A3-0747-A540-76DB8D96D435}" type="presOf" srcId="{0EB34C7F-3215-974A-B50C-5357F37336C8}" destId="{18572F95-99FD-4942-8CE5-5C9C12DA0E78}" srcOrd="0" destOrd="0" presId="urn:microsoft.com/office/officeart/2005/8/layout/gear1"/>
    <dgm:cxn modelId="{80A212A7-160C-0344-8BF3-E9E7AF30C23C}" srcId="{4D92060D-06D5-0548-9700-E1C01327EBDC}" destId="{5ED2AA5F-708B-3848-B391-BF7D65E4B725}" srcOrd="1" destOrd="0" parTransId="{710599BD-16C7-7A42-8136-E6940F6BCB20}" sibTransId="{0EB34C7F-3215-974A-B50C-5357F37336C8}"/>
    <dgm:cxn modelId="{5F6351AC-18FC-A64E-AEB6-CD05A8DA8C45}" srcId="{4D92060D-06D5-0548-9700-E1C01327EBDC}" destId="{1FA987B0-0112-A746-B1AE-9347FD618A7D}" srcOrd="2" destOrd="0" parTransId="{3AF3E0CE-15B3-8C43-AF2B-A44B9BDE2CDE}" sibTransId="{407B93DD-FBC8-4846-9EEE-6669CCD0B970}"/>
    <dgm:cxn modelId="{BDCC14B7-0F0A-9E49-A3A5-BDDC2F36E8A7}" type="presOf" srcId="{4D92060D-06D5-0548-9700-E1C01327EBDC}" destId="{2951A88E-2916-CD40-86D7-1123BA03AD3A}" srcOrd="0" destOrd="0" presId="urn:microsoft.com/office/officeart/2005/8/layout/gear1"/>
    <dgm:cxn modelId="{3D5114FA-9666-C349-924D-D47B841D9B5E}" type="presOf" srcId="{1FA987B0-0112-A746-B1AE-9347FD618A7D}" destId="{27A13F66-9E57-794E-A6F9-737F676B75C5}" srcOrd="2" destOrd="0" presId="urn:microsoft.com/office/officeart/2005/8/layout/gear1"/>
    <dgm:cxn modelId="{AA4E9161-6D13-4E49-8F1D-27A2AFF3AFDB}" type="presParOf" srcId="{2951A88E-2916-CD40-86D7-1123BA03AD3A}" destId="{28D0851C-6BF9-2046-9D5F-B726024A2D7B}" srcOrd="0" destOrd="0" presId="urn:microsoft.com/office/officeart/2005/8/layout/gear1"/>
    <dgm:cxn modelId="{59103206-183C-C148-AE2B-397331DA1C27}" type="presParOf" srcId="{2951A88E-2916-CD40-86D7-1123BA03AD3A}" destId="{2936CB02-043B-244D-B41F-4DB4CEAB665A}" srcOrd="1" destOrd="0" presId="urn:microsoft.com/office/officeart/2005/8/layout/gear1"/>
    <dgm:cxn modelId="{2F9E0414-76AC-B344-B5C3-6F1D03DBA6F5}" type="presParOf" srcId="{2951A88E-2916-CD40-86D7-1123BA03AD3A}" destId="{28BB68DC-9E4E-0F42-ACFD-A3BB0EDF3857}" srcOrd="2" destOrd="0" presId="urn:microsoft.com/office/officeart/2005/8/layout/gear1"/>
    <dgm:cxn modelId="{310831AB-021D-FC42-8863-B681B1E9FB27}" type="presParOf" srcId="{2951A88E-2916-CD40-86D7-1123BA03AD3A}" destId="{22233735-A0B4-2D49-95AC-335A26D3FAF5}" srcOrd="3" destOrd="0" presId="urn:microsoft.com/office/officeart/2005/8/layout/gear1"/>
    <dgm:cxn modelId="{B01FEA96-CE60-2C42-BE3F-138B1E6330C9}" type="presParOf" srcId="{2951A88E-2916-CD40-86D7-1123BA03AD3A}" destId="{BA693315-F6E2-0045-ADA5-77B9F062B814}" srcOrd="4" destOrd="0" presId="urn:microsoft.com/office/officeart/2005/8/layout/gear1"/>
    <dgm:cxn modelId="{A19CC5DF-A0E4-394F-94A4-4D08D2A3541F}" type="presParOf" srcId="{2951A88E-2916-CD40-86D7-1123BA03AD3A}" destId="{3E13418F-20E3-BB43-8C80-6EC2EABE4772}" srcOrd="5" destOrd="0" presId="urn:microsoft.com/office/officeart/2005/8/layout/gear1"/>
    <dgm:cxn modelId="{8854EC60-CF86-BD4A-B926-4563F1CB0203}" type="presParOf" srcId="{2951A88E-2916-CD40-86D7-1123BA03AD3A}" destId="{7C0D2102-9DA2-1047-8A96-D0955B1F02E8}" srcOrd="6" destOrd="0" presId="urn:microsoft.com/office/officeart/2005/8/layout/gear1"/>
    <dgm:cxn modelId="{4EEDE8B7-26E0-FA49-A308-C05A5B3D9F34}" type="presParOf" srcId="{2951A88E-2916-CD40-86D7-1123BA03AD3A}" destId="{FDBD6833-267F-B24B-8FFC-D1D05A3B8D48}" srcOrd="7" destOrd="0" presId="urn:microsoft.com/office/officeart/2005/8/layout/gear1"/>
    <dgm:cxn modelId="{9C72C130-9428-8943-A29F-8FA43BEF07D1}" type="presParOf" srcId="{2951A88E-2916-CD40-86D7-1123BA03AD3A}" destId="{27A13F66-9E57-794E-A6F9-737F676B75C5}" srcOrd="8" destOrd="0" presId="urn:microsoft.com/office/officeart/2005/8/layout/gear1"/>
    <dgm:cxn modelId="{2ECFD949-43C0-FB4F-9B5B-D6F7AF685DCF}" type="presParOf" srcId="{2951A88E-2916-CD40-86D7-1123BA03AD3A}" destId="{5111010C-EE05-0E42-B05C-B586F44D22F0}" srcOrd="9" destOrd="0" presId="urn:microsoft.com/office/officeart/2005/8/layout/gear1"/>
    <dgm:cxn modelId="{8570441D-2355-BF48-88E0-1AA5BDDFDD1B}" type="presParOf" srcId="{2951A88E-2916-CD40-86D7-1123BA03AD3A}" destId="{25DEF02C-CE6C-E640-BD21-026C4AE0C9EA}" srcOrd="10" destOrd="0" presId="urn:microsoft.com/office/officeart/2005/8/layout/gear1"/>
    <dgm:cxn modelId="{55C24A7E-D7D9-2841-A55D-C075FBFE3578}" type="presParOf" srcId="{2951A88E-2916-CD40-86D7-1123BA03AD3A}" destId="{18572F95-99FD-4942-8CE5-5C9C12DA0E78}" srcOrd="11" destOrd="0" presId="urn:microsoft.com/office/officeart/2005/8/layout/gear1"/>
    <dgm:cxn modelId="{4B2CDF78-7FA6-5D47-8367-31E89AE07144}" type="presParOf" srcId="{2951A88E-2916-CD40-86D7-1123BA03AD3A}" destId="{6BF84B08-0D32-4B4E-9783-47756E880FA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0A975-1074-42DC-ACB9-AC8F36D8A074}">
      <dsp:nvSpPr>
        <dsp:cNvPr id="0" name=""/>
        <dsp:cNvSpPr/>
      </dsp:nvSpPr>
      <dsp:spPr>
        <a:xfrm>
          <a:off x="914399" y="0"/>
          <a:ext cx="10363200" cy="4351338"/>
        </a:xfrm>
        <a:prstGeom prst="rightArrow">
          <a:avLst/>
        </a:prstGeom>
        <a:pattFill prst="ltDnDiag">
          <a:fgClr>
            <a:schemeClr val="accent1">
              <a:tint val="40000"/>
              <a:hueOff val="0"/>
              <a:satOff val="0"/>
              <a:lumOff val="0"/>
            </a:schemeClr>
          </a:fgClr>
          <a:bgClr>
            <a:schemeClr val="accent1">
              <a:lumMod val="20000"/>
              <a:lumOff val="80000"/>
            </a:schemeClr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45289-910A-4081-ACD0-15B19334FD77}">
      <dsp:nvSpPr>
        <dsp:cNvPr id="0" name=""/>
        <dsp:cNvSpPr/>
      </dsp:nvSpPr>
      <dsp:spPr>
        <a:xfrm>
          <a:off x="155971" y="1291111"/>
          <a:ext cx="3924300" cy="1740535"/>
        </a:xfrm>
        <a:prstGeom prst="roundRect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900" kern="1200" dirty="0">
              <a:solidFill>
                <a:schemeClr val="tx1"/>
              </a:solidFill>
            </a:rPr>
            <a:t>Energetska politika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240937" y="1376077"/>
        <a:ext cx="3754368" cy="1570603"/>
      </dsp:txXfrm>
    </dsp:sp>
    <dsp:sp modelId="{0956CF8A-1647-484F-AB43-6C682BB8A834}">
      <dsp:nvSpPr>
        <dsp:cNvPr id="0" name=""/>
        <dsp:cNvSpPr/>
      </dsp:nvSpPr>
      <dsp:spPr>
        <a:xfrm>
          <a:off x="4133850" y="1305401"/>
          <a:ext cx="3924300" cy="1740535"/>
        </a:xfrm>
        <a:prstGeom prst="roundRect">
          <a:avLst/>
        </a:prstGeom>
        <a:solidFill>
          <a:srgbClr val="FFFC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900" kern="1200" dirty="0">
              <a:solidFill>
                <a:schemeClr val="tx1"/>
              </a:solidFill>
            </a:rPr>
            <a:t>T</a:t>
          </a:r>
          <a:r>
            <a:rPr lang="en-US" sz="2900" kern="1200" dirty="0" err="1">
              <a:solidFill>
                <a:schemeClr val="tx1"/>
              </a:solidFill>
            </a:rPr>
            <a:t>ransparentno</a:t>
          </a:r>
          <a:r>
            <a:rPr lang="sr-Latn-RS" sz="2900" kern="1200" dirty="0">
              <a:solidFill>
                <a:schemeClr val="tx1"/>
              </a:solidFill>
            </a:rPr>
            <a:t>st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i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stabilno</a:t>
          </a:r>
          <a:r>
            <a:rPr lang="sr-Latn-RS" sz="2900" kern="1200" dirty="0">
              <a:solidFill>
                <a:schemeClr val="tx1"/>
              </a:solidFill>
            </a:rPr>
            <a:t>st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sr-Latn-RS" sz="2900" kern="1200" dirty="0">
              <a:solidFill>
                <a:schemeClr val="tx1"/>
              </a:solidFill>
            </a:rPr>
            <a:t>zakonodavnog </a:t>
          </a:r>
          <a:r>
            <a:rPr lang="en-US" sz="2900" kern="1200" dirty="0" err="1">
              <a:solidFill>
                <a:schemeClr val="tx1"/>
              </a:solidFill>
            </a:rPr>
            <a:t>okvira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4218816" y="1390367"/>
        <a:ext cx="3754368" cy="1570603"/>
      </dsp:txXfrm>
    </dsp:sp>
    <dsp:sp modelId="{6E5B5A5E-DED1-4DE5-9B19-F37D68D10739}">
      <dsp:nvSpPr>
        <dsp:cNvPr id="0" name=""/>
        <dsp:cNvSpPr/>
      </dsp:nvSpPr>
      <dsp:spPr>
        <a:xfrm>
          <a:off x="8267699" y="1305401"/>
          <a:ext cx="3924300" cy="1740535"/>
        </a:xfrm>
        <a:prstGeom prst="roundRect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900" kern="1200" dirty="0">
              <a:solidFill>
                <a:schemeClr val="tx1"/>
              </a:solidFill>
            </a:rPr>
            <a:t>Adekvatna infrastrukta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8352665" y="1390367"/>
        <a:ext cx="3754368" cy="1570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0851C-6BF9-2046-9D5F-B726024A2D7B}">
      <dsp:nvSpPr>
        <dsp:cNvPr id="0" name=""/>
        <dsp:cNvSpPr/>
      </dsp:nvSpPr>
      <dsp:spPr>
        <a:xfrm>
          <a:off x="4410233" y="2648902"/>
          <a:ext cx="3237546" cy="323754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MEĐUNARODNE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OBAVEZE</a:t>
          </a:r>
        </a:p>
      </dsp:txBody>
      <dsp:txXfrm>
        <a:off x="5061124" y="3407282"/>
        <a:ext cx="1935764" cy="1664165"/>
      </dsp:txXfrm>
    </dsp:sp>
    <dsp:sp modelId="{22233735-A0B4-2D49-95AC-335A26D3FAF5}">
      <dsp:nvSpPr>
        <dsp:cNvPr id="0" name=""/>
        <dsp:cNvSpPr/>
      </dsp:nvSpPr>
      <dsp:spPr>
        <a:xfrm>
          <a:off x="2526569" y="1883663"/>
          <a:ext cx="2354579" cy="235457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Zakonodavni</a:t>
          </a:r>
          <a:r>
            <a:rPr lang="en-US" sz="1400" b="1" kern="1200" dirty="0"/>
            <a:t> </a:t>
          </a:r>
          <a:r>
            <a:rPr lang="en-US" sz="1400" b="1" kern="1200" dirty="0" err="1"/>
            <a:t>okvir</a:t>
          </a:r>
          <a:endParaRPr lang="en-US" sz="1400" b="1" kern="1200" dirty="0"/>
        </a:p>
      </dsp:txBody>
      <dsp:txXfrm>
        <a:off x="3119341" y="2480018"/>
        <a:ext cx="1169035" cy="1161869"/>
      </dsp:txXfrm>
    </dsp:sp>
    <dsp:sp modelId="{7C0D2102-9DA2-1047-8A96-D0955B1F02E8}">
      <dsp:nvSpPr>
        <dsp:cNvPr id="0" name=""/>
        <dsp:cNvSpPr/>
      </dsp:nvSpPr>
      <dsp:spPr>
        <a:xfrm rot="20700000">
          <a:off x="3845374" y="259244"/>
          <a:ext cx="2307007" cy="230700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POTREBE I MOGUĆNOSTI</a:t>
          </a:r>
        </a:p>
      </dsp:txBody>
      <dsp:txXfrm rot="-20700000">
        <a:off x="4351369" y="765238"/>
        <a:ext cx="1295018" cy="1295018"/>
      </dsp:txXfrm>
    </dsp:sp>
    <dsp:sp modelId="{25DEF02C-CE6C-E640-BD21-026C4AE0C9EA}">
      <dsp:nvSpPr>
        <dsp:cNvPr id="0" name=""/>
        <dsp:cNvSpPr/>
      </dsp:nvSpPr>
      <dsp:spPr>
        <a:xfrm>
          <a:off x="4180291" y="2149478"/>
          <a:ext cx="4144060" cy="4144060"/>
        </a:xfrm>
        <a:prstGeom prst="circularArrow">
          <a:avLst>
            <a:gd name="adj1" fmla="val 4687"/>
            <a:gd name="adj2" fmla="val 299029"/>
            <a:gd name="adj3" fmla="val 2545811"/>
            <a:gd name="adj4" fmla="val 1579883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72F95-99FD-4942-8CE5-5C9C12DA0E78}">
      <dsp:nvSpPr>
        <dsp:cNvPr id="0" name=""/>
        <dsp:cNvSpPr/>
      </dsp:nvSpPr>
      <dsp:spPr>
        <a:xfrm>
          <a:off x="2109578" y="1355422"/>
          <a:ext cx="3010918" cy="301091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F84B08-0D32-4B4E-9783-47756E880FAB}">
      <dsp:nvSpPr>
        <dsp:cNvPr id="0" name=""/>
        <dsp:cNvSpPr/>
      </dsp:nvSpPr>
      <dsp:spPr>
        <a:xfrm>
          <a:off x="3311740" y="-253339"/>
          <a:ext cx="3246376" cy="324637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4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3247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5536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37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7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69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2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48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71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31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6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9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90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1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agraf.rs/propisi/zakon_o_planiranju_i_izgradnji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agraf.rs/propisi/pravilnik-posebne-vrste-objekata-radova-za-koje-nije-potrebno-pribavljati-akt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000">
              <a:schemeClr val="accent1">
                <a:lumMod val="5000"/>
                <a:lumOff val="9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A0778-0E1D-45CB-A401-5D3A0F906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671638"/>
            <a:ext cx="7994121" cy="2379198"/>
          </a:xfrm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66881A"/>
                </a:solidFill>
              </a:rPr>
              <a:t>REGULATORNI ASPEKT ELEKTROMOBILNOSTI I OBNOVLJIVIH IZVORA ENERGIJE U SRBIJI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B0188-80B4-4FCF-B7D8-7B84C89EC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7846253" cy="1237263"/>
          </a:xfrm>
        </p:spPr>
        <p:txBody>
          <a:bodyPr anchor="ctr">
            <a:normAutofit fontScale="25000" lnSpcReduction="20000"/>
          </a:bodyPr>
          <a:lstStyle/>
          <a:p>
            <a:endParaRPr lang="hr-HR" sz="9600" dirty="0">
              <a:solidFill>
                <a:srgbClr val="66881A"/>
              </a:solidFill>
              <a:latin typeface="+mj-lt"/>
              <a:ea typeface="+mj-ea"/>
              <a:cs typeface="+mj-cs"/>
            </a:endParaRPr>
          </a:p>
          <a:p>
            <a:r>
              <a:rPr lang="hr-HR" sz="9600" dirty="0">
                <a:solidFill>
                  <a:srgbClr val="66881A"/>
                </a:solidFill>
                <a:latin typeface="+mj-lt"/>
                <a:ea typeface="+mj-ea"/>
                <a:cs typeface="+mj-cs"/>
              </a:rPr>
              <a:t>Iva Đinđić-Ćosić LMM</a:t>
            </a:r>
          </a:p>
          <a:p>
            <a:r>
              <a:rPr lang="hr-HR" sz="9600" dirty="0">
                <a:solidFill>
                  <a:srgbClr val="66881A"/>
                </a:solidFill>
                <a:latin typeface="+mj-lt"/>
                <a:ea typeface="+mj-ea"/>
                <a:cs typeface="+mj-cs"/>
              </a:rPr>
              <a:t>Eco Forum Zlatibor 2024</a:t>
            </a:r>
          </a:p>
          <a:p>
            <a:r>
              <a:rPr lang="hr-HR" sz="3900" dirty="0">
                <a:solidFill>
                  <a:srgbClr val="66881A"/>
                </a:solidFill>
                <a:latin typeface="+mj-lt"/>
                <a:ea typeface="+mj-ea"/>
                <a:cs typeface="+mj-cs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C0184-BD62-431D-9868-255FA50C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sr-Latn-RS" dirty="0"/>
              <a:t>ZAKON O PLANIRANJU I IZGRADNJI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E8B24-9A61-410A-94F1-A8A78BED0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15673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algn="ctr"/>
            <a:endParaRPr lang="sr-Latn-RS" b="1" dirty="0">
              <a:solidFill>
                <a:srgbClr val="333333"/>
              </a:solidFill>
              <a:latin typeface="Open Sans"/>
            </a:endParaRPr>
          </a:p>
          <a:p>
            <a:pPr marL="0" indent="0" algn="ctr">
              <a:buNone/>
            </a:pPr>
            <a:r>
              <a:rPr lang="sr-Latn-RS" sz="1900" dirty="0"/>
              <a:t>Član 2 </a:t>
            </a:r>
            <a:r>
              <a:rPr lang="sr-Latn-RS" sz="1900" dirty="0" err="1"/>
              <a:t>st</a:t>
            </a:r>
            <a:r>
              <a:rPr lang="sr-Latn-RS" sz="1900" dirty="0"/>
              <a:t> 1 tačka</a:t>
            </a:r>
          </a:p>
          <a:p>
            <a:pPr algn="just"/>
            <a:r>
              <a:rPr lang="en-US" sz="1900" b="1" dirty="0">
                <a:solidFill>
                  <a:srgbClr val="7BA420"/>
                </a:solidFill>
              </a:rPr>
              <a:t>18) </a:t>
            </a:r>
            <a:r>
              <a:rPr lang="en-US" sz="1900" b="1" dirty="0" err="1">
                <a:solidFill>
                  <a:srgbClr val="7BA420"/>
                </a:solidFill>
              </a:rPr>
              <a:t>elektromobilnost</a:t>
            </a:r>
            <a:r>
              <a:rPr lang="en-US" sz="1900" b="1" dirty="0">
                <a:solidFill>
                  <a:srgbClr val="7BA420"/>
                </a:solidFill>
              </a:rPr>
              <a:t> (E-</a:t>
            </a:r>
            <a:r>
              <a:rPr lang="en-US" sz="1900" b="1" dirty="0" err="1">
                <a:solidFill>
                  <a:srgbClr val="7BA420"/>
                </a:solidFill>
              </a:rPr>
              <a:t>mobilnost</a:t>
            </a:r>
            <a:r>
              <a:rPr lang="en-US" sz="1900" b="1" dirty="0">
                <a:solidFill>
                  <a:srgbClr val="7BA420"/>
                </a:solidFill>
              </a:rPr>
              <a:t>) </a:t>
            </a:r>
            <a:r>
              <a:rPr lang="en-US" sz="1900" dirty="0" err="1">
                <a:solidFill>
                  <a:schemeClr val="tx1"/>
                </a:solidFill>
              </a:rPr>
              <a:t>jeste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poseban</a:t>
            </a:r>
            <a:r>
              <a:rPr lang="en-US" sz="1900" dirty="0">
                <a:solidFill>
                  <a:schemeClr val="tx1"/>
                </a:solidFill>
              </a:rPr>
              <a:t> vid </a:t>
            </a:r>
            <a:r>
              <a:rPr lang="en-US" sz="1900" dirty="0" err="1">
                <a:solidFill>
                  <a:schemeClr val="tx1"/>
                </a:solidFill>
              </a:rPr>
              <a:t>ekološkog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saobraćaja</a:t>
            </a:r>
            <a:r>
              <a:rPr lang="en-US" sz="1900" dirty="0">
                <a:solidFill>
                  <a:schemeClr val="tx1"/>
                </a:solidFill>
              </a:rPr>
              <a:t>, </a:t>
            </a:r>
            <a:r>
              <a:rPr lang="en-US" sz="1900" dirty="0" err="1">
                <a:solidFill>
                  <a:schemeClr val="tx1"/>
                </a:solidFill>
              </a:rPr>
              <a:t>korišćenjem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err="1">
                <a:solidFill>
                  <a:schemeClr val="tx1"/>
                </a:solidFill>
              </a:rPr>
              <a:t>električnih</a:t>
            </a:r>
            <a:r>
              <a:rPr lang="en-US" sz="1900" b="1" dirty="0">
                <a:solidFill>
                  <a:srgbClr val="7BA420"/>
                </a:solidFill>
              </a:rPr>
              <a:t> </a:t>
            </a:r>
            <a:r>
              <a:rPr lang="en-US" sz="1900" dirty="0" err="1"/>
              <a:t>vozila</a:t>
            </a:r>
            <a:r>
              <a:rPr lang="en-US" sz="1900" dirty="0"/>
              <a:t> </a:t>
            </a:r>
            <a:r>
              <a:rPr lang="en-US" sz="1900" dirty="0" err="1"/>
              <a:t>koji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pogonsku</a:t>
            </a:r>
            <a:r>
              <a:rPr lang="en-US" sz="1900" dirty="0"/>
              <a:t> </a:t>
            </a:r>
            <a:r>
              <a:rPr lang="en-US" sz="1900" dirty="0" err="1"/>
              <a:t>energiju</a:t>
            </a:r>
            <a:r>
              <a:rPr lang="en-US" sz="1900" dirty="0"/>
              <a:t> </a:t>
            </a:r>
            <a:r>
              <a:rPr lang="en-US" sz="1900" dirty="0" err="1"/>
              <a:t>koriste</a:t>
            </a:r>
            <a:r>
              <a:rPr lang="en-US" sz="1900" dirty="0"/>
              <a:t> </a:t>
            </a:r>
            <a:r>
              <a:rPr lang="en-US" sz="1900" dirty="0" err="1"/>
              <a:t>pretežno</a:t>
            </a:r>
            <a:r>
              <a:rPr lang="en-US" sz="1900" dirty="0"/>
              <a:t> </a:t>
            </a:r>
            <a:r>
              <a:rPr lang="en-US" sz="1900" dirty="0" err="1"/>
              <a:t>električnu</a:t>
            </a:r>
            <a:r>
              <a:rPr lang="en-US" sz="1900" dirty="0"/>
              <a:t> </a:t>
            </a:r>
            <a:r>
              <a:rPr lang="en-US" sz="1900" dirty="0" err="1"/>
              <a:t>energiju</a:t>
            </a:r>
            <a:r>
              <a:rPr lang="en-US" sz="1900" dirty="0"/>
              <a:t>;</a:t>
            </a:r>
            <a:endParaRPr lang="sr-Latn-RS" sz="1900" dirty="0"/>
          </a:p>
          <a:p>
            <a:pPr algn="just"/>
            <a:r>
              <a:rPr lang="en-US" sz="1900" b="1" dirty="0">
                <a:solidFill>
                  <a:srgbClr val="7BA420"/>
                </a:solidFill>
              </a:rPr>
              <a:t>59) </a:t>
            </a:r>
            <a:r>
              <a:rPr lang="en-US" sz="1900" b="1" dirty="0" err="1">
                <a:solidFill>
                  <a:srgbClr val="7BA420"/>
                </a:solidFill>
              </a:rPr>
              <a:t>punjač</a:t>
            </a:r>
            <a:r>
              <a:rPr lang="en-US" sz="1900" b="1" dirty="0">
                <a:solidFill>
                  <a:srgbClr val="7BA420"/>
                </a:solidFill>
              </a:rPr>
              <a:t> </a:t>
            </a:r>
            <a:r>
              <a:rPr lang="en-US" sz="1900" b="1" dirty="0" err="1">
                <a:solidFill>
                  <a:srgbClr val="7BA420"/>
                </a:solidFill>
              </a:rPr>
              <a:t>za</a:t>
            </a:r>
            <a:r>
              <a:rPr lang="en-US" sz="1900" b="1" dirty="0">
                <a:solidFill>
                  <a:srgbClr val="7BA420"/>
                </a:solidFill>
              </a:rPr>
              <a:t> </a:t>
            </a:r>
            <a:r>
              <a:rPr lang="en-US" sz="1900" b="1" dirty="0" err="1">
                <a:solidFill>
                  <a:srgbClr val="7BA420"/>
                </a:solidFill>
              </a:rPr>
              <a:t>električna</a:t>
            </a:r>
            <a:r>
              <a:rPr lang="en-US" sz="1900" b="1" dirty="0">
                <a:solidFill>
                  <a:srgbClr val="7BA420"/>
                </a:solidFill>
              </a:rPr>
              <a:t> </a:t>
            </a:r>
            <a:r>
              <a:rPr lang="en-US" sz="1900" b="1" dirty="0" err="1">
                <a:solidFill>
                  <a:srgbClr val="7BA420"/>
                </a:solidFill>
              </a:rPr>
              <a:t>vozila</a:t>
            </a:r>
            <a:r>
              <a:rPr lang="en-US" sz="1900" b="1" dirty="0">
                <a:solidFill>
                  <a:srgbClr val="7BA420"/>
                </a:solidFill>
              </a:rPr>
              <a:t> </a:t>
            </a:r>
            <a:r>
              <a:rPr lang="en-US" sz="1900" dirty="0" err="1"/>
              <a:t>jeste</a:t>
            </a:r>
            <a:r>
              <a:rPr lang="en-US" sz="1900" dirty="0"/>
              <a:t> </a:t>
            </a:r>
            <a:r>
              <a:rPr lang="en-US" sz="1900" dirty="0" err="1"/>
              <a:t>uređaj</a:t>
            </a:r>
            <a:r>
              <a:rPr lang="en-US" sz="1900" dirty="0"/>
              <a:t> </a:t>
            </a:r>
            <a:r>
              <a:rPr lang="en-US" sz="1900" dirty="0" err="1"/>
              <a:t>koji</a:t>
            </a:r>
            <a:r>
              <a:rPr lang="en-US" sz="1900" dirty="0"/>
              <a:t> </a:t>
            </a:r>
            <a:r>
              <a:rPr lang="en-US" sz="1900" dirty="0" err="1"/>
              <a:t>može</a:t>
            </a:r>
            <a:r>
              <a:rPr lang="en-US" sz="1900" dirty="0"/>
              <a:t> </a:t>
            </a:r>
            <a:r>
              <a:rPr lang="en-US" sz="1900" dirty="0" err="1"/>
              <a:t>biti</a:t>
            </a:r>
            <a:r>
              <a:rPr lang="en-US" sz="1900" dirty="0"/>
              <a:t> </a:t>
            </a:r>
            <a:r>
              <a:rPr lang="en-US" sz="1900" dirty="0" err="1"/>
              <a:t>postavljen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zemljištu</a:t>
            </a:r>
            <a:r>
              <a:rPr lang="en-US" sz="1900" dirty="0"/>
              <a:t> </a:t>
            </a:r>
            <a:r>
              <a:rPr lang="en-US" sz="1900" dirty="0" err="1"/>
              <a:t>ili</a:t>
            </a:r>
            <a:r>
              <a:rPr lang="en-US" sz="1900" dirty="0"/>
              <a:t> u </a:t>
            </a:r>
            <a:r>
              <a:rPr lang="en-US" sz="1900" dirty="0" err="1"/>
              <a:t>objektu</a:t>
            </a:r>
            <a:r>
              <a:rPr lang="en-US" sz="1900" dirty="0"/>
              <a:t> </a:t>
            </a:r>
            <a:r>
              <a:rPr lang="en-US" sz="1900" dirty="0" err="1"/>
              <a:t>koji</a:t>
            </a:r>
            <a:r>
              <a:rPr lang="en-US" sz="1900" dirty="0"/>
              <a:t> se </a:t>
            </a:r>
            <a:r>
              <a:rPr lang="en-US" sz="1900" dirty="0" err="1"/>
              <a:t>koristi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javnu</a:t>
            </a:r>
            <a:r>
              <a:rPr lang="en-US" sz="1900" dirty="0"/>
              <a:t> </a:t>
            </a:r>
            <a:r>
              <a:rPr lang="en-US" sz="1900" dirty="0" err="1"/>
              <a:t>ili</a:t>
            </a:r>
            <a:r>
              <a:rPr lang="en-US" sz="1900" dirty="0"/>
              <a:t> </a:t>
            </a:r>
            <a:r>
              <a:rPr lang="en-US" sz="1900" dirty="0" err="1"/>
              <a:t>privatnu</a:t>
            </a:r>
            <a:r>
              <a:rPr lang="en-US" sz="1900" dirty="0"/>
              <a:t> </a:t>
            </a:r>
            <a:r>
              <a:rPr lang="en-US" sz="1900" dirty="0" err="1"/>
              <a:t>namenu</a:t>
            </a:r>
            <a:r>
              <a:rPr lang="en-US" sz="1900" dirty="0"/>
              <a:t>;</a:t>
            </a:r>
            <a:endParaRPr lang="sr-Latn-RS" sz="1900" dirty="0"/>
          </a:p>
          <a:p>
            <a:pPr marL="0" indent="0" algn="ctr">
              <a:buNone/>
            </a:pPr>
            <a:r>
              <a:rPr lang="en-US" sz="1900" dirty="0" err="1"/>
              <a:t>Član</a:t>
            </a:r>
            <a:r>
              <a:rPr lang="en-US" sz="1900" dirty="0"/>
              <a:t> 85[s9]</a:t>
            </a:r>
          </a:p>
          <a:p>
            <a:pPr algn="just"/>
            <a:r>
              <a:rPr lang="en-US" sz="1900" dirty="0" err="1"/>
              <a:t>Vlasnici</a:t>
            </a:r>
            <a:r>
              <a:rPr lang="en-US" sz="1900" dirty="0"/>
              <a:t> </a:t>
            </a:r>
            <a:r>
              <a:rPr lang="en-US" sz="1900" dirty="0" err="1"/>
              <a:t>stanica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snabdevanje</a:t>
            </a:r>
            <a:r>
              <a:rPr lang="en-US" sz="1900" dirty="0"/>
              <a:t> </a:t>
            </a:r>
            <a:r>
              <a:rPr lang="en-US" sz="1900" dirty="0" err="1"/>
              <a:t>gorivom</a:t>
            </a:r>
            <a:r>
              <a:rPr lang="en-US" sz="1900" dirty="0"/>
              <a:t> </a:t>
            </a:r>
            <a:r>
              <a:rPr lang="en-US" sz="1900" dirty="0" err="1"/>
              <a:t>motornih</a:t>
            </a:r>
            <a:r>
              <a:rPr lang="en-US" sz="1900" dirty="0"/>
              <a:t> </a:t>
            </a:r>
            <a:r>
              <a:rPr lang="en-US" sz="1900" dirty="0" err="1"/>
              <a:t>vozila</a:t>
            </a:r>
            <a:r>
              <a:rPr lang="en-US" sz="1900" dirty="0"/>
              <a:t>, </a:t>
            </a:r>
            <a:r>
              <a:rPr lang="en-US" sz="1900" dirty="0" err="1"/>
              <a:t>koje</a:t>
            </a:r>
            <a:r>
              <a:rPr lang="en-US" sz="1900" dirty="0"/>
              <a:t> se </a:t>
            </a:r>
            <a:r>
              <a:rPr lang="en-US" sz="1900" dirty="0" err="1"/>
              <a:t>nalaze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državnim</a:t>
            </a:r>
            <a:r>
              <a:rPr lang="en-US" sz="1900" dirty="0"/>
              <a:t> </a:t>
            </a:r>
            <a:r>
              <a:rPr lang="en-US" sz="1900" dirty="0" err="1"/>
              <a:t>putevima</a:t>
            </a:r>
            <a:r>
              <a:rPr lang="en-US" sz="1900" dirty="0"/>
              <a:t> </a:t>
            </a:r>
            <a:r>
              <a:rPr lang="en-US" sz="1900" dirty="0" err="1"/>
              <a:t>Ia</a:t>
            </a:r>
            <a:r>
              <a:rPr lang="en-US" sz="1900" dirty="0"/>
              <a:t> </a:t>
            </a:r>
            <a:r>
              <a:rPr lang="en-US" sz="1900" dirty="0" err="1"/>
              <a:t>reda</a:t>
            </a:r>
            <a:r>
              <a:rPr lang="en-US" sz="1900" dirty="0"/>
              <a:t>, </a:t>
            </a:r>
            <a:r>
              <a:rPr lang="en-US" sz="1900" dirty="0" err="1"/>
              <a:t>dužni</a:t>
            </a:r>
            <a:r>
              <a:rPr lang="en-US" sz="1900" dirty="0"/>
              <a:t> </a:t>
            </a:r>
            <a:r>
              <a:rPr lang="en-US" sz="1900" dirty="0" err="1"/>
              <a:t>su</a:t>
            </a:r>
            <a:r>
              <a:rPr lang="en-US" sz="1900" dirty="0"/>
              <a:t> da </a:t>
            </a:r>
            <a:r>
              <a:rPr lang="en-US" sz="1900" dirty="0" err="1"/>
              <a:t>svoje</a:t>
            </a:r>
            <a:r>
              <a:rPr lang="en-US" sz="1900" dirty="0"/>
              <a:t> </a:t>
            </a:r>
            <a:r>
              <a:rPr lang="en-US" sz="1900" dirty="0" err="1"/>
              <a:t>poslovanje</a:t>
            </a:r>
            <a:r>
              <a:rPr lang="en-US" sz="1900" dirty="0"/>
              <a:t> </a:t>
            </a:r>
            <a:r>
              <a:rPr lang="en-US" sz="1900" dirty="0" err="1"/>
              <a:t>usaglase</a:t>
            </a:r>
            <a:r>
              <a:rPr lang="en-US" sz="1900" dirty="0"/>
              <a:t> </a:t>
            </a:r>
            <a:r>
              <a:rPr lang="en-US" sz="1900" dirty="0" err="1"/>
              <a:t>sa</a:t>
            </a:r>
            <a:r>
              <a:rPr lang="en-US" sz="1900" dirty="0"/>
              <a:t> </a:t>
            </a:r>
            <a:r>
              <a:rPr lang="en-US" sz="1900" dirty="0" err="1"/>
              <a:t>odredbama</a:t>
            </a:r>
            <a:r>
              <a:rPr lang="en-US" sz="1900" dirty="0"/>
              <a:t> </a:t>
            </a:r>
            <a:r>
              <a:rPr lang="en-US" sz="1900" dirty="0" err="1"/>
              <a:t>ovog</a:t>
            </a:r>
            <a:r>
              <a:rPr lang="en-US" sz="1900" dirty="0"/>
              <a:t> </a:t>
            </a:r>
            <a:r>
              <a:rPr lang="en-US" sz="1900" dirty="0" err="1"/>
              <a:t>zakona</a:t>
            </a:r>
            <a:r>
              <a:rPr lang="en-US" sz="1900" dirty="0"/>
              <a:t> u </a:t>
            </a:r>
            <a:r>
              <a:rPr lang="en-US" sz="1900" dirty="0" err="1"/>
              <a:t>roku</a:t>
            </a:r>
            <a:r>
              <a:rPr lang="en-US" sz="1900" dirty="0"/>
              <a:t> od </a:t>
            </a:r>
            <a:r>
              <a:rPr lang="en-US" sz="1900" dirty="0" err="1"/>
              <a:t>dve</a:t>
            </a:r>
            <a:r>
              <a:rPr lang="en-US" sz="1900" dirty="0"/>
              <a:t> </a:t>
            </a:r>
            <a:r>
              <a:rPr lang="en-US" sz="1900" dirty="0" err="1"/>
              <a:t>godine</a:t>
            </a:r>
            <a:r>
              <a:rPr lang="en-US" sz="1900" dirty="0"/>
              <a:t> od dana </a:t>
            </a:r>
            <a:r>
              <a:rPr lang="en-US" sz="1900" dirty="0" err="1"/>
              <a:t>stupanja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snagu</a:t>
            </a:r>
            <a:r>
              <a:rPr lang="en-US" sz="1900" dirty="0"/>
              <a:t> </a:t>
            </a:r>
            <a:r>
              <a:rPr lang="en-US" sz="1900" dirty="0" err="1"/>
              <a:t>podzakonskog</a:t>
            </a:r>
            <a:r>
              <a:rPr lang="en-US" sz="1900" dirty="0"/>
              <a:t> </a:t>
            </a:r>
            <a:r>
              <a:rPr lang="en-US" sz="1900" dirty="0" err="1"/>
              <a:t>akta</a:t>
            </a:r>
            <a:r>
              <a:rPr lang="en-US" sz="1900" dirty="0"/>
              <a:t> </a:t>
            </a:r>
            <a:r>
              <a:rPr lang="en-US" sz="1900" dirty="0" err="1"/>
              <a:t>kojim</a:t>
            </a:r>
            <a:r>
              <a:rPr lang="en-US" sz="1900" dirty="0"/>
              <a:t> se </a:t>
            </a:r>
            <a:r>
              <a:rPr lang="en-US" sz="1900" dirty="0" err="1"/>
              <a:t>uređuje</a:t>
            </a:r>
            <a:r>
              <a:rPr lang="en-US" sz="1900" dirty="0"/>
              <a:t> </a:t>
            </a:r>
            <a:r>
              <a:rPr lang="en-US" sz="1900" dirty="0" err="1"/>
              <a:t>pitanje</a:t>
            </a:r>
            <a:r>
              <a:rPr lang="en-US" sz="1900" dirty="0"/>
              <a:t> </a:t>
            </a:r>
            <a:r>
              <a:rPr lang="en-US" sz="1900" dirty="0" err="1"/>
              <a:t>postavljanja</a:t>
            </a:r>
            <a:r>
              <a:rPr lang="en-US" sz="1900" dirty="0"/>
              <a:t> </a:t>
            </a:r>
            <a:r>
              <a:rPr lang="en-US" sz="1900" dirty="0" err="1"/>
              <a:t>punjača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električna</a:t>
            </a:r>
            <a:r>
              <a:rPr lang="en-US" sz="1900" dirty="0"/>
              <a:t> </a:t>
            </a:r>
            <a:r>
              <a:rPr lang="en-US" sz="1900" dirty="0" err="1"/>
              <a:t>vozila</a:t>
            </a:r>
            <a:r>
              <a:rPr lang="en-US" sz="1900" dirty="0"/>
              <a:t>.</a:t>
            </a:r>
          </a:p>
          <a:p>
            <a:pPr algn="just"/>
            <a:r>
              <a:rPr lang="en-US" sz="1900" dirty="0" err="1"/>
              <a:t>Agencija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energetiku</a:t>
            </a:r>
            <a:r>
              <a:rPr lang="en-US" sz="1900" dirty="0"/>
              <a:t> </a:t>
            </a:r>
            <a:r>
              <a:rPr lang="en-US" sz="1900" dirty="0" err="1"/>
              <a:t>Republike</a:t>
            </a:r>
            <a:r>
              <a:rPr lang="en-US" sz="1900" dirty="0"/>
              <a:t> </a:t>
            </a:r>
            <a:r>
              <a:rPr lang="en-US" sz="1900" dirty="0" err="1"/>
              <a:t>Srbije</a:t>
            </a:r>
            <a:r>
              <a:rPr lang="en-US" sz="1900" dirty="0"/>
              <a:t> </a:t>
            </a:r>
            <a:r>
              <a:rPr lang="en-US" sz="1900" dirty="0" err="1"/>
              <a:t>bliže</a:t>
            </a:r>
            <a:r>
              <a:rPr lang="en-US" sz="1900" dirty="0"/>
              <a:t> </a:t>
            </a:r>
            <a:r>
              <a:rPr lang="en-US" sz="1900" dirty="0" err="1"/>
              <a:t>uređuje</a:t>
            </a:r>
            <a:r>
              <a:rPr lang="en-US" sz="1900" dirty="0"/>
              <a:t> </a:t>
            </a:r>
            <a:r>
              <a:rPr lang="en-US" sz="1900" dirty="0" err="1"/>
              <a:t>način</a:t>
            </a:r>
            <a:r>
              <a:rPr lang="en-US" sz="1900" dirty="0"/>
              <a:t> </a:t>
            </a:r>
            <a:r>
              <a:rPr lang="en-US" sz="1900" dirty="0" err="1"/>
              <a:t>snabdevanja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naplate</a:t>
            </a:r>
            <a:r>
              <a:rPr lang="en-US" sz="1900" dirty="0"/>
              <a:t> </a:t>
            </a:r>
            <a:r>
              <a:rPr lang="en-US" sz="1900" dirty="0" err="1"/>
              <a:t>isporučene</a:t>
            </a:r>
            <a:r>
              <a:rPr lang="en-US" sz="1900" dirty="0"/>
              <a:t> </a:t>
            </a:r>
            <a:r>
              <a:rPr lang="en-US" sz="1900" dirty="0" err="1"/>
              <a:t>električne</a:t>
            </a:r>
            <a:r>
              <a:rPr lang="en-US" sz="1900" dirty="0"/>
              <a:t> </a:t>
            </a:r>
            <a:r>
              <a:rPr lang="en-US" sz="1900" dirty="0" err="1"/>
              <a:t>energije</a:t>
            </a:r>
            <a:r>
              <a:rPr lang="en-US" sz="1900" dirty="0"/>
              <a:t> </a:t>
            </a:r>
            <a:r>
              <a:rPr lang="en-US" sz="1900" dirty="0" err="1"/>
              <a:t>potrebne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punjače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električna</a:t>
            </a:r>
            <a:r>
              <a:rPr lang="en-US" sz="1900" dirty="0"/>
              <a:t> </a:t>
            </a:r>
            <a:r>
              <a:rPr lang="en-US" sz="1900" dirty="0" err="1"/>
              <a:t>vozila</a:t>
            </a:r>
            <a:r>
              <a:rPr lang="en-US" sz="19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88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260A0-5796-AB4C-9C40-283DC81A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sr-Latn-RS" dirty="0"/>
              <a:t>ZAKON O PLANIRANJU I IZGRADNJI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68C2-6137-E440-91BF-4BFB276CD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7783"/>
            <a:ext cx="8596668" cy="4505899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hr-HR" b="1" i="1" dirty="0">
                <a:hlinkClick r:id="rId2"/>
              </a:rPr>
            </a:br>
            <a:endParaRPr lang="hr-HR" b="1" i="1" dirty="0"/>
          </a:p>
          <a:p>
            <a:pPr>
              <a:buFont typeface="Wingdings 3" pitchFamily="2" charset="2"/>
              <a:buChar char=""/>
            </a:pPr>
            <a:r>
              <a:rPr lang="hr-HR" sz="2000" dirty="0" err="1"/>
              <a:t>uslovi</a:t>
            </a:r>
            <a:r>
              <a:rPr lang="hr-HR" sz="2000" dirty="0"/>
              <a:t> i način uređenja prostora, </a:t>
            </a:r>
          </a:p>
          <a:p>
            <a:pPr>
              <a:buFont typeface="Wingdings 3" pitchFamily="2" charset="2"/>
              <a:buChar char=""/>
            </a:pPr>
            <a:r>
              <a:rPr lang="hr-HR" sz="2000" dirty="0"/>
              <a:t>uređivanje i </a:t>
            </a:r>
            <a:r>
              <a:rPr lang="hr-HR" sz="2000" dirty="0" err="1"/>
              <a:t>korišćenje</a:t>
            </a:r>
            <a:r>
              <a:rPr lang="hr-HR" sz="2000" dirty="0"/>
              <a:t> građevinskog zemljišta </a:t>
            </a:r>
          </a:p>
          <a:p>
            <a:pPr>
              <a:buFont typeface="Wingdings 3" pitchFamily="2" charset="2"/>
              <a:buChar char=""/>
            </a:pPr>
            <a:r>
              <a:rPr lang="hr-HR" sz="2000" dirty="0"/>
              <a:t>izgradnja objekata; </a:t>
            </a:r>
          </a:p>
          <a:p>
            <a:pPr>
              <a:buFont typeface="Wingdings 3" pitchFamily="2" charset="2"/>
              <a:buChar char=""/>
            </a:pPr>
            <a:r>
              <a:rPr lang="hr-HR" sz="2000" dirty="0"/>
              <a:t>vršenje nadzora nad </a:t>
            </a:r>
            <a:r>
              <a:rPr lang="hr-HR" sz="2000" dirty="0" err="1"/>
              <a:t>primenom</a:t>
            </a:r>
            <a:r>
              <a:rPr lang="hr-HR" sz="2000" dirty="0"/>
              <a:t> odredaba ovog zakona i inspekcijski nadzor; </a:t>
            </a:r>
          </a:p>
          <a:p>
            <a:pPr>
              <a:buFont typeface="Wingdings 3" pitchFamily="2" charset="2"/>
              <a:buChar char=""/>
            </a:pPr>
            <a:r>
              <a:rPr lang="hr-HR" sz="2000" dirty="0"/>
              <a:t>druga pitanja od značaja za uređenje prostora, uređivanje i </a:t>
            </a:r>
            <a:r>
              <a:rPr lang="hr-HR" sz="2000" dirty="0" err="1"/>
              <a:t>korišćenje</a:t>
            </a:r>
            <a:r>
              <a:rPr lang="hr-HR" sz="2000" dirty="0"/>
              <a:t> građevinskog zemljišta i za izgradnju objekata.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79735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0FE0D-800C-514D-8406-937D5F43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hr-HR" dirty="0"/>
              <a:t>Zakon o planiranju i izgradnji </a:t>
            </a:r>
            <a:br>
              <a:rPr lang="hr-HR" dirty="0"/>
            </a:br>
            <a:r>
              <a:rPr lang="hr-HR" dirty="0"/>
              <a:t>odredbe članova od 133. do 153. </a:t>
            </a:r>
            <a:br>
              <a:rPr lang="hr-HR" dirty="0"/>
            </a:b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B9FD4-618A-6043-AB2A-F0F825A7C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r-HR" dirty="0"/>
          </a:p>
          <a:p>
            <a:pPr algn="just"/>
            <a:r>
              <a:rPr lang="hr-HR" dirty="0"/>
              <a:t>nadležnosti za izdavanje građevinske dozvole, </a:t>
            </a:r>
          </a:p>
          <a:p>
            <a:pPr algn="just"/>
            <a:r>
              <a:rPr lang="hr-HR" dirty="0"/>
              <a:t>postupka izdavanja, rokova važenja, </a:t>
            </a:r>
          </a:p>
          <a:p>
            <a:pPr algn="just"/>
            <a:r>
              <a:rPr lang="hr-HR" dirty="0"/>
              <a:t>posebni slučajevi građenja, odnosno izvođenja radova bez pribavljene građevinske dozvole, </a:t>
            </a:r>
          </a:p>
          <a:p>
            <a:pPr algn="just"/>
            <a:r>
              <a:rPr lang="hr-HR" dirty="0"/>
              <a:t> izgradnja objekata i izvođenje radova za koje se ne izdaje građevinska dozvola.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87173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4B6D-4972-AC4D-90EC-B259770C9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Zakon o planiranju i izgradnji</a:t>
            </a:r>
            <a:br>
              <a:rPr lang="sr-Latn-RS" dirty="0"/>
            </a:br>
            <a:r>
              <a:rPr lang="sr-Latn-RS" dirty="0"/>
              <a:t>odredba člana 144.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A954C-5166-7A45-8AA8-9B12F59CB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/>
              <a:t>Posebna vrsta objekata može graditi, odnosno određeni radovi mogu izvoditi i bez pribavljanja akta nadležnog organa, u skladu sa posebnim propisom iz člana 201. stav 7. tačka 13a) ovog zakona. </a:t>
            </a:r>
          </a:p>
          <a:p>
            <a:pPr algn="just"/>
            <a:r>
              <a:rPr lang="hr-HR" dirty="0"/>
              <a:t>Na osnovu člana 201. stav 7. tačka 13a) Zakona o planiranju i izgradnji Ministar građevinarstva, saobraćaja i infrastrukture </a:t>
            </a:r>
            <a:r>
              <a:rPr lang="hr-HR" dirty="0" err="1"/>
              <a:t>doneo</a:t>
            </a:r>
            <a:r>
              <a:rPr lang="hr-HR" dirty="0"/>
              <a:t> je </a:t>
            </a:r>
            <a:r>
              <a:rPr lang="hr-HR" b="1" i="1" dirty="0">
                <a:hlinkClick r:id="rId2"/>
              </a:rPr>
              <a:t>Pravilnik o posebnoj vrsti objekata i posebnoj vrsti radova za koje nije potrebno pribavljati akt nadležnog organa, kao i vrsti objekata koji se grade, odnosno vrsti radova koji se izvode, na osnovu rešenja o odobrenju za izvođenje radova, kao i obimu i sadržaju i kontroli tehničke dokumentacije koja se prilaže uz zahtev i postupku koji nadležni organ sprovodi</a:t>
            </a:r>
            <a:r>
              <a:rPr lang="hr-HR" b="1" i="1" dirty="0"/>
              <a:t> (Pravilnik).</a:t>
            </a:r>
            <a:endParaRPr lang="hr-HR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6500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D992C-0291-574D-B484-FF6EB5DF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r-HR" dirty="0"/>
              <a:t>Pravilnik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248AD-D61A-C54D-8182-EB8030033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hr-HR" dirty="0"/>
              <a:t>sadržaj i kontrola tehničke dokumentacije koja se prilaže uz </a:t>
            </a:r>
            <a:r>
              <a:rPr lang="hr-HR" dirty="0" err="1"/>
              <a:t>zahtev</a:t>
            </a:r>
            <a:r>
              <a:rPr lang="hr-HR" dirty="0"/>
              <a:t> za izdavanje rešenja o odobrenju izvođenja radova za objekte i radove iz člana 3. ovog Pravilnika (što </a:t>
            </a:r>
            <a:r>
              <a:rPr lang="hr-HR" dirty="0" err="1"/>
              <a:t>podrazumeva</a:t>
            </a:r>
            <a:r>
              <a:rPr lang="hr-HR" dirty="0"/>
              <a:t> postavljanje </a:t>
            </a:r>
            <a:r>
              <a:rPr lang="hr-HR" dirty="0" err="1"/>
              <a:t>elektro</a:t>
            </a:r>
            <a:r>
              <a:rPr lang="hr-HR" dirty="0"/>
              <a:t>-punjača), uređuje propisom kojim se propisuje sadržaj tehničke dokumentacije, kao i da, po dostavljanju </a:t>
            </a:r>
            <a:r>
              <a:rPr lang="hr-HR" dirty="0" err="1"/>
              <a:t>zahteva</a:t>
            </a:r>
            <a:r>
              <a:rPr lang="hr-HR" dirty="0"/>
              <a:t> za izdavanje rešenja o odobrenju izvođenja radova iz člana 3. ovog pravilnika, organ nadležan za izdavanje građevinske dozvole sprovodi postupak utvrđen propisom kojim se propisuje </a:t>
            </a:r>
            <a:r>
              <a:rPr lang="hr-HR" dirty="0" err="1"/>
              <a:t>sprovođenje</a:t>
            </a:r>
            <a:r>
              <a:rPr lang="hr-HR" dirty="0"/>
              <a:t> objedinjene procedure elektronskim putem.</a:t>
            </a:r>
          </a:p>
          <a:p>
            <a:pPr algn="just"/>
            <a:r>
              <a:rPr lang="hr-HR" b="1" dirty="0"/>
              <a:t>Za postavljanja </a:t>
            </a:r>
            <a:r>
              <a:rPr lang="hr-HR" b="1" dirty="0" err="1"/>
              <a:t>elektro</a:t>
            </a:r>
            <a:r>
              <a:rPr lang="hr-HR" b="1" dirty="0"/>
              <a:t>-punjača za električne automobile, sa aspekta Zakona o planiranju i izgradnji, dovoljno pribavljanje rešenja o odobrenju nadležnog organa.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04613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41FD4-9F21-9443-8BF3-79C54A68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sr-Latn-RS" dirty="0"/>
              <a:t>ZAKON O KORIŠĆENJU OBNOVLJIVIH IZVORA ENERGIJE</a:t>
            </a:r>
            <a:br>
              <a:rPr lang="sr-Latn-RS" dirty="0"/>
            </a:b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A2A0E-AB7E-C843-8E85-53C885E35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4513"/>
            <a:ext cx="9052454" cy="4226849"/>
          </a:xfrm>
        </p:spPr>
        <p:txBody>
          <a:bodyPr anchor="ctr">
            <a:noAutofit/>
          </a:bodyPr>
          <a:lstStyle/>
          <a:p>
            <a:pPr algn="just"/>
            <a:r>
              <a:rPr lang="hr-HR" sz="2400" b="1" dirty="0"/>
              <a:t>proizvođač iz obnovljivih izvora energije </a:t>
            </a:r>
            <a:r>
              <a:rPr lang="hr-HR" sz="2400" dirty="0"/>
              <a:t>je pravno lice ili </a:t>
            </a:r>
            <a:r>
              <a:rPr lang="hr-HR" sz="2400" dirty="0" err="1"/>
              <a:t>preduzetnik</a:t>
            </a:r>
            <a:r>
              <a:rPr lang="hr-HR" sz="2400" dirty="0"/>
              <a:t> koji proizvodi električnu energiju iz obnovljivih izvora i ima pravo na garancije porekla;</a:t>
            </a:r>
            <a:endParaRPr lang="hr-HR" sz="2400" b="1" dirty="0"/>
          </a:p>
          <a:p>
            <a:pPr algn="just"/>
            <a:r>
              <a:rPr lang="hr-HR" sz="2400" b="1" dirty="0"/>
              <a:t>kupac-proizvođač </a:t>
            </a:r>
            <a:r>
              <a:rPr lang="hr-HR" sz="2400" dirty="0"/>
              <a:t>je krajnji kupac koji je na unutrašnje instalacije priključio </a:t>
            </a:r>
            <a:r>
              <a:rPr lang="hr-HR" sz="2400" dirty="0" err="1"/>
              <a:t>sopstveni</a:t>
            </a:r>
            <a:r>
              <a:rPr lang="hr-HR" sz="2400" dirty="0"/>
              <a:t> </a:t>
            </a:r>
            <a:r>
              <a:rPr lang="hr-HR" sz="2400" dirty="0" err="1"/>
              <a:t>objekat</a:t>
            </a:r>
            <a:r>
              <a:rPr lang="hr-HR" sz="2400" dirty="0"/>
              <a:t> za proizvodnju električne energije iz obnovljivih izvora energije, pri čemu se proizvedena električna energija koristi za </a:t>
            </a:r>
            <a:r>
              <a:rPr lang="hr-HR" sz="2400" dirty="0" err="1"/>
              <a:t>snabdevanje</a:t>
            </a:r>
            <a:r>
              <a:rPr lang="hr-HR" sz="2400" dirty="0"/>
              <a:t> </a:t>
            </a:r>
            <a:r>
              <a:rPr lang="hr-HR" sz="2400" dirty="0" err="1"/>
              <a:t>sopstvene</a:t>
            </a:r>
            <a:r>
              <a:rPr lang="hr-HR" sz="2400" dirty="0"/>
              <a:t> potrošnje, a višak proizvedene električne energije isporučuje u </a:t>
            </a:r>
            <a:r>
              <a:rPr lang="hr-HR" sz="2400" dirty="0" err="1"/>
              <a:t>prenosni</a:t>
            </a:r>
            <a:r>
              <a:rPr lang="hr-HR" sz="2400" dirty="0"/>
              <a:t> sistem, distributivni sistem, odnosno zatvoreni distributivni sistem;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4221397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7A23E-9F2A-F740-A9CE-6578582AA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hr-HR" b="1" dirty="0"/>
              <a:t>Opšti </a:t>
            </a:r>
            <a:r>
              <a:rPr lang="hr-HR" b="1" dirty="0" err="1"/>
              <a:t>uslovi</a:t>
            </a:r>
            <a:r>
              <a:rPr lang="hr-HR" b="1" dirty="0"/>
              <a:t> za </a:t>
            </a:r>
            <a:r>
              <a:rPr lang="hr-HR" b="1" dirty="0" err="1"/>
              <a:t>sticanje</a:t>
            </a:r>
            <a:r>
              <a:rPr lang="hr-HR" b="1" dirty="0"/>
              <a:t> statusa kupca​​ –​​ proizvođača</a:t>
            </a:r>
            <a:br>
              <a:rPr lang="hr-HR" dirty="0"/>
            </a:b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9B976-EA32-4E4E-83FB-4C15619B0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1) ako je zaključen ugovor o potpunom </a:t>
            </a:r>
            <a:r>
              <a:rPr lang="hr-HR" dirty="0" err="1"/>
              <a:t>snabdevanju</a:t>
            </a:r>
            <a:r>
              <a:rPr lang="hr-HR" dirty="0"/>
              <a:t>, sa neto </a:t>
            </a:r>
            <a:r>
              <a:rPr lang="hr-HR" dirty="0" err="1"/>
              <a:t>merenjem</a:t>
            </a:r>
            <a:r>
              <a:rPr lang="hr-HR" dirty="0"/>
              <a:t> odnosno neto obračunom;</a:t>
            </a:r>
          </a:p>
          <a:p>
            <a:r>
              <a:rPr lang="hr-HR" dirty="0"/>
              <a:t>2) ako </a:t>
            </a:r>
            <a:r>
              <a:rPr lang="hr-HR" dirty="0" err="1"/>
              <a:t>instalisana</a:t>
            </a:r>
            <a:r>
              <a:rPr lang="hr-HR" dirty="0"/>
              <a:t> snaga proizvodnog objekta nije veća od odobrene snage priključka objekta krajnjeg kupca;</a:t>
            </a:r>
          </a:p>
          <a:p>
            <a:r>
              <a:rPr lang="hr-HR" dirty="0"/>
              <a:t>3) ako proizvodni </a:t>
            </a:r>
            <a:r>
              <a:rPr lang="hr-HR" dirty="0" err="1"/>
              <a:t>objekat</a:t>
            </a:r>
            <a:r>
              <a:rPr lang="hr-HR" dirty="0"/>
              <a:t> i </a:t>
            </a:r>
            <a:r>
              <a:rPr lang="hr-HR" dirty="0" err="1"/>
              <a:t>merno</a:t>
            </a:r>
            <a:r>
              <a:rPr lang="hr-HR" dirty="0"/>
              <a:t> </a:t>
            </a:r>
            <a:r>
              <a:rPr lang="hr-HR" dirty="0" err="1"/>
              <a:t>mesto</a:t>
            </a:r>
            <a:r>
              <a:rPr lang="hr-HR" dirty="0"/>
              <a:t> ispunjavaju sve tehničke i </a:t>
            </a:r>
            <a:r>
              <a:rPr lang="hr-HR" dirty="0" err="1"/>
              <a:t>bezbednosne</a:t>
            </a:r>
            <a:r>
              <a:rPr lang="hr-HR" dirty="0"/>
              <a:t> </a:t>
            </a:r>
            <a:r>
              <a:rPr lang="hr-HR" dirty="0" err="1"/>
              <a:t>zahteve</a:t>
            </a:r>
            <a:r>
              <a:rPr lang="hr-HR" dirty="0"/>
              <a:t> u skladu sa pravilima o radu nadležnog operatora sistema, kao i pravilima za priključenje objekata na </a:t>
            </a:r>
            <a:r>
              <a:rPr lang="hr-HR" dirty="0" err="1"/>
              <a:t>prenosni</a:t>
            </a:r>
            <a:r>
              <a:rPr lang="hr-HR" dirty="0"/>
              <a:t> sistem u slučaju priključenja na </a:t>
            </a:r>
            <a:r>
              <a:rPr lang="hr-HR" dirty="0" err="1"/>
              <a:t>prenosni</a:t>
            </a:r>
            <a:r>
              <a:rPr lang="hr-HR" dirty="0"/>
              <a:t> sistem i na </a:t>
            </a:r>
            <a:r>
              <a:rPr lang="hr-HR" dirty="0" err="1"/>
              <a:t>deo</a:t>
            </a:r>
            <a:r>
              <a:rPr lang="hr-HR" dirty="0"/>
              <a:t> distributivnog sistema kojim upravlja operator </a:t>
            </a:r>
            <a:r>
              <a:rPr lang="hr-HR" dirty="0" err="1"/>
              <a:t>prenosnog</a:t>
            </a:r>
            <a:r>
              <a:rPr lang="hr-HR" dirty="0"/>
              <a:t> sistema;</a:t>
            </a:r>
          </a:p>
          <a:p>
            <a:r>
              <a:rPr lang="hr-HR" dirty="0"/>
              <a:t>4) kada​​ priključi na svoju unutrašnju instalaciju proizvodni </a:t>
            </a:r>
            <a:r>
              <a:rPr lang="hr-HR" dirty="0" err="1"/>
              <a:t>objekat</a:t>
            </a:r>
            <a:r>
              <a:rPr lang="hr-HR" dirty="0"/>
              <a:t>, osim u slučaju kada je ovom uredbom drugačije propisano.</a:t>
            </a:r>
          </a:p>
        </p:txBody>
      </p:sp>
    </p:spTree>
    <p:extLst>
      <p:ext uri="{BB962C8B-B14F-4D97-AF65-F5344CB8AC3E}">
        <p14:creationId xmlns:p14="http://schemas.microsoft.com/office/powerpoint/2010/main" val="2364279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C9BA-C2D3-FF40-8710-EA882E45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hr-HR" sz="2800" b="1" dirty="0" err="1"/>
              <a:t>Kriterijumi</a:t>
            </a:r>
            <a:r>
              <a:rPr lang="hr-HR" sz="2800" b="1" dirty="0"/>
              <a:t> za obračun potraživanja i obaveza između kupca – proizvođača i </a:t>
            </a:r>
            <a:r>
              <a:rPr lang="hr-HR" sz="2800" b="1" dirty="0" err="1"/>
              <a:t>snabdevača</a:t>
            </a:r>
            <a:br>
              <a:rPr lang="hr-HR" sz="2800" dirty="0"/>
            </a:br>
            <a:endParaRPr lang="sr-Latn-R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E068B-74CD-544B-B41A-A08320751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/>
              <a:t>Način obračuna potraživanja i obaveza između kupca – proizvođača i </a:t>
            </a:r>
            <a:r>
              <a:rPr lang="hr-HR" dirty="0" err="1"/>
              <a:t>snabdevača</a:t>
            </a:r>
            <a:r>
              <a:rPr lang="hr-HR" dirty="0"/>
              <a:t> zavisi od kategorije krajnjeg kupca koji je postao kupac – proizvođač.</a:t>
            </a:r>
          </a:p>
          <a:p>
            <a:pPr algn="just"/>
            <a:r>
              <a:rPr lang="hr-HR" dirty="0"/>
              <a:t>Ako je kupac – proizvođač domaćinstvo ili </a:t>
            </a:r>
            <a:r>
              <a:rPr lang="hr-HR" dirty="0">
                <a:solidFill>
                  <a:schemeClr val="tx1"/>
                </a:solidFill>
              </a:rPr>
              <a:t>stambena zajednica</a:t>
            </a:r>
            <a:r>
              <a:rPr lang="hr-HR" dirty="0"/>
              <a:t>, odnosno jedan ili više članova skupštine stambene zajednice, </a:t>
            </a:r>
            <a:r>
              <a:rPr lang="hr-HR" dirty="0" err="1"/>
              <a:t>snabdevač</a:t>
            </a:r>
            <a:r>
              <a:rPr lang="hr-HR" dirty="0"/>
              <a:t> je dužan da obračuna potraživanje putem neto </a:t>
            </a:r>
            <a:r>
              <a:rPr lang="hr-HR" dirty="0" err="1"/>
              <a:t>merenja</a:t>
            </a:r>
            <a:r>
              <a:rPr lang="hr-HR" dirty="0"/>
              <a:t> i da obaveze sa kupcem – proizvođačem uredi putem ugovora o potpunom </a:t>
            </a:r>
            <a:r>
              <a:rPr lang="hr-HR" dirty="0" err="1"/>
              <a:t>snabdevanju</a:t>
            </a:r>
            <a:r>
              <a:rPr lang="hr-HR" dirty="0"/>
              <a:t> sa </a:t>
            </a:r>
            <a:r>
              <a:rPr lang="hr-HR" dirty="0">
                <a:solidFill>
                  <a:schemeClr val="tx1"/>
                </a:solidFill>
              </a:rPr>
              <a:t>neto </a:t>
            </a:r>
            <a:r>
              <a:rPr lang="hr-HR" dirty="0" err="1">
                <a:solidFill>
                  <a:schemeClr val="tx1"/>
                </a:solidFill>
              </a:rPr>
              <a:t>merenjem</a:t>
            </a:r>
            <a:r>
              <a:rPr lang="hr-HR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hr-HR" dirty="0"/>
              <a:t>Ako kupac – proizvođač nije domaćinstvo ili </a:t>
            </a:r>
            <a:r>
              <a:rPr lang="hr-HR" dirty="0">
                <a:solidFill>
                  <a:schemeClr val="tx1"/>
                </a:solidFill>
              </a:rPr>
              <a:t>stambena zajednica</a:t>
            </a:r>
            <a:r>
              <a:rPr lang="hr-HR" dirty="0"/>
              <a:t>, </a:t>
            </a:r>
            <a:r>
              <a:rPr lang="hr-HR" dirty="0" err="1"/>
              <a:t>snabdevač</a:t>
            </a:r>
            <a:r>
              <a:rPr lang="hr-HR" dirty="0"/>
              <a:t> sa​​ kupcem – proizvođačem putem </a:t>
            </a:r>
            <a:r>
              <a:rPr lang="hr-HR" dirty="0">
                <a:solidFill>
                  <a:srgbClr val="FF0000"/>
                </a:solidFill>
              </a:rPr>
              <a:t>neto obračuna</a:t>
            </a:r>
            <a:r>
              <a:rPr lang="hr-HR" dirty="0"/>
              <a:t> slobodno ugovara </a:t>
            </a:r>
            <a:r>
              <a:rPr lang="hr-HR" dirty="0" err="1"/>
              <a:t>uslove</a:t>
            </a:r>
            <a:r>
              <a:rPr lang="hr-HR" dirty="0"/>
              <a:t> obračuna uzajamnih potraživanja i obaveza.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79474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4F9D75C-1CB0-0245-96FE-D9894F7A3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226912"/>
              </p:ext>
            </p:extLst>
          </p:nvPr>
        </p:nvGraphicFramePr>
        <p:xfrm>
          <a:off x="677863" y="200025"/>
          <a:ext cx="9409112" cy="5886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531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5F4DA0-F667-0545-871A-6AD07046A066}"/>
              </a:ext>
            </a:extLst>
          </p:cNvPr>
          <p:cNvSpPr txBox="1"/>
          <p:nvPr/>
        </p:nvSpPr>
        <p:spPr>
          <a:xfrm>
            <a:off x="1200151" y="1237476"/>
            <a:ext cx="7815262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sr-Latn-RS" sz="5400" dirty="0"/>
              <a:t>HVALA NA PAŽNJI</a:t>
            </a:r>
          </a:p>
        </p:txBody>
      </p:sp>
    </p:spTree>
    <p:extLst>
      <p:ext uri="{BB962C8B-B14F-4D97-AF65-F5344CB8AC3E}">
        <p14:creationId xmlns:p14="http://schemas.microsoft.com/office/powerpoint/2010/main" val="402090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487"/>
            <a:ext cx="9444038" cy="1354138"/>
          </a:xfrm>
          <a:pattFill prst="pct5">
            <a:fgClr>
              <a:schemeClr val="bg2">
                <a:lumMod val="90000"/>
              </a:schemeClr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algn="ctr"/>
            <a:r>
              <a:rPr lang="sr-Latn-RS" dirty="0"/>
              <a:t>SIGURNOST SNABDEVANJA ENERGIJOM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318901"/>
              </p:ext>
            </p:extLst>
          </p:nvPr>
        </p:nvGraphicFramePr>
        <p:xfrm>
          <a:off x="0" y="1825625"/>
          <a:ext cx="121920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822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538DE-22BF-4846-9570-483283288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 defTabSz="457200"/>
            <a:br>
              <a:rPr lang="sr-Latn-RS" sz="3600" dirty="0">
                <a:solidFill>
                  <a:srgbClr val="7BA420"/>
                </a:solidFill>
              </a:rPr>
            </a:br>
            <a:r>
              <a:rPr lang="sr-Latn-RS" sz="3600" dirty="0">
                <a:solidFill>
                  <a:srgbClr val="7BA420"/>
                </a:solidFill>
              </a:rPr>
              <a:t>ENERGETSKA ZAJEDNICA JUGOISTOČNE EVROPE</a:t>
            </a: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0D99C362-0DEE-7B43-806D-2105F370CE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0424" y="2103438"/>
            <a:ext cx="5983514" cy="477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810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EFE2-BFB6-4697-8D6D-927623FCC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sz="3600" dirty="0">
                <a:solidFill>
                  <a:srgbClr val="7BA420"/>
                </a:solidFill>
              </a:rPr>
              <a:t>INTEGRISANI </a:t>
            </a:r>
            <a:r>
              <a:rPr lang="en-US" dirty="0">
                <a:solidFill>
                  <a:srgbClr val="7BA420"/>
                </a:solidFill>
              </a:rPr>
              <a:t>N</a:t>
            </a:r>
            <a:r>
              <a:rPr lang="en-US" sz="3600" dirty="0">
                <a:solidFill>
                  <a:srgbClr val="7BA420"/>
                </a:solidFill>
              </a:rPr>
              <a:t>ACIONALNI ENERGETSKI I KLIMATSKI PLAN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7C10D0-69EB-4719-B277-B95C38A30B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6038" y="1754099"/>
            <a:ext cx="4543425" cy="520856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</p:pic>
    </p:spTree>
    <p:extLst>
      <p:ext uri="{BB962C8B-B14F-4D97-AF65-F5344CB8AC3E}">
        <p14:creationId xmlns:p14="http://schemas.microsoft.com/office/powerpoint/2010/main" val="3071814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BC20B-D735-4D5A-924E-A5608977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defTabSz="457200"/>
            <a:r>
              <a:rPr lang="en-US" sz="3600" dirty="0">
                <a:solidFill>
                  <a:srgbClr val="7BA420"/>
                </a:solidFill>
              </a:rPr>
              <a:t>REGULATORNI OKVIR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20B43-5A8E-4278-9C92-E3EF12698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sz="2200" dirty="0"/>
              <a:t>Directive 2014/94/EU of the European Parliament and of the Council of 22 October 2014 on the</a:t>
            </a:r>
            <a:r>
              <a:rPr lang="sr-Latn-RS" sz="2200" dirty="0"/>
              <a:t> </a:t>
            </a:r>
            <a:r>
              <a:rPr lang="en-US" sz="2200" dirty="0"/>
              <a:t>deployment of alternative fuels infrastructure (”Official Journal of the European Union”, No. L 307/1)</a:t>
            </a:r>
          </a:p>
          <a:p>
            <a:pPr algn="just"/>
            <a:r>
              <a:rPr lang="en-US" sz="2200" dirty="0"/>
              <a:t>Directive 2019/944 of the European Parliament and of the Council of 5.June 2019 on common rules for internal market for electricity and amending Directive 2012/27/EU</a:t>
            </a:r>
          </a:p>
          <a:p>
            <a:pPr algn="just"/>
            <a:r>
              <a:rPr lang="sr-Latn-RS" sz="2200" dirty="0"/>
              <a:t>Zakon o energetici ("Sl. glasnik RS", br. 145/2014, 95/2018 - dr. zakon i 40/2021)</a:t>
            </a:r>
          </a:p>
          <a:p>
            <a:pPr algn="just"/>
            <a:r>
              <a:rPr lang="hr-HR" sz="2200" dirty="0"/>
              <a:t>Uredba o </a:t>
            </a:r>
            <a:r>
              <a:rPr lang="hr-HR" sz="2200" dirty="0" err="1"/>
              <a:t>uslovima</a:t>
            </a:r>
            <a:r>
              <a:rPr lang="hr-HR" sz="2200" dirty="0"/>
              <a:t> isporuke i </a:t>
            </a:r>
            <a:r>
              <a:rPr lang="hr-HR" sz="2200" dirty="0" err="1"/>
              <a:t>snabdevanja</a:t>
            </a:r>
            <a:r>
              <a:rPr lang="hr-HR" sz="2200" dirty="0"/>
              <a:t> električnom energijom ("Sl. glasnik RS", br. 84/2023)</a:t>
            </a:r>
          </a:p>
          <a:p>
            <a:pPr algn="just"/>
            <a:r>
              <a:rPr lang="pt-BR" sz="2200" dirty="0" err="1"/>
              <a:t>Pravila</a:t>
            </a:r>
            <a:r>
              <a:rPr lang="pt-BR" sz="2200" dirty="0"/>
              <a:t> o radu tržišta električne energije, 2021. godina</a:t>
            </a:r>
            <a:endParaRPr lang="sr-Latn-RS" sz="2200" dirty="0"/>
          </a:p>
          <a:p>
            <a:pPr algn="just"/>
            <a:r>
              <a:rPr lang="pt-BR" sz="2200" dirty="0"/>
              <a:t>Odluka o utvrđivanju Metodologije za određivanje cena pristupa sistemu za distribuciju elektične energije</a:t>
            </a:r>
            <a:r>
              <a:rPr lang="sr-Latn-RS" sz="2200" dirty="0"/>
              <a:t> </a:t>
            </a:r>
            <a:r>
              <a:rPr lang="pt-BR" sz="2200" dirty="0"/>
              <a:t>(„Službeni glasnik RS“, broj 105/12)</a:t>
            </a:r>
            <a:endParaRPr lang="sr-Latn-RS" sz="2200" dirty="0"/>
          </a:p>
          <a:p>
            <a:pPr algn="just"/>
            <a:r>
              <a:rPr lang="pt-BR" sz="2200" dirty="0"/>
              <a:t>Zakon o korišćenju obnovljivih izvora energije ("Službeni glasnik RS", br. 40/21)</a:t>
            </a:r>
          </a:p>
          <a:p>
            <a:pPr algn="just"/>
            <a:r>
              <a:rPr lang="pt-BR" sz="2200" dirty="0"/>
              <a:t>Uredba o kriterijumima, uslovima i načinu obračuna potraživanja i obaveza između kupca – proizvođača i</a:t>
            </a:r>
            <a:r>
              <a:rPr lang="sr-Latn-RS" sz="2200" dirty="0"/>
              <a:t> </a:t>
            </a:r>
            <a:r>
              <a:rPr lang="pt-BR" sz="2200" dirty="0"/>
              <a:t>snabdevača ("Službeni glasnik RS", br. 83/2021 od 27.8.2021. godine)</a:t>
            </a:r>
            <a:endParaRPr lang="sr-Latn-RS" sz="2200" dirty="0"/>
          </a:p>
          <a:p>
            <a:pPr algn="just"/>
            <a:r>
              <a:rPr lang="sr-Latn-RS" sz="2200" dirty="0"/>
              <a:t>Zakon o planiranju i izgradnji </a:t>
            </a:r>
            <a:r>
              <a:rPr lang="pt-BR" sz="2200" dirty="0"/>
              <a:t>('Sl. glasnik RS', br. 72/2009, 81/2009 - ispr., 64/2010 - odluka US, 24/2011, 121/2012, 42/2013 - odluka US, 50/2013 - odluka US, 98/2013 - odluka US, 132/2014, 145/2014, 83/2018, 31/2019, 37/2019 - dr. zakon, 9/2020, 52/2021 i 62/2023)</a:t>
            </a:r>
          </a:p>
          <a:p>
            <a:pPr algn="just"/>
            <a:r>
              <a:rPr lang="en-US" sz="2200" dirty="0" err="1"/>
              <a:t>Uredba</a:t>
            </a:r>
            <a:r>
              <a:rPr lang="en-US" sz="2200" dirty="0"/>
              <a:t> o </a:t>
            </a:r>
            <a:r>
              <a:rPr lang="en-US" sz="2200" dirty="0" err="1"/>
              <a:t>uslovima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načinu</a:t>
            </a:r>
            <a:r>
              <a:rPr lang="en-US" sz="2200" dirty="0"/>
              <a:t> </a:t>
            </a:r>
            <a:r>
              <a:rPr lang="en-US" sz="2200" dirty="0" err="1"/>
              <a:t>sprovođenja</a:t>
            </a:r>
            <a:r>
              <a:rPr lang="en-US" sz="2200" dirty="0"/>
              <a:t> </a:t>
            </a:r>
            <a:r>
              <a:rPr lang="en-US" sz="2200" dirty="0" err="1"/>
              <a:t>subvencionisane</a:t>
            </a:r>
            <a:r>
              <a:rPr lang="en-US" sz="2200" dirty="0"/>
              <a:t> </a:t>
            </a:r>
            <a:r>
              <a:rPr lang="en-US" sz="2200" dirty="0" err="1"/>
              <a:t>kupovine</a:t>
            </a:r>
            <a:r>
              <a:rPr lang="en-US" sz="2200" dirty="0"/>
              <a:t> </a:t>
            </a:r>
            <a:r>
              <a:rPr lang="en-US" sz="2200" dirty="0" err="1"/>
              <a:t>novih</a:t>
            </a:r>
            <a:r>
              <a:rPr lang="en-US" sz="2200" dirty="0"/>
              <a:t> </a:t>
            </a:r>
            <a:r>
              <a:rPr lang="en-US" sz="2200" dirty="0" err="1"/>
              <a:t>vozila</a:t>
            </a:r>
            <a:r>
              <a:rPr lang="en-US" sz="2200" dirty="0"/>
              <a:t>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/>
              <a:t>imaju</a:t>
            </a:r>
            <a:r>
              <a:rPr lang="en-US" sz="2200" dirty="0"/>
              <a:t> </a:t>
            </a:r>
            <a:r>
              <a:rPr lang="en-US" sz="2200" dirty="0" err="1"/>
              <a:t>isključivo</a:t>
            </a:r>
            <a:r>
              <a:rPr lang="sr-Latn-RS" sz="2200" dirty="0"/>
              <a:t> </a:t>
            </a:r>
            <a:r>
              <a:rPr lang="en-US" sz="2200" dirty="0" err="1"/>
              <a:t>električni</a:t>
            </a:r>
            <a:r>
              <a:rPr lang="en-US" sz="2200" dirty="0"/>
              <a:t> </a:t>
            </a:r>
            <a:r>
              <a:rPr lang="en-US" sz="2200" dirty="0" err="1"/>
              <a:t>pogon</a:t>
            </a:r>
            <a:r>
              <a:rPr lang="en-US" sz="2200" dirty="0"/>
              <a:t>,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vozila</a:t>
            </a:r>
            <a:r>
              <a:rPr lang="en-US" sz="2200" dirty="0"/>
              <a:t>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/>
              <a:t>uz</a:t>
            </a:r>
            <a:r>
              <a:rPr lang="en-US" sz="2200" dirty="0"/>
              <a:t> motor </a:t>
            </a:r>
            <a:r>
              <a:rPr lang="en-US" sz="2200" dirty="0" err="1"/>
              <a:t>sa</a:t>
            </a:r>
            <a:r>
              <a:rPr lang="en-US" sz="2200" dirty="0"/>
              <a:t> </a:t>
            </a:r>
            <a:r>
              <a:rPr lang="en-US" sz="2200" dirty="0" err="1"/>
              <a:t>unutrašnjim</a:t>
            </a:r>
            <a:r>
              <a:rPr lang="en-US" sz="2200" dirty="0"/>
              <a:t> </a:t>
            </a:r>
            <a:r>
              <a:rPr lang="en-US" sz="2200" dirty="0" err="1"/>
              <a:t>sagorevanjem</a:t>
            </a:r>
            <a:r>
              <a:rPr lang="en-US" sz="2200" dirty="0"/>
              <a:t> </a:t>
            </a:r>
            <a:r>
              <a:rPr lang="en-US" sz="2200" dirty="0" err="1"/>
              <a:t>pokreće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električni</a:t>
            </a:r>
            <a:r>
              <a:rPr lang="en-US" sz="2200" dirty="0"/>
              <a:t> </a:t>
            </a:r>
            <a:r>
              <a:rPr lang="en-US" sz="2200" dirty="0" err="1"/>
              <a:t>pogon</a:t>
            </a:r>
            <a:r>
              <a:rPr lang="sr-Latn-RS" sz="2200" dirty="0"/>
              <a:t>   </a:t>
            </a:r>
            <a:r>
              <a:rPr lang="en-US" sz="2200" dirty="0"/>
              <a:t>(</a:t>
            </a:r>
            <a:r>
              <a:rPr lang="en-US" sz="2200" dirty="0" err="1"/>
              <a:t>hibridni</a:t>
            </a:r>
            <a:r>
              <a:rPr lang="en-US" sz="2200" dirty="0"/>
              <a:t> </a:t>
            </a:r>
            <a:r>
              <a:rPr lang="en-US" sz="2200" dirty="0" err="1"/>
              <a:t>pogon</a:t>
            </a:r>
            <a:r>
              <a:rPr lang="en-US" sz="2200" dirty="0"/>
              <a:t>) ("Sl. </a:t>
            </a:r>
            <a:r>
              <a:rPr lang="en-US" sz="2200" dirty="0" err="1"/>
              <a:t>glasnik</a:t>
            </a:r>
            <a:r>
              <a:rPr lang="en-US" sz="2200" dirty="0"/>
              <a:t> RS", br. 132/2021)</a:t>
            </a:r>
            <a:endParaRPr lang="sr-Latn-RS" sz="22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8151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ABCF0-B565-AD4C-ACBC-6AF7E344D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sr-Latn-RS" dirty="0"/>
              <a:t>ZAKON O ENERGETICI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69B0A-5385-B24A-BCED-1C1445484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62500" lnSpcReduction="20000"/>
          </a:bodyPr>
          <a:lstStyle/>
          <a:p>
            <a:pPr marL="0" indent="0" algn="ctr">
              <a:buNone/>
            </a:pPr>
            <a:r>
              <a:rPr lang="hr-HR" sz="2000" dirty="0"/>
              <a:t>Usluga punjenja električnom energijom vozila sa električnim ili </a:t>
            </a:r>
            <a:r>
              <a:rPr lang="hr-HR" sz="2000" dirty="0" err="1"/>
              <a:t>kombinovanim</a:t>
            </a:r>
            <a:r>
              <a:rPr lang="hr-HR" sz="2000" dirty="0"/>
              <a:t> električnim i drugim pogonom</a:t>
            </a:r>
          </a:p>
          <a:p>
            <a:pPr marL="0" indent="0" algn="ctr">
              <a:buNone/>
            </a:pPr>
            <a:r>
              <a:rPr lang="hr-HR" sz="2000" dirty="0"/>
              <a:t>Član 210v</a:t>
            </a:r>
          </a:p>
          <a:p>
            <a:pPr marL="0" indent="0" algn="just">
              <a:buNone/>
            </a:pPr>
            <a:r>
              <a:rPr lang="hr-HR" sz="2000" b="1" dirty="0" err="1"/>
              <a:t>Pružalac</a:t>
            </a:r>
            <a:r>
              <a:rPr lang="hr-HR" sz="2000" b="1" dirty="0"/>
              <a:t> usluge </a:t>
            </a:r>
            <a:r>
              <a:rPr lang="hr-HR" sz="2000" dirty="0">
                <a:solidFill>
                  <a:srgbClr val="C00000"/>
                </a:solidFill>
              </a:rPr>
              <a:t>punjenja električnom energijom vozila sa električnim ili </a:t>
            </a:r>
            <a:r>
              <a:rPr lang="hr-HR" sz="2000" dirty="0" err="1">
                <a:solidFill>
                  <a:srgbClr val="C00000"/>
                </a:solidFill>
              </a:rPr>
              <a:t>kombinovanim</a:t>
            </a:r>
            <a:r>
              <a:rPr lang="hr-HR" sz="2000" dirty="0">
                <a:solidFill>
                  <a:srgbClr val="C00000"/>
                </a:solidFill>
              </a:rPr>
              <a:t> električnim i drugim pogonom </a:t>
            </a:r>
            <a:r>
              <a:rPr lang="hr-HR" sz="2000" dirty="0"/>
              <a:t>(u daljem tekstu: električna vozila) je </a:t>
            </a:r>
            <a:r>
              <a:rPr lang="hr-HR" sz="2000" b="1" dirty="0">
                <a:solidFill>
                  <a:srgbClr val="C00000"/>
                </a:solidFill>
              </a:rPr>
              <a:t>privredno društvo ili </a:t>
            </a:r>
            <a:r>
              <a:rPr lang="hr-HR" sz="2000" b="1" dirty="0" err="1">
                <a:solidFill>
                  <a:srgbClr val="C00000"/>
                </a:solidFill>
              </a:rPr>
              <a:t>preduzetnik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dirty="0"/>
              <a:t>koji na javnom </a:t>
            </a:r>
            <a:r>
              <a:rPr lang="hr-HR" sz="2000" dirty="0" err="1"/>
              <a:t>mestu</a:t>
            </a:r>
            <a:r>
              <a:rPr lang="hr-HR" sz="2000" dirty="0"/>
              <a:t> pruža uslugu punjenja električnih vozila i on je krajnji kupac na tržištu električne energije.</a:t>
            </a:r>
          </a:p>
          <a:p>
            <a:pPr marL="0" indent="0" algn="just">
              <a:buNone/>
            </a:pPr>
            <a:r>
              <a:rPr lang="hr-HR" sz="2000" dirty="0"/>
              <a:t>Punionica je </a:t>
            </a:r>
            <a:r>
              <a:rPr lang="hr-HR" sz="2000" b="1" dirty="0">
                <a:solidFill>
                  <a:srgbClr val="C00000"/>
                </a:solidFill>
              </a:rPr>
              <a:t>javno </a:t>
            </a:r>
            <a:r>
              <a:rPr lang="hr-HR" sz="2000" b="1" dirty="0" err="1">
                <a:solidFill>
                  <a:srgbClr val="C00000"/>
                </a:solidFill>
              </a:rPr>
              <a:t>mesto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dirty="0"/>
              <a:t>na kome se pruža usluga punjenja električnih vozila ili </a:t>
            </a:r>
            <a:r>
              <a:rPr lang="hr-HR" sz="2000" dirty="0" err="1"/>
              <a:t>mesto</a:t>
            </a:r>
            <a:r>
              <a:rPr lang="hr-HR" sz="2000" dirty="0"/>
              <a:t> na kome se električnom energijom pune električna vozila za javni </a:t>
            </a:r>
            <a:r>
              <a:rPr lang="hr-HR" sz="2000" dirty="0" err="1"/>
              <a:t>prevoz</a:t>
            </a:r>
            <a:r>
              <a:rPr lang="hr-HR" sz="2000" dirty="0"/>
              <a:t> putnika.</a:t>
            </a:r>
          </a:p>
          <a:p>
            <a:pPr marL="0" indent="0" algn="just">
              <a:buNone/>
            </a:pPr>
            <a:r>
              <a:rPr lang="hr-HR" sz="2000" dirty="0"/>
              <a:t>Operator distributivnog sistema je dužan da </a:t>
            </a:r>
            <a:r>
              <a:rPr lang="hr-HR" sz="2000" dirty="0" err="1"/>
              <a:t>sarađuje</a:t>
            </a:r>
            <a:r>
              <a:rPr lang="hr-HR" sz="2000" dirty="0"/>
              <a:t> na </a:t>
            </a:r>
            <a:r>
              <a:rPr lang="hr-HR" sz="2000" dirty="0" err="1"/>
              <a:t>nediskriminatornoj</a:t>
            </a:r>
            <a:r>
              <a:rPr lang="hr-HR" sz="2000" dirty="0"/>
              <a:t> osnovi sa bilo kojim fizičkim ili pravnim licem koje je vlasnik, razvija ili upravlja punionicama za električna vozila.</a:t>
            </a:r>
          </a:p>
          <a:p>
            <a:pPr marL="0" indent="0" algn="just">
              <a:buNone/>
            </a:pPr>
            <a:r>
              <a:rPr lang="hr-HR" sz="2000" b="1" dirty="0">
                <a:solidFill>
                  <a:srgbClr val="C00000"/>
                </a:solidFill>
              </a:rPr>
              <a:t>Operator distributivnog sistema po pravilu ne može biti vlasnik</a:t>
            </a:r>
            <a:r>
              <a:rPr lang="hr-HR" sz="2000" dirty="0"/>
              <a:t>, niti razvijati ili upravljati punionicama za električna vozila, </a:t>
            </a:r>
            <a:r>
              <a:rPr lang="hr-HR" sz="2000" b="1" dirty="0"/>
              <a:t>osim u slučaju da </a:t>
            </a:r>
            <a:r>
              <a:rPr lang="hr-HR" sz="2000" b="1" dirty="0" err="1"/>
              <a:t>poseduje</a:t>
            </a:r>
            <a:r>
              <a:rPr lang="hr-HR" sz="2000" b="1" dirty="0"/>
              <a:t> punionice isključivo za </a:t>
            </a:r>
            <a:r>
              <a:rPr lang="hr-HR" sz="2000" b="1" dirty="0" err="1"/>
              <a:t>sopstvenu</a:t>
            </a:r>
            <a:r>
              <a:rPr lang="hr-HR" sz="2000" b="1" dirty="0"/>
              <a:t> upotrebu.</a:t>
            </a:r>
          </a:p>
          <a:p>
            <a:pPr marL="0" indent="0" algn="just">
              <a:buNone/>
            </a:pPr>
            <a:r>
              <a:rPr lang="hr-HR" sz="2000" u="sng" dirty="0"/>
              <a:t>Vlada će posebnim aktom urediti tehničke specifikacije za punionice električnih vozila, mogućnost, način i </a:t>
            </a:r>
            <a:r>
              <a:rPr lang="hr-HR" sz="2000" u="sng" dirty="0" err="1"/>
              <a:t>mesto</a:t>
            </a:r>
            <a:r>
              <a:rPr lang="hr-HR" sz="2000" u="sng" dirty="0"/>
              <a:t> </a:t>
            </a:r>
            <a:r>
              <a:rPr lang="hr-HR" sz="2000" u="sng" dirty="0" err="1"/>
              <a:t>merenja</a:t>
            </a:r>
            <a:r>
              <a:rPr lang="hr-HR" sz="2000" u="sng" dirty="0"/>
              <a:t>, obaveze operatora sistema prema krajnjem kupcu koji pruža uslugu punjenja električnih vozila, obaveze </a:t>
            </a:r>
            <a:r>
              <a:rPr lang="hr-HR" sz="2000" u="sng" dirty="0" err="1"/>
              <a:t>pružaoca</a:t>
            </a:r>
            <a:r>
              <a:rPr lang="hr-HR" sz="2000" u="sng" dirty="0"/>
              <a:t> usluge punjenja električnih vozila i druga pitanja vezana za rad punionica.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6091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598B9-E2FD-48C1-A670-FCFC90705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4888"/>
          </a:xfrm>
        </p:spPr>
        <p:txBody>
          <a:bodyPr/>
          <a:lstStyle/>
          <a:p>
            <a:pPr algn="ctr"/>
            <a:r>
              <a:rPr lang="sr-Latn-RS" dirty="0">
                <a:solidFill>
                  <a:srgbClr val="7BA420"/>
                </a:solidFill>
              </a:rPr>
              <a:t>ZAKON O ENERGETICI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A9D70-206A-4042-8D15-48AA682F1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66881A"/>
                </a:solidFill>
              </a:rPr>
              <a:t>PRUŽALAC USLUGE PUNJENJA ELEKTRIČNOM ENERGIJOM E-VOZILA </a:t>
            </a:r>
            <a:r>
              <a:rPr lang="en-US" dirty="0" err="1"/>
              <a:t>Zakonom</a:t>
            </a:r>
            <a:r>
              <a:rPr lang="en-US" dirty="0"/>
              <a:t> je</a:t>
            </a:r>
            <a:r>
              <a:rPr lang="sr-Latn-RS" dirty="0"/>
              <a:t> </a:t>
            </a:r>
            <a:r>
              <a:rPr lang="en-US" dirty="0" err="1"/>
              <a:t>definisan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b="1" u="sng" dirty="0" err="1"/>
              <a:t>krajnji</a:t>
            </a:r>
            <a:r>
              <a:rPr lang="en-US" b="1" u="sng" dirty="0"/>
              <a:t> </a:t>
            </a:r>
            <a:r>
              <a:rPr lang="en-US" b="1" u="sng" dirty="0" err="1"/>
              <a:t>kupac</a:t>
            </a:r>
            <a:r>
              <a:rPr lang="en-US" dirty="0"/>
              <a:t>, a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b="1" u="sng" dirty="0" err="1"/>
              <a:t>korisnik</a:t>
            </a:r>
            <a:r>
              <a:rPr lang="en-US" b="1" u="sng" dirty="0"/>
              <a:t> </a:t>
            </a:r>
            <a:r>
              <a:rPr lang="en-US" b="1" u="sng" dirty="0" err="1"/>
              <a:t>sistema</a:t>
            </a:r>
            <a:r>
              <a:rPr lang="en-US" b="1" u="sng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objekat</a:t>
            </a:r>
            <a:r>
              <a:rPr lang="en-US" dirty="0"/>
              <a:t> (</a:t>
            </a:r>
            <a:r>
              <a:rPr lang="en-US" dirty="0" err="1"/>
              <a:t>punionica</a:t>
            </a:r>
            <a:r>
              <a:rPr lang="en-US" dirty="0"/>
              <a:t>) </a:t>
            </a:r>
            <a:r>
              <a:rPr lang="en-US" dirty="0" err="1"/>
              <a:t>priključen</a:t>
            </a:r>
            <a:r>
              <a:rPr lang="en-US" dirty="0"/>
              <a:t>,</a:t>
            </a:r>
            <a:r>
              <a:rPr lang="sr-Latn-RS" dirty="0"/>
              <a:t> </a:t>
            </a:r>
            <a:r>
              <a:rPr lang="en-US" dirty="0"/>
              <a:t>a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električne</a:t>
            </a:r>
            <a:r>
              <a:rPr lang="en-US" dirty="0"/>
              <a:t> </a:t>
            </a:r>
            <a:r>
              <a:rPr lang="en-US" dirty="0" err="1"/>
              <a:t>energije</a:t>
            </a:r>
            <a:endParaRPr lang="sr-Latn-RS" dirty="0"/>
          </a:p>
          <a:p>
            <a:pPr algn="just"/>
            <a:r>
              <a:rPr lang="sr-Latn-RS" b="1" dirty="0">
                <a:solidFill>
                  <a:srgbClr val="66881A"/>
                </a:solidFill>
              </a:rPr>
              <a:t>KRAJNJI KUPAC </a:t>
            </a:r>
            <a:r>
              <a:rPr lang="sr-Latn-RS" dirty="0"/>
              <a:t>(krajnji kupac je pravno </a:t>
            </a:r>
            <a:r>
              <a:rPr lang="sr-Latn-RS" b="1" dirty="0">
                <a:solidFill>
                  <a:srgbClr val="C00000"/>
                </a:solidFill>
              </a:rPr>
              <a:t>ili fizičko lice </a:t>
            </a:r>
            <a:r>
              <a:rPr lang="sr-Latn-RS" dirty="0"/>
              <a:t>ili preduzetnik koji kupuje električnu energiju ili prirodni gas za svoje potrebe)</a:t>
            </a:r>
            <a:endParaRPr lang="en-US" dirty="0"/>
          </a:p>
          <a:p>
            <a:pPr algn="just"/>
            <a:r>
              <a:rPr lang="sr-Latn-RS" b="1" dirty="0">
                <a:solidFill>
                  <a:srgbClr val="66881A"/>
                </a:solidFill>
              </a:rPr>
              <a:t>KORISNIK SISTEMA </a:t>
            </a:r>
            <a:r>
              <a:rPr lang="sr-Latn-RS" dirty="0"/>
              <a:t>(proizvođač električne energije i prirodnog gasa, krajnji kupac čiji je objekat priključen na sistem, kupac-proizvođač, skladište električne energije, agregator, snabdevač, javni snabdevač prirodnog gasa, snabdevač na veliko električnom energijom odnosno prirodnim gasom i drugi operator sistema) </a:t>
            </a:r>
          </a:p>
          <a:p>
            <a:pPr algn="just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8812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87715-B6AF-424C-9777-1C2B7245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krajnjeg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A682A-304C-4C58-AB73-5373DAF87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>
                <a:solidFill>
                  <a:srgbClr val="333333"/>
                </a:solidFill>
                <a:latin typeface="Open Sans"/>
              </a:rPr>
              <a:t>potpuno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snabdevanje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je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prodaja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električne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energije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ili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prirodnog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gasa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kod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koje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količina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električne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energije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ili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prirodnog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gasa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za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obračunski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period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nije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utvrđena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ugovorom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o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snabdevanju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već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krajnji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kupac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ima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pravo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da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odredi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količinu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osnovu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ostvarene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potrošnje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mestu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primopredaje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;</a:t>
            </a:r>
          </a:p>
          <a:p>
            <a:pPr algn="just"/>
            <a:r>
              <a:rPr lang="en-US" dirty="0" err="1">
                <a:solidFill>
                  <a:srgbClr val="333333"/>
                </a:solidFill>
                <a:latin typeface="Open Sans"/>
              </a:rPr>
              <a:t>Pravo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da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slobodno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biraju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svog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snabdevača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tržištu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električne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energije</a:t>
            </a:r>
            <a:endParaRPr lang="sr-Latn-RS" dirty="0">
              <a:solidFill>
                <a:srgbClr val="333333"/>
              </a:solidFill>
              <a:latin typeface="Open Sans"/>
            </a:endParaRPr>
          </a:p>
          <a:p>
            <a:r>
              <a:rPr lang="en-US" b="1" dirty="0" err="1"/>
              <a:t>Učesnici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tržištu</a:t>
            </a:r>
            <a:r>
              <a:rPr lang="en-US" b="1" dirty="0"/>
              <a:t> </a:t>
            </a:r>
            <a:r>
              <a:rPr lang="en-US" b="1" dirty="0" err="1"/>
              <a:t>električne</a:t>
            </a:r>
            <a:r>
              <a:rPr lang="en-US" b="1" dirty="0"/>
              <a:t> </a:t>
            </a:r>
            <a:r>
              <a:rPr lang="en-US" b="1" dirty="0" err="1"/>
              <a:t>energije</a:t>
            </a:r>
            <a:r>
              <a:rPr lang="sr-Latn-RS" b="1" dirty="0"/>
              <a:t> </a:t>
            </a:r>
            <a:r>
              <a:rPr lang="en-US" b="1" dirty="0" err="1"/>
              <a:t>Član</a:t>
            </a:r>
            <a:r>
              <a:rPr lang="en-US" b="1" dirty="0"/>
              <a:t> 169</a:t>
            </a:r>
            <a:endParaRPr lang="sr-Latn-RS" b="1" dirty="0"/>
          </a:p>
          <a:p>
            <a:r>
              <a:rPr lang="en-US" dirty="0" err="1">
                <a:solidFill>
                  <a:srgbClr val="333333"/>
                </a:solidFill>
                <a:latin typeface="Open Sans"/>
              </a:rPr>
              <a:t>Učesnik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tržištu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električne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energije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dužan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je da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uredi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svoju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balansnu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odgovornost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.</a:t>
            </a:r>
          </a:p>
          <a:p>
            <a:pPr algn="just"/>
            <a:r>
              <a:rPr lang="en-US" dirty="0" err="1">
                <a:solidFill>
                  <a:srgbClr val="333333"/>
                </a:solidFill>
                <a:latin typeface="Open Sans"/>
              </a:rPr>
              <a:t>Balansna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odgovornost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se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uređuje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zaključenjem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ugovora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o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balansnoj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odgovornosti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operatorom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prenosnog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sistema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ili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prenosom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balansne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odgovornosti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balansno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odgovornu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stranu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, u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skladu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sa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Zakonom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o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energetici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, </a:t>
            </a:r>
            <a:r>
              <a:rPr lang="pt-BR" dirty="0" err="1">
                <a:solidFill>
                  <a:srgbClr val="333333"/>
                </a:solidFill>
                <a:latin typeface="Open Sans"/>
              </a:rPr>
              <a:t>Zakon</a:t>
            </a:r>
            <a:r>
              <a:rPr lang="pt-BR" dirty="0">
                <a:solidFill>
                  <a:srgbClr val="333333"/>
                </a:solidFill>
                <a:latin typeface="Open Sans"/>
              </a:rPr>
              <a:t> o </a:t>
            </a:r>
            <a:r>
              <a:rPr lang="pt-BR" dirty="0" err="1">
                <a:solidFill>
                  <a:srgbClr val="333333"/>
                </a:solidFill>
                <a:latin typeface="Open Sans"/>
              </a:rPr>
              <a:t>korišćenju</a:t>
            </a:r>
            <a:r>
              <a:rPr lang="pt-BR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Open Sans"/>
              </a:rPr>
              <a:t>obnovljivih</a:t>
            </a:r>
            <a:r>
              <a:rPr lang="pt-BR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Open Sans"/>
              </a:rPr>
              <a:t>izvora</a:t>
            </a:r>
            <a:r>
              <a:rPr lang="pt-BR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Open Sans"/>
              </a:rPr>
              <a:t>energije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, ZOO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i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Pravilima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o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radu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tržišta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električne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Open Sans"/>
              </a:rPr>
              <a:t>energije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.</a:t>
            </a:r>
          </a:p>
          <a:p>
            <a:endParaRPr lang="en-US" dirty="0">
              <a:solidFill>
                <a:srgbClr val="333333"/>
              </a:solidFill>
              <a:latin typeface="Open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5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363E6-65B3-2248-8762-07D62299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priključenje</a:t>
            </a:r>
            <a:r>
              <a:rPr lang="en-US" dirty="0"/>
              <a:t> </a:t>
            </a:r>
            <a:r>
              <a:rPr lang="en-US" dirty="0" err="1"/>
              <a:t>objekta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EES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241EA-6851-C34D-9D33-776E854EC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/>
          </a:p>
          <a:p>
            <a:pPr algn="just"/>
            <a:r>
              <a:rPr lang="en-US" sz="2400" dirty="0" err="1"/>
              <a:t>Uslovi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odobrenja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priključenje</a:t>
            </a:r>
            <a:r>
              <a:rPr lang="en-US" sz="2400" dirty="0"/>
              <a:t>,</a:t>
            </a:r>
          </a:p>
          <a:p>
            <a:pPr algn="just"/>
            <a:r>
              <a:rPr lang="en-US" sz="2400" dirty="0" err="1"/>
              <a:t>Pribavljena</a:t>
            </a:r>
            <a:r>
              <a:rPr lang="en-US" sz="2400" dirty="0"/>
              <a:t> </a:t>
            </a:r>
            <a:r>
              <a:rPr lang="en-US" sz="2400" dirty="0" err="1"/>
              <a:t>upotrebna</a:t>
            </a:r>
            <a:r>
              <a:rPr lang="en-US" sz="2400" dirty="0"/>
              <a:t> </a:t>
            </a:r>
            <a:r>
              <a:rPr lang="en-US" sz="2400" dirty="0" err="1"/>
              <a:t>dozvola</a:t>
            </a:r>
            <a:r>
              <a:rPr lang="en-US" sz="2400" dirty="0"/>
              <a:t>/</a:t>
            </a:r>
            <a:r>
              <a:rPr lang="en-US" sz="2400" dirty="0" err="1"/>
              <a:t>akt</a:t>
            </a:r>
            <a:r>
              <a:rPr lang="en-US" sz="2400" dirty="0"/>
              <a:t> </a:t>
            </a:r>
            <a:r>
              <a:rPr lang="en-US" sz="2400" dirty="0" err="1"/>
              <a:t>kojim</a:t>
            </a:r>
            <a:r>
              <a:rPr lang="en-US" sz="2400" dirty="0"/>
              <a:t> se </a:t>
            </a:r>
            <a:r>
              <a:rPr lang="en-US" sz="2400" dirty="0" err="1"/>
              <a:t>odobrava</a:t>
            </a:r>
            <a:r>
              <a:rPr lang="en-US" sz="2400" dirty="0"/>
              <a:t> </a:t>
            </a:r>
            <a:r>
              <a:rPr lang="en-US" sz="2400" dirty="0" err="1"/>
              <a:t>probni</a:t>
            </a:r>
            <a:r>
              <a:rPr lang="en-US" sz="2400" dirty="0"/>
              <a:t> rad/da </a:t>
            </a:r>
            <a:r>
              <a:rPr lang="en-US" sz="2400" dirty="0" err="1"/>
              <a:t>uređaji</a:t>
            </a:r>
            <a:r>
              <a:rPr lang="en-US" sz="2400" dirty="0"/>
              <a:t> I </a:t>
            </a:r>
            <a:r>
              <a:rPr lang="en-US" sz="2400" dirty="0" err="1"/>
              <a:t>instalacije</a:t>
            </a:r>
            <a:r>
              <a:rPr lang="en-US" sz="2400" dirty="0"/>
              <a:t> </a:t>
            </a:r>
            <a:r>
              <a:rPr lang="en-US" sz="2400" dirty="0" err="1"/>
              <a:t>ispunjavaju</a:t>
            </a:r>
            <a:r>
              <a:rPr lang="en-US" sz="2400" dirty="0"/>
              <a:t> </a:t>
            </a:r>
            <a:r>
              <a:rPr lang="en-US" sz="2400" dirty="0" err="1"/>
              <a:t>tehničke</a:t>
            </a:r>
            <a:r>
              <a:rPr lang="en-US" sz="2400" dirty="0"/>
              <a:t> I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propisane</a:t>
            </a:r>
            <a:r>
              <a:rPr lang="en-US" sz="2400" dirty="0"/>
              <a:t> </a:t>
            </a:r>
            <a:r>
              <a:rPr lang="en-US" sz="2400" dirty="0" err="1"/>
              <a:t>uslove</a:t>
            </a:r>
            <a:endParaRPr lang="en-US" sz="2400" dirty="0"/>
          </a:p>
          <a:p>
            <a:pPr algn="just"/>
            <a:r>
              <a:rPr lang="en-US" sz="2400" dirty="0" err="1"/>
              <a:t>Zaključen</a:t>
            </a:r>
            <a:r>
              <a:rPr lang="en-US" sz="2400" dirty="0"/>
              <a:t> </a:t>
            </a:r>
            <a:r>
              <a:rPr lang="en-US" sz="2400" dirty="0" err="1"/>
              <a:t>ugovor</a:t>
            </a:r>
            <a:r>
              <a:rPr lang="hr-HR" sz="2400" dirty="0"/>
              <a:t> </a:t>
            </a:r>
            <a:r>
              <a:rPr lang="en-US" sz="2400" dirty="0"/>
              <a:t>o </a:t>
            </a:r>
            <a:r>
              <a:rPr lang="en-US" sz="2400" dirty="0" err="1"/>
              <a:t>snabdevanju</a:t>
            </a:r>
            <a:r>
              <a:rPr lang="en-US" sz="2400" dirty="0"/>
              <a:t>, </a:t>
            </a:r>
          </a:p>
          <a:p>
            <a:pPr algn="just"/>
            <a:r>
              <a:rPr lang="en-US" sz="2400" dirty="0" err="1"/>
              <a:t>Uređena</a:t>
            </a:r>
            <a:r>
              <a:rPr lang="en-US" sz="2400" dirty="0"/>
              <a:t> </a:t>
            </a:r>
            <a:r>
              <a:rPr lang="en-US" sz="2400" dirty="0" err="1"/>
              <a:t>balansnu</a:t>
            </a:r>
            <a:r>
              <a:rPr lang="en-US" sz="2400" dirty="0"/>
              <a:t> </a:t>
            </a:r>
            <a:r>
              <a:rPr lang="en-US" sz="2400" dirty="0" err="1"/>
              <a:t>odgovornost</a:t>
            </a:r>
            <a:r>
              <a:rPr lang="en-US" sz="2400" dirty="0"/>
              <a:t>, </a:t>
            </a:r>
          </a:p>
          <a:p>
            <a:pPr algn="just"/>
            <a:r>
              <a:rPr lang="en-US" sz="2400" dirty="0" err="1"/>
              <a:t>Zaključen</a:t>
            </a:r>
            <a:r>
              <a:rPr lang="en-US" sz="2400" dirty="0"/>
              <a:t> </a:t>
            </a:r>
            <a:r>
              <a:rPr lang="en-US" sz="2400" dirty="0" err="1"/>
              <a:t>ugovor</a:t>
            </a:r>
            <a:r>
              <a:rPr lang="en-US" sz="2400" dirty="0"/>
              <a:t> o </a:t>
            </a:r>
            <a:r>
              <a:rPr lang="en-US" sz="2400" dirty="0" err="1"/>
              <a:t>pristupu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2250358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{7635A274-A981-8645-9963-5A12F98C04A8}tf10001060</Template>
  <TotalTime>5326</TotalTime>
  <Words>1615</Words>
  <Application>Microsoft Macintosh PowerPoint</Application>
  <PresentationFormat>Widescreen</PresentationFormat>
  <Paragraphs>92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Open Sans</vt:lpstr>
      <vt:lpstr>Trebuchet MS</vt:lpstr>
      <vt:lpstr>Wingdings 3</vt:lpstr>
      <vt:lpstr>Facet</vt:lpstr>
      <vt:lpstr>REGULATORNI ASPEKT ELEKTROMOBILNOSTI I OBNOVLJIVIH IZVORA ENERGIJE U SRBIJI</vt:lpstr>
      <vt:lpstr>SIGURNOST SNABDEVANJA ENERGIJOM</vt:lpstr>
      <vt:lpstr> ENERGETSKA ZAJEDNICA JUGOISTOČNE EVROPE</vt:lpstr>
      <vt:lpstr>INTEGRISANI NACIONALNI ENERGETSKI I KLIMATSKI PLAN</vt:lpstr>
      <vt:lpstr>REGULATORNI OKVIR</vt:lpstr>
      <vt:lpstr>ZAKON O ENERGETICI</vt:lpstr>
      <vt:lpstr>ZAKON O ENERGETICI</vt:lpstr>
      <vt:lpstr>Šta podrazumeva pojam krajnjeg kupca? </vt:lpstr>
      <vt:lpstr>Uslovi za priključenje objekta kupca na EES</vt:lpstr>
      <vt:lpstr>ZAKON O PLANIRANJU I IZGRADNJI</vt:lpstr>
      <vt:lpstr>ZAKON O PLANIRANJU I IZGRADNJI</vt:lpstr>
      <vt:lpstr>Zakon o planiranju i izgradnji  odredbe članova od 133. do 153.  </vt:lpstr>
      <vt:lpstr>Zakon o planiranju i izgradnji odredba člana 144.</vt:lpstr>
      <vt:lpstr>Pravilnik</vt:lpstr>
      <vt:lpstr>ZAKON O KORIŠĆENJU OBNOVLJIVIH IZVORA ENERGIJE </vt:lpstr>
      <vt:lpstr>Opšti uslovi za sticanje statusa kupca​​ –​​ proizvođača </vt:lpstr>
      <vt:lpstr>Kriterijumi za obračun potraživanja i obaveza između kupca – proizvođača i snabdevača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REGULATORNI ASPEKT ELEKTROMOBILNOSTI I OBNOVLJIVIH IZVORA ENERGIJE U SRBIJI</dc:title>
  <dc:creator>Iva Đinđić Ćosić</dc:creator>
  <cp:lastModifiedBy>Microsoft Office User</cp:lastModifiedBy>
  <cp:revision>60</cp:revision>
  <dcterms:created xsi:type="dcterms:W3CDTF">2024-03-18T13:58:04Z</dcterms:created>
  <dcterms:modified xsi:type="dcterms:W3CDTF">2024-05-17T08:17:41Z</dcterms:modified>
</cp:coreProperties>
</file>