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27"/>
  </p:notesMasterIdLst>
  <p:sldIdLst>
    <p:sldId id="256" r:id="rId3"/>
    <p:sldId id="278" r:id="rId4"/>
    <p:sldId id="296" r:id="rId5"/>
    <p:sldId id="31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6" r:id="rId15"/>
    <p:sldId id="307" r:id="rId16"/>
    <p:sldId id="308" r:id="rId17"/>
    <p:sldId id="309" r:id="rId18"/>
    <p:sldId id="315" r:id="rId19"/>
    <p:sldId id="310" r:id="rId20"/>
    <p:sldId id="311" r:id="rId21"/>
    <p:sldId id="312" r:id="rId22"/>
    <p:sldId id="313" r:id="rId23"/>
    <p:sldId id="314" r:id="rId24"/>
    <p:sldId id="317" r:id="rId25"/>
    <p:sldId id="295" r:id="rId26"/>
  </p:sldIdLst>
  <p:sldSz cx="9144000" cy="6858000" type="screen4x3"/>
  <p:notesSz cx="6954838" cy="93091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B42"/>
    <a:srgbClr val="0D7C8C"/>
    <a:srgbClr val="005392"/>
    <a:srgbClr val="D27D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637E0-397D-4C6C-A191-8A1DB7D88368}" v="17" dt="2024-05-21T17:58:21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5" autoAdjust="0"/>
    <p:restoredTop sz="93368" autoAdjust="0"/>
  </p:normalViewPr>
  <p:slideViewPr>
    <p:cSldViewPr>
      <p:cViewPr varScale="1">
        <p:scale>
          <a:sx n="86" d="100"/>
          <a:sy n="86" d="100"/>
        </p:scale>
        <p:origin x="571" y="-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40% </a:t>
            </a:r>
            <a:r>
              <a:rPr lang="en-US" sz="1000" dirty="0" err="1"/>
              <a:t>saobracajnih</a:t>
            </a:r>
            <a:r>
              <a:rPr lang="en-US" sz="1000" dirty="0"/>
              <a:t> </a:t>
            </a:r>
            <a:r>
              <a:rPr lang="en-US" sz="1000" dirty="0" err="1"/>
              <a:t>nezgoda</a:t>
            </a:r>
            <a:r>
              <a:rPr lang="en-US" sz="1000" baseline="0" dirty="0"/>
              <a:t> </a:t>
            </a:r>
            <a:r>
              <a:rPr lang="en-US" sz="1000" baseline="0" dirty="0" err="1"/>
              <a:t>izazvanim</a:t>
            </a:r>
            <a:r>
              <a:rPr lang="en-US" sz="1000" baseline="0" dirty="0"/>
              <a:t> </a:t>
            </a:r>
            <a:r>
              <a:rPr lang="en-US" sz="1000" baseline="0" dirty="0" err="1"/>
              <a:t>tehnickom</a:t>
            </a:r>
            <a:r>
              <a:rPr lang="en-US" sz="1000" baseline="0" dirty="0"/>
              <a:t> </a:t>
            </a:r>
            <a:r>
              <a:rPr lang="en-US" sz="1000" baseline="0" dirty="0" err="1"/>
              <a:t>neispravnoscu</a:t>
            </a:r>
            <a:r>
              <a:rPr lang="en-US" sz="1000" baseline="0" dirty="0"/>
              <a:t> </a:t>
            </a:r>
            <a:r>
              <a:rPr lang="en-US" sz="1000" baseline="0" dirty="0" err="1"/>
              <a:t>vozila</a:t>
            </a:r>
            <a:r>
              <a:rPr lang="en-US" sz="1000" baseline="0" dirty="0"/>
              <a:t> </a:t>
            </a:r>
            <a:r>
              <a:rPr lang="en-US" sz="1000" baseline="0" dirty="0" err="1"/>
              <a:t>su</a:t>
            </a:r>
            <a:r>
              <a:rPr lang="en-US" sz="1000" baseline="0" dirty="0"/>
              <a:t> </a:t>
            </a:r>
            <a:r>
              <a:rPr lang="en-US" sz="1000" baseline="0" dirty="0" err="1"/>
              <a:t>vezane</a:t>
            </a:r>
            <a:r>
              <a:rPr lang="en-US" sz="1000" baseline="0" dirty="0"/>
              <a:t> za </a:t>
            </a:r>
            <a:r>
              <a:rPr lang="en-US" sz="1000" baseline="0" dirty="0" err="1"/>
              <a:t>pneumatike</a:t>
            </a:r>
            <a:endParaRPr lang="en-US" sz="1000" dirty="0"/>
          </a:p>
        </c:rich>
      </c:tx>
      <c:layout>
        <c:manualLayout>
          <c:xMode val="edge"/>
          <c:yMode val="edge"/>
          <c:x val="0.10970833333333334"/>
          <c:y val="0.729089934464214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63090551181103"/>
          <c:y val="3.5035534574881996E-2"/>
          <c:w val="0.62273851706036742"/>
          <c:h val="0.656432363265376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1F0-4534-B51B-D580DDDDBF1F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1F0-4534-B51B-D580DDDDBF1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0-4534-B51B-D580DDDDB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F0-4534-B51B-D580DDDDBF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27% </a:t>
            </a:r>
            <a:r>
              <a:rPr lang="en-US" sz="1000" dirty="0" err="1"/>
              <a:t>registrovanih</a:t>
            </a:r>
            <a:r>
              <a:rPr lang="en-US" sz="1000" baseline="0" dirty="0"/>
              <a:t> </a:t>
            </a:r>
            <a:r>
              <a:rPr lang="en-US" sz="1000" baseline="0" dirty="0" err="1"/>
              <a:t>vozila</a:t>
            </a:r>
            <a:r>
              <a:rPr lang="en-US" sz="1000" baseline="0" dirty="0"/>
              <a:t> </a:t>
            </a:r>
            <a:r>
              <a:rPr lang="en-US" sz="1000" baseline="0" dirty="0" err="1"/>
              <a:t>poseduje</a:t>
            </a:r>
            <a:r>
              <a:rPr lang="en-US" sz="1000" baseline="0" dirty="0"/>
              <a:t> bar </a:t>
            </a:r>
            <a:r>
              <a:rPr lang="en-US" sz="1000" baseline="0" dirty="0" err="1"/>
              <a:t>jedan</a:t>
            </a:r>
            <a:r>
              <a:rPr lang="en-US" sz="1000" baseline="0" dirty="0"/>
              <a:t> pneumatic van </a:t>
            </a:r>
            <a:r>
              <a:rPr lang="en-US" sz="1000" baseline="0" dirty="0" err="1"/>
              <a:t>zakonskih</a:t>
            </a:r>
            <a:r>
              <a:rPr lang="en-US" sz="1000" baseline="0" dirty="0"/>
              <a:t> </a:t>
            </a:r>
            <a:r>
              <a:rPr lang="en-US" sz="1000" baseline="0" dirty="0" err="1"/>
              <a:t>granica</a:t>
            </a:r>
            <a:endParaRPr lang="en-US" sz="1000" dirty="0"/>
          </a:p>
        </c:rich>
      </c:tx>
      <c:layout>
        <c:manualLayout>
          <c:xMode val="edge"/>
          <c:yMode val="edge"/>
          <c:x val="0.13431266404199474"/>
          <c:y val="0.69834517819162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63090551181103"/>
          <c:y val="3.5035534574881996E-2"/>
          <c:w val="0.62273851706036742"/>
          <c:h val="0.656432363265376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04-43A9-8F08-85AD1EF5BFE2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04-43A9-8F08-85AD1EF5BFE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4-43A9-8F08-85AD1EF5BF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04-43A9-8F08-85AD1EF5BF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err="1"/>
              <a:t>Skoro</a:t>
            </a:r>
            <a:r>
              <a:rPr lang="en-US" sz="1000" dirty="0"/>
              <a:t> </a:t>
            </a:r>
            <a:r>
              <a:rPr lang="en-US" sz="1000" dirty="0" err="1"/>
              <a:t>dve</a:t>
            </a:r>
            <a:r>
              <a:rPr lang="en-US" sz="1000" dirty="0"/>
              <a:t> </a:t>
            </a:r>
            <a:r>
              <a:rPr lang="en-US" sz="1000" dirty="0" err="1"/>
              <a:t>trecine</a:t>
            </a:r>
            <a:r>
              <a:rPr lang="en-US" sz="1000" dirty="0"/>
              <a:t> </a:t>
            </a:r>
            <a:r>
              <a:rPr lang="en-US" sz="1000" dirty="0" err="1"/>
              <a:t>vozaca</a:t>
            </a:r>
            <a:r>
              <a:rPr lang="en-US" sz="1000" dirty="0"/>
              <a:t> </a:t>
            </a:r>
            <a:r>
              <a:rPr lang="en-US" sz="1000" dirty="0" err="1"/>
              <a:t>neznaju</a:t>
            </a:r>
            <a:r>
              <a:rPr lang="en-US" sz="1000" baseline="0" dirty="0"/>
              <a:t> </a:t>
            </a:r>
            <a:r>
              <a:rPr lang="en-US" sz="1000" baseline="0" dirty="0" err="1"/>
              <a:t>koja</a:t>
            </a:r>
            <a:r>
              <a:rPr lang="en-US" sz="1000" baseline="0" dirty="0"/>
              <a:t> je </a:t>
            </a:r>
            <a:r>
              <a:rPr lang="en-US" sz="1000" baseline="0" dirty="0" err="1"/>
              <a:t>kazna</a:t>
            </a:r>
            <a:r>
              <a:rPr lang="en-US" sz="1000" baseline="0" dirty="0"/>
              <a:t> za </a:t>
            </a:r>
            <a:r>
              <a:rPr lang="en-US" sz="1000" baseline="0" dirty="0" err="1"/>
              <a:t>nepropisne</a:t>
            </a:r>
            <a:r>
              <a:rPr lang="en-US" sz="1000" baseline="0" dirty="0"/>
              <a:t> </a:t>
            </a:r>
            <a:r>
              <a:rPr lang="en-US" sz="1000" baseline="0" dirty="0" err="1"/>
              <a:t>pneumatike</a:t>
            </a:r>
            <a:endParaRPr lang="en-US" sz="1000" dirty="0"/>
          </a:p>
        </c:rich>
      </c:tx>
      <c:layout>
        <c:manualLayout>
          <c:xMode val="edge"/>
          <c:yMode val="edge"/>
          <c:x val="0.12702066929133859"/>
          <c:y val="0.75544258269786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63090551181103"/>
          <c:y val="3.5035534574881996E-2"/>
          <c:w val="0.62273851706036742"/>
          <c:h val="0.656432363265376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F77-4B4D-9658-0E02479FE6CB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F77-4B4D-9658-0E02479FE6C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77-4B4D-9658-0E02479FE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77-4B4D-9658-0E02479FE6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20%</a:t>
            </a:r>
            <a:r>
              <a:rPr lang="en-US" sz="1000" baseline="0" dirty="0"/>
              <a:t> </a:t>
            </a:r>
            <a:r>
              <a:rPr lang="en-US" sz="1000" baseline="0" dirty="0" err="1"/>
              <a:t>vozaca</a:t>
            </a:r>
            <a:r>
              <a:rPr lang="en-US" sz="1000" baseline="0" dirty="0"/>
              <a:t> </a:t>
            </a:r>
            <a:r>
              <a:rPr lang="en-US" sz="1000" baseline="0" dirty="0" err="1"/>
              <a:t>priznaju</a:t>
            </a:r>
            <a:r>
              <a:rPr lang="en-US" sz="1000" baseline="0" dirty="0"/>
              <a:t> da </a:t>
            </a:r>
            <a:r>
              <a:rPr lang="en-US" sz="1000" baseline="0" dirty="0" err="1"/>
              <a:t>nikad</a:t>
            </a:r>
            <a:r>
              <a:rPr lang="en-US" sz="1000" baseline="0" dirty="0"/>
              <a:t> ne </a:t>
            </a:r>
            <a:r>
              <a:rPr lang="en-US" sz="1000" baseline="0" dirty="0" err="1"/>
              <a:t>proveravaju</a:t>
            </a:r>
            <a:r>
              <a:rPr lang="en-US" sz="1000" baseline="0" dirty="0"/>
              <a:t> </a:t>
            </a:r>
            <a:r>
              <a:rPr lang="en-US" sz="1000" baseline="0" dirty="0" err="1"/>
              <a:t>stanje</a:t>
            </a:r>
            <a:r>
              <a:rPr lang="en-US" sz="1000" baseline="0" dirty="0"/>
              <a:t> </a:t>
            </a:r>
            <a:r>
              <a:rPr lang="en-US" sz="1000" baseline="0" dirty="0" err="1"/>
              <a:t>pneumatika</a:t>
            </a:r>
            <a:r>
              <a:rPr lang="en-US" sz="1000" baseline="0" dirty="0"/>
              <a:t> </a:t>
            </a:r>
            <a:r>
              <a:rPr lang="en-US" sz="1000" baseline="0" dirty="0" err="1"/>
              <a:t>na</a:t>
            </a:r>
            <a:r>
              <a:rPr lang="en-US" sz="1000" baseline="0" dirty="0"/>
              <a:t> </a:t>
            </a:r>
            <a:r>
              <a:rPr lang="en-US" sz="1000" baseline="0" dirty="0" err="1"/>
              <a:t>svom</a:t>
            </a:r>
            <a:r>
              <a:rPr lang="en-US" sz="1000" baseline="0" dirty="0"/>
              <a:t> </a:t>
            </a:r>
            <a:r>
              <a:rPr lang="en-US" sz="1000" baseline="0" dirty="0" err="1"/>
              <a:t>vozilu</a:t>
            </a:r>
            <a:endParaRPr lang="en-US" sz="1000" dirty="0"/>
          </a:p>
        </c:rich>
      </c:tx>
      <c:layout>
        <c:manualLayout>
          <c:xMode val="edge"/>
          <c:yMode val="edge"/>
          <c:x val="0.11204166666666666"/>
          <c:y val="0.72944614480123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63090551181103"/>
          <c:y val="3.5035534574881996E-2"/>
          <c:w val="0.62273851706036742"/>
          <c:h val="0.656432363265376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A2-4E91-9472-F439A1073296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A2-4E91-9472-F439A107329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A2-4E91-9472-F439A1073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A2-4E91-9472-F439A10732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22-May-24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8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6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07765" y="3068960"/>
            <a:ext cx="7032451" cy="1859275"/>
          </a:xfrm>
          <a:prstGeom prst="rect">
            <a:avLst/>
          </a:prstGeom>
          <a:solidFill>
            <a:schemeClr val="bg1"/>
          </a:solidFill>
          <a:ln w="635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07766" y="5048250"/>
            <a:ext cx="7041975" cy="97303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068960"/>
            <a:ext cx="228600" cy="1859275"/>
          </a:xfrm>
          <a:prstGeom prst="rect">
            <a:avLst/>
          </a:prstGeom>
          <a:solidFill>
            <a:srgbClr val="D27D00"/>
          </a:solidFill>
          <a:ln w="15875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19075" cy="973038"/>
          </a:xfrm>
          <a:prstGeom prst="rect">
            <a:avLst/>
          </a:prstGeom>
          <a:solidFill>
            <a:schemeClr val="tx1">
              <a:lumMod val="50000"/>
            </a:schemeClr>
          </a:solidFill>
          <a:ln w="2540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495208"/>
            <a:ext cx="9144000" cy="360040"/>
          </a:xfrm>
          <a:prstGeom prst="rect">
            <a:avLst/>
          </a:prstGeom>
          <a:solidFill>
            <a:srgbClr val="0D7C8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30027" y="6529034"/>
            <a:ext cx="55541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00" b="1" dirty="0">
                <a:latin typeface="Trebuchet MS" pitchFamily="34" charset="0"/>
              </a:rPr>
              <a:t>ECO FORUM 2024</a:t>
            </a:r>
            <a:endParaRPr lang="x-none" sz="1300" b="1" dirty="0">
              <a:latin typeface="Trebuchet MS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084168" y="6521339"/>
            <a:ext cx="26023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1" dirty="0">
                <a:latin typeface="Trebuchet MS" pitchFamily="34" charset="0"/>
              </a:rPr>
              <a:t>Zlatibor, </a:t>
            </a:r>
            <a:r>
              <a:rPr lang="sr-Latn-RS" sz="1300" b="1" dirty="0">
                <a:latin typeface="Trebuchet MS" pitchFamily="34" charset="0"/>
              </a:rPr>
              <a:t>20. - 22</a:t>
            </a:r>
            <a:r>
              <a:rPr lang="sr-Latn-RS" sz="1300" b="1" baseline="0" dirty="0">
                <a:latin typeface="Trebuchet MS" pitchFamily="34" charset="0"/>
              </a:rPr>
              <a:t>.</a:t>
            </a:r>
            <a:r>
              <a:rPr lang="x-none" sz="1300" b="1" baseline="0" dirty="0">
                <a:latin typeface="Trebuchet MS" pitchFamily="34" charset="0"/>
              </a:rPr>
              <a:t> </a:t>
            </a:r>
            <a:r>
              <a:rPr lang="sr-Latn-RS" sz="1300" b="1" baseline="0" dirty="0">
                <a:latin typeface="Trebuchet MS" pitchFamily="34" charset="0"/>
              </a:rPr>
              <a:t>maj 2024</a:t>
            </a:r>
            <a:r>
              <a:rPr lang="x-none" sz="1300" b="1" baseline="0" dirty="0">
                <a:latin typeface="Trebuchet MS" pitchFamily="34" charset="0"/>
              </a:rPr>
              <a:t>.</a:t>
            </a:r>
            <a:endParaRPr lang="x-none" sz="1300" b="1" dirty="0">
              <a:latin typeface="Trebuchet MS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60475" y="3141663"/>
            <a:ext cx="6840538" cy="1655489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x-none" dirty="0"/>
              <a:t>Naziv teme</a:t>
            </a:r>
          </a:p>
        </p:txBody>
      </p:sp>
      <p:sp>
        <p:nvSpPr>
          <p:cNvPr id="30" name="Text Placeholder 2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260475" y="5048250"/>
            <a:ext cx="6840538" cy="973038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Roeland </a:t>
            </a:r>
            <a:r>
              <a:rPr lang="en-US" dirty="0" err="1"/>
              <a:t>Zwier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/>
              <a:t>Eric </a:t>
            </a:r>
            <a:r>
              <a:rPr lang="en-US" dirty="0" err="1"/>
              <a:t>Schipper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Slaviša</a:t>
            </a:r>
            <a:r>
              <a:rPr lang="en-US" dirty="0"/>
              <a:t> </a:t>
            </a:r>
            <a:r>
              <a:rPr lang="en-US" dirty="0" err="1"/>
              <a:t>Sloćuk</a:t>
            </a:r>
            <a:endParaRPr lang="sr-Latn-RS" dirty="0"/>
          </a:p>
          <a:p>
            <a:pPr lvl="0"/>
            <a:r>
              <a:rPr lang="en-US" dirty="0"/>
              <a:t>SBS </a:t>
            </a:r>
            <a:r>
              <a:rPr lang="en-US" dirty="0" err="1"/>
              <a:t>Holandija</a:t>
            </a:r>
            <a:endParaRPr lang="x-none" dirty="0"/>
          </a:p>
        </p:txBody>
      </p:sp>
      <p:pic>
        <p:nvPicPr>
          <p:cNvPr id="1028" name="Picture 4" descr="Image result for marinkovic hofmann logo">
            <a:extLst>
              <a:ext uri="{FF2B5EF4-FFF2-40B4-BE49-F238E27FC236}">
                <a16:creationId xmlns:a16="http://schemas.microsoft.com/office/drawing/2014/main" id="{122157D8-D484-4671-BDB1-E348ED3002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26" y="390838"/>
            <a:ext cx="2842447" cy="8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5786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084168" y="6436130"/>
            <a:ext cx="2664296" cy="2923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1" dirty="0">
                <a:latin typeface="Trebuchet MS" pitchFamily="34" charset="0"/>
              </a:rPr>
              <a:t>Zlatibor, </a:t>
            </a:r>
            <a:r>
              <a:rPr lang="sr-Latn-RS" sz="1300" b="1" dirty="0">
                <a:latin typeface="Trebuchet MS" pitchFamily="34" charset="0"/>
              </a:rPr>
              <a:t>20. - 22</a:t>
            </a:r>
            <a:r>
              <a:rPr lang="sr-Latn-RS" sz="1300" b="1" baseline="0" dirty="0">
                <a:latin typeface="Trebuchet MS" pitchFamily="34" charset="0"/>
              </a:rPr>
              <a:t>.</a:t>
            </a:r>
            <a:r>
              <a:rPr lang="x-none" sz="1300" b="1" baseline="0" dirty="0">
                <a:latin typeface="Trebuchet MS" pitchFamily="34" charset="0"/>
              </a:rPr>
              <a:t> </a:t>
            </a:r>
            <a:r>
              <a:rPr lang="sr-Latn-RS" sz="1300" b="1" baseline="0" dirty="0">
                <a:latin typeface="Trebuchet MS" pitchFamily="34" charset="0"/>
              </a:rPr>
              <a:t>maj 2024</a:t>
            </a:r>
            <a:r>
              <a:rPr lang="x-none" sz="1300" b="1" baseline="0" dirty="0">
                <a:latin typeface="Trebuchet MS" pitchFamily="34" charset="0"/>
              </a:rPr>
              <a:t>.</a:t>
            </a:r>
            <a:endParaRPr lang="x-none" sz="1300" b="1" dirty="0">
              <a:latin typeface="Trebuchet MS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rgbClr val="0D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68177"/>
            <a:ext cx="9144000" cy="0"/>
          </a:xfrm>
          <a:prstGeom prst="line">
            <a:avLst/>
          </a:prstGeom>
          <a:ln w="76200">
            <a:solidFill>
              <a:srgbClr val="063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 userDrawn="1"/>
        </p:nvSpPr>
        <p:spPr>
          <a:xfrm>
            <a:off x="455792" y="-4167"/>
            <a:ext cx="8229600" cy="1143000"/>
          </a:xfrm>
          <a:prstGeom prst="rect">
            <a:avLst/>
          </a:prstGeom>
        </p:spPr>
        <p:txBody>
          <a:bodyPr vert="horz" wrap="square" tIns="108000" bIns="10800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pic>
        <p:nvPicPr>
          <p:cNvPr id="10" name="Picture 4" descr="Image result for marinkovic hofmann logo">
            <a:extLst>
              <a:ext uri="{FF2B5EF4-FFF2-40B4-BE49-F238E27FC236}">
                <a16:creationId xmlns:a16="http://schemas.microsoft.com/office/drawing/2014/main" id="{970D678D-94A4-472C-81B2-110E812C2E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5" y="6288644"/>
            <a:ext cx="1872208" cy="5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tIns="108000" bIns="108000"/>
          <a:lstStyle>
            <a:lvl1pPr>
              <a:defRPr/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</a:t>
            </a:r>
            <a:r>
              <a:rPr lang="x-none" dirty="0"/>
              <a:t>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4041648" cy="4608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340768"/>
            <a:ext cx="4041648" cy="4608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8"/>
            <a:ext cx="4679751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92080" y="1340768"/>
            <a:ext cx="3384376" cy="4608512"/>
          </a:xfrm>
          <a:noFill/>
          <a:ln w="38100">
            <a:solidFill>
              <a:srgbClr val="0D7C8C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7047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rgbClr val="0D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none" anchor="ctr" anchorCtr="0">
            <a:norm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536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168177"/>
            <a:ext cx="9144000" cy="0"/>
          </a:xfrm>
          <a:prstGeom prst="line">
            <a:avLst/>
          </a:prstGeom>
          <a:ln w="76200">
            <a:solidFill>
              <a:srgbClr val="063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300192" y="6436130"/>
            <a:ext cx="2448272" cy="2923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1" dirty="0">
                <a:latin typeface="Trebuchet MS" pitchFamily="34" charset="0"/>
              </a:rPr>
              <a:t>Zlatibor, </a:t>
            </a:r>
            <a:r>
              <a:rPr lang="sr-Latn-RS" sz="1300" b="1" dirty="0">
                <a:latin typeface="Trebuchet MS" pitchFamily="34" charset="0"/>
              </a:rPr>
              <a:t>20. - 22</a:t>
            </a:r>
            <a:r>
              <a:rPr lang="sr-Latn-RS" sz="1300" b="1" baseline="0" dirty="0">
                <a:latin typeface="Trebuchet MS" pitchFamily="34" charset="0"/>
              </a:rPr>
              <a:t>.</a:t>
            </a:r>
            <a:r>
              <a:rPr lang="x-none" sz="1300" b="1" baseline="0" dirty="0">
                <a:latin typeface="Trebuchet MS" pitchFamily="34" charset="0"/>
              </a:rPr>
              <a:t> </a:t>
            </a:r>
            <a:r>
              <a:rPr lang="sr-Latn-RS" sz="1300" b="1" baseline="0" dirty="0">
                <a:latin typeface="Trebuchet MS" pitchFamily="34" charset="0"/>
              </a:rPr>
              <a:t>maj 2024</a:t>
            </a:r>
            <a:r>
              <a:rPr lang="x-none" sz="1300" b="1" baseline="0" dirty="0">
                <a:latin typeface="Trebuchet MS" pitchFamily="34" charset="0"/>
              </a:rPr>
              <a:t>.</a:t>
            </a:r>
            <a:endParaRPr lang="x-none" sz="1300" b="1" dirty="0">
              <a:latin typeface="Trebuchet MS" pitchFamily="34" charset="0"/>
            </a:endParaRPr>
          </a:p>
        </p:txBody>
      </p:sp>
      <p:pic>
        <p:nvPicPr>
          <p:cNvPr id="12" name="Picture 4" descr="Image result for marinkovic hofmann logo">
            <a:extLst>
              <a:ext uri="{FF2B5EF4-FFF2-40B4-BE49-F238E27FC236}">
                <a16:creationId xmlns:a16="http://schemas.microsoft.com/office/drawing/2014/main" id="{DF50106C-A2EB-4EA2-B63C-4FDCF3C62C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88644"/>
            <a:ext cx="1872208" cy="5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8" r:id="rId4"/>
  </p:sldLayoutIdLst>
  <p:txStyles>
    <p:titleStyle>
      <a:lvl1pPr algn="ctr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3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Trebuchet MS" pitchFamily="34" charset="0"/>
        <a:buChar char="−"/>
        <a:defRPr sz="3600" kern="1200">
          <a:solidFill>
            <a:srgbClr val="0D7C8C"/>
          </a:solidFill>
          <a:latin typeface="Trebuchet MS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D7C8C"/>
        </a:buClr>
        <a:buSzPct val="76000"/>
        <a:buFont typeface="Trebuchet MS" pitchFamily="34" charset="0"/>
        <a:buChar char="−"/>
        <a:defRPr sz="3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D7C8C"/>
        </a:buClr>
        <a:buSzPct val="70000"/>
        <a:buFont typeface="Trebuchet MS" pitchFamily="34" charset="0"/>
        <a:buChar char="−"/>
        <a:defRPr sz="3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D7C8C"/>
        </a:buClr>
        <a:buSzPct val="70000"/>
        <a:buFont typeface="Trebuchet MS" pitchFamily="34" charset="0"/>
        <a:buChar char="−"/>
        <a:defRPr sz="3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Istrošenost pneumatika i njihov uticaj na ispravnost vozila i okolinu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7624" y="5048250"/>
            <a:ext cx="6913389" cy="973038"/>
          </a:xfrm>
        </p:spPr>
        <p:txBody>
          <a:bodyPr wrap="none">
            <a:normAutofit/>
          </a:bodyPr>
          <a:lstStyle/>
          <a:p>
            <a:r>
              <a:rPr lang="sr-Latn-ME" sz="2000" b="1" dirty="0"/>
              <a:t>Lazar Marinković</a:t>
            </a:r>
          </a:p>
          <a:p>
            <a:r>
              <a:rPr lang="sr-Latn-ME" sz="2000" b="1" dirty="0"/>
              <a:t>MARINKOVIĆ-HOFMANN </a:t>
            </a:r>
            <a:r>
              <a:rPr lang="sr-Latn-ME" sz="2000" b="1" dirty="0" err="1"/>
              <a:t>d.o.o</a:t>
            </a:r>
            <a:r>
              <a:rPr lang="sr-Latn-ME" sz="2000" b="1" dirty="0"/>
              <a:t>., Velika Moštanica</a:t>
            </a:r>
            <a:endParaRPr lang="sr-Latn-C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Trenutne metode </a:t>
            </a:r>
            <a:br>
              <a:rPr lang="sr-Latn-RS" dirty="0"/>
            </a:br>
            <a:r>
              <a:rPr lang="sr-Latn-RS" dirty="0"/>
              <a:t>provere stanja pneumatika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549AB-BE85-4854-C323-0DC47CFB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0" y="1484784"/>
            <a:ext cx="7886700" cy="4608512"/>
          </a:xfrm>
        </p:spPr>
        <p:txBody>
          <a:bodyPr>
            <a:normAutofit/>
          </a:bodyPr>
          <a:lstStyle/>
          <a:p>
            <a:r>
              <a:rPr lang="en-US" sz="2400" dirty="0" err="1"/>
              <a:t>Trenutno</a:t>
            </a:r>
            <a:r>
              <a:rPr lang="en-US" sz="2400" dirty="0"/>
              <a:t> se </a:t>
            </a:r>
            <a:r>
              <a:rPr lang="en-US" sz="2400" dirty="0" err="1"/>
              <a:t>provera</a:t>
            </a:r>
            <a:r>
              <a:rPr lang="en-US" sz="2400" dirty="0"/>
              <a:t> </a:t>
            </a:r>
            <a:r>
              <a:rPr lang="en-US" sz="2400" dirty="0" err="1"/>
              <a:t>stanja</a:t>
            </a:r>
            <a:r>
              <a:rPr lang="en-US" sz="2400" dirty="0"/>
              <a:t> </a:t>
            </a:r>
            <a:r>
              <a:rPr lang="en-US" sz="2400" dirty="0" err="1"/>
              <a:t>pneumatika</a:t>
            </a:r>
            <a:r>
              <a:rPr lang="en-US" sz="2400" dirty="0"/>
              <a:t> </a:t>
            </a:r>
            <a:r>
              <a:rPr lang="en-US" sz="2400" dirty="0" err="1"/>
              <a:t>uglavnom</a:t>
            </a:r>
            <a:r>
              <a:rPr lang="en-US" sz="2400" dirty="0"/>
              <a:t> </a:t>
            </a:r>
            <a:r>
              <a:rPr lang="en-US" sz="2400" dirty="0" err="1"/>
              <a:t>oslanja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manuelne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poput</a:t>
            </a:r>
            <a:r>
              <a:rPr lang="en-US" sz="2400" dirty="0"/>
              <a:t>:</a:t>
            </a:r>
            <a:endParaRPr lang="sr-Latn-RS" sz="2400" dirty="0"/>
          </a:p>
          <a:p>
            <a:endParaRPr lang="en-US" sz="2400" dirty="0"/>
          </a:p>
          <a:p>
            <a:pPr lvl="1"/>
            <a:r>
              <a:rPr lang="en-US" sz="2400" dirty="0" err="1"/>
              <a:t>Merenje</a:t>
            </a:r>
            <a:r>
              <a:rPr lang="en-US" sz="2400" dirty="0"/>
              <a:t> </a:t>
            </a:r>
            <a:r>
              <a:rPr lang="en-US" sz="2400" dirty="0" err="1"/>
              <a:t>dubine</a:t>
            </a:r>
            <a:r>
              <a:rPr lang="en-US" sz="2400" dirty="0"/>
              <a:t> </a:t>
            </a:r>
            <a:r>
              <a:rPr lang="sr-Latn-RS" sz="2400" dirty="0"/>
              <a:t>š</a:t>
            </a:r>
            <a:r>
              <a:rPr lang="en-US" sz="2400" dirty="0"/>
              <a:t>are </a:t>
            </a:r>
            <a:r>
              <a:rPr lang="sr-Latn-RS" sz="2400" dirty="0"/>
              <a:t>š</a:t>
            </a:r>
            <a:r>
              <a:rPr lang="en-US" sz="2400" dirty="0" err="1"/>
              <a:t>ublerom</a:t>
            </a:r>
            <a:endParaRPr lang="en-US" sz="2400" dirty="0"/>
          </a:p>
          <a:p>
            <a:pPr lvl="1"/>
            <a:r>
              <a:rPr lang="en-US" sz="2400" dirty="0"/>
              <a:t>Prover</a:t>
            </a:r>
            <a:r>
              <a:rPr lang="sr-Latn-RS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pritis</a:t>
            </a:r>
            <a:r>
              <a:rPr lang="sr-Latn-RS" sz="2400" dirty="0"/>
              <a:t>a</a:t>
            </a:r>
            <a:r>
              <a:rPr lang="en-US" sz="2400" dirty="0"/>
              <a:t>ka </a:t>
            </a:r>
            <a:r>
              <a:rPr lang="en-US" sz="2400" dirty="0" err="1"/>
              <a:t>manometrom</a:t>
            </a:r>
            <a:endParaRPr lang="en-US" sz="2400" dirty="0"/>
          </a:p>
          <a:p>
            <a:pPr lvl="1"/>
            <a:r>
              <a:rPr lang="en-US" sz="2400" dirty="0" err="1"/>
              <a:t>Flašica</a:t>
            </a:r>
            <a:r>
              <a:rPr lang="en-US" sz="2400" dirty="0"/>
              <a:t> </a:t>
            </a:r>
            <a:r>
              <a:rPr lang="en-US" sz="2400" dirty="0" err="1"/>
              <a:t>sapunjave</a:t>
            </a:r>
            <a:r>
              <a:rPr lang="en-US" sz="2400" dirty="0"/>
              <a:t> </a:t>
            </a:r>
            <a:r>
              <a:rPr lang="en-US" sz="2400" dirty="0" err="1"/>
              <a:t>vode</a:t>
            </a:r>
            <a:endParaRPr lang="en-US" sz="2400" dirty="0"/>
          </a:p>
          <a:p>
            <a:pPr lvl="1"/>
            <a:r>
              <a:rPr lang="en-US" sz="2400" dirty="0" err="1"/>
              <a:t>Vizualni</a:t>
            </a:r>
            <a:r>
              <a:rPr lang="en-US" sz="2400" dirty="0"/>
              <a:t> </a:t>
            </a:r>
            <a:r>
              <a:rPr lang="en-US" sz="2400" dirty="0" err="1"/>
              <a:t>pregled</a:t>
            </a:r>
            <a:r>
              <a:rPr lang="en-US" sz="2400" dirty="0"/>
              <a:t> </a:t>
            </a:r>
            <a:r>
              <a:rPr lang="en-US" sz="2400" dirty="0" err="1"/>
              <a:t>prisustva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sr-Latn-RS" sz="2400" dirty="0"/>
              <a:t>ć</a:t>
            </a:r>
            <a:r>
              <a:rPr lang="en-US" sz="2400" dirty="0" err="1"/>
              <a:t>ih</a:t>
            </a:r>
            <a:r>
              <a:rPr lang="en-US" sz="2400" dirty="0"/>
              <a:t> o</a:t>
            </a:r>
            <a:r>
              <a:rPr lang="sr-Latn-RS" sz="2400" dirty="0"/>
              <a:t>š</a:t>
            </a:r>
            <a:r>
              <a:rPr lang="en-US" sz="2400" dirty="0" err="1"/>
              <a:t>te</a:t>
            </a:r>
            <a:r>
              <a:rPr lang="sr-Latn-RS" sz="2400" dirty="0"/>
              <a:t>ć</a:t>
            </a:r>
            <a:r>
              <a:rPr lang="en-US" sz="2400" dirty="0" err="1"/>
              <a:t>enja</a:t>
            </a:r>
            <a:endParaRPr lang="en-US" sz="2400" dirty="0"/>
          </a:p>
          <a:p>
            <a:pPr lvl="1"/>
            <a:r>
              <a:rPr lang="en-US" sz="2400" dirty="0" err="1"/>
              <a:t>Vulkanizer</a:t>
            </a:r>
            <a:r>
              <a:rPr lang="en-US" sz="2400" dirty="0"/>
              <a:t> je </a:t>
            </a:r>
            <a:r>
              <a:rPr lang="en-US" sz="2400" dirty="0" err="1"/>
              <a:t>najbitniji</a:t>
            </a:r>
            <a:r>
              <a:rPr lang="en-US" sz="2400" dirty="0"/>
              <a:t> u </a:t>
            </a:r>
            <a:r>
              <a:rPr lang="en-US" sz="2400" dirty="0" err="1"/>
              <a:t>proveri</a:t>
            </a:r>
            <a:r>
              <a:rPr lang="en-US" sz="2400" dirty="0"/>
              <a:t> </a:t>
            </a:r>
            <a:r>
              <a:rPr lang="en-US" sz="2400" dirty="0" err="1"/>
              <a:t>stanja</a:t>
            </a:r>
            <a:r>
              <a:rPr lang="en-US" sz="2400" dirty="0"/>
              <a:t>, </a:t>
            </a:r>
            <a:r>
              <a:rPr lang="en-US" sz="2400" dirty="0" err="1"/>
              <a:t>ako</a:t>
            </a:r>
            <a:r>
              <a:rPr lang="en-US" sz="2400" dirty="0"/>
              <a:t> je on </a:t>
            </a:r>
            <a:r>
              <a:rPr lang="en-US" sz="2400" dirty="0" err="1"/>
              <a:t>dobar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adekvatno</a:t>
            </a:r>
            <a:r>
              <a:rPr lang="en-US" sz="2400" dirty="0"/>
              <a:t> </a:t>
            </a:r>
            <a:r>
              <a:rPr lang="en-US" sz="2400" dirty="0" err="1"/>
              <a:t>obu</a:t>
            </a:r>
            <a:r>
              <a:rPr lang="sr-Latn-RS" sz="2400" dirty="0"/>
              <a:t>č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mo</a:t>
            </a:r>
            <a:r>
              <a:rPr lang="sr-Latn-RS" sz="2400" dirty="0"/>
              <a:t>ž</a:t>
            </a:r>
            <a:r>
              <a:rPr lang="en-US" sz="2400" dirty="0"/>
              <a:t>e </a:t>
            </a:r>
            <a:r>
              <a:rPr lang="en-US" sz="2400" dirty="0" err="1"/>
              <a:t>nam</a:t>
            </a:r>
            <a:r>
              <a:rPr lang="en-US" sz="2400" dirty="0"/>
              <a:t> re</a:t>
            </a:r>
            <a:r>
              <a:rPr lang="sr-Latn-RS" sz="2400" dirty="0"/>
              <a:t>ć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mnogo</a:t>
            </a:r>
            <a:r>
              <a:rPr lang="en-US" sz="2400" dirty="0"/>
              <a:t> vise o </a:t>
            </a:r>
            <a:r>
              <a:rPr lang="en-US" sz="2400" dirty="0" err="1"/>
              <a:t>stanju</a:t>
            </a:r>
            <a:r>
              <a:rPr lang="en-US" sz="2400" dirty="0"/>
              <a:t> </a:t>
            </a:r>
            <a:r>
              <a:rPr lang="en-US" sz="2400" dirty="0" err="1"/>
              <a:t>celog</a:t>
            </a:r>
            <a:r>
              <a:rPr lang="en-US" sz="2400" dirty="0"/>
              <a:t> </a:t>
            </a:r>
            <a:r>
              <a:rPr lang="en-US" sz="2400" dirty="0" err="1"/>
              <a:t>vozila</a:t>
            </a:r>
            <a:r>
              <a:rPr lang="en-US" sz="2400" dirty="0"/>
              <a:t> s</a:t>
            </a:r>
            <a:r>
              <a:rPr lang="sr-Latn-RS" sz="2400" dirty="0"/>
              <a:t>am</a:t>
            </a:r>
            <a:r>
              <a:rPr lang="en-US" sz="2400" dirty="0"/>
              <a:t>o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sr-Latn-RS" sz="2400" dirty="0"/>
              <a:t> stanja</a:t>
            </a:r>
            <a:r>
              <a:rPr lang="en-US" sz="2400" dirty="0"/>
              <a:t> </a:t>
            </a:r>
            <a:r>
              <a:rPr lang="en-US" sz="2400" dirty="0" err="1"/>
              <a:t>pneumatika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581B3D48-A9F5-0D4C-968C-261B2692F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6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Trenutne metode </a:t>
            </a:r>
            <a:br>
              <a:rPr lang="sr-Latn-RS" dirty="0"/>
            </a:br>
            <a:r>
              <a:rPr lang="sr-Latn-RS" dirty="0"/>
              <a:t>provere stanja pneumatika</a:t>
            </a:r>
            <a:endParaRPr lang="en-US" dirty="0"/>
          </a:p>
        </p:txBody>
      </p:sp>
      <p:pic>
        <p:nvPicPr>
          <p:cNvPr id="5" name="Picture 4" descr="A person using a pressure gauge to check the tire&#10;&#10;Description automatically generated">
            <a:extLst>
              <a:ext uri="{FF2B5EF4-FFF2-40B4-BE49-F238E27FC236}">
                <a16:creationId xmlns:a16="http://schemas.microsoft.com/office/drawing/2014/main" id="{855693DE-DDA6-C489-9B4B-9859AAB6E5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6" r="3" b="1077"/>
          <a:stretch/>
        </p:blipFill>
        <p:spPr>
          <a:xfrm>
            <a:off x="168885" y="1556791"/>
            <a:ext cx="4187091" cy="2164321"/>
          </a:xfrm>
          <a:prstGeom prst="rect">
            <a:avLst/>
          </a:prstGeom>
        </p:spPr>
      </p:pic>
      <p:pic>
        <p:nvPicPr>
          <p:cNvPr id="7" name="Picture 6" descr="A hand holding a tire gauge&#10;&#10;Description automatically generated">
            <a:extLst>
              <a:ext uri="{FF2B5EF4-FFF2-40B4-BE49-F238E27FC236}">
                <a16:creationId xmlns:a16="http://schemas.microsoft.com/office/drawing/2014/main" id="{791FBA1B-8347-BE98-2DDE-06050B687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0" r="3" b="4843"/>
          <a:stretch/>
        </p:blipFill>
        <p:spPr>
          <a:xfrm>
            <a:off x="4788024" y="1556791"/>
            <a:ext cx="4187091" cy="2164321"/>
          </a:xfrm>
          <a:prstGeom prst="rect">
            <a:avLst/>
          </a:prstGeom>
        </p:spPr>
      </p:pic>
      <p:pic>
        <p:nvPicPr>
          <p:cNvPr id="8" name="Picture 7" descr="A close-up of a car tire&#10;&#10;Description automatically generated">
            <a:extLst>
              <a:ext uri="{FF2B5EF4-FFF2-40B4-BE49-F238E27FC236}">
                <a16:creationId xmlns:a16="http://schemas.microsoft.com/office/drawing/2014/main" id="{CF205BC9-5622-6EF1-CF0F-EE5BDAFB88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3" r="3" b="15282"/>
          <a:stretch/>
        </p:blipFill>
        <p:spPr>
          <a:xfrm>
            <a:off x="2555776" y="4005064"/>
            <a:ext cx="4187091" cy="2164321"/>
          </a:xfrm>
          <a:prstGeom prst="rect">
            <a:avLst/>
          </a:prstGeom>
        </p:spPr>
      </p:pic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30797825-8B16-D38C-DF1E-8C104A125B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5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Dijagnostika putem </a:t>
            </a:r>
            <a:br>
              <a:rPr lang="sr-Latn-RS" dirty="0"/>
            </a:br>
            <a:r>
              <a:rPr lang="sr-Latn-RS" dirty="0"/>
              <a:t>stanja šara pneumatika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549AB-BE85-4854-C323-0DC47CFB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0" y="1484784"/>
            <a:ext cx="7886700" cy="4608512"/>
          </a:xfrm>
        </p:spPr>
        <p:txBody>
          <a:bodyPr>
            <a:normAutofit/>
          </a:bodyPr>
          <a:lstStyle/>
          <a:p>
            <a:r>
              <a:rPr lang="en-US" sz="2400" dirty="0"/>
              <a:t>Neravnomerno </a:t>
            </a:r>
            <a:r>
              <a:rPr lang="en-US" sz="2400" dirty="0" err="1"/>
              <a:t>trosenje</a:t>
            </a:r>
            <a:r>
              <a:rPr lang="en-US" sz="2400" dirty="0"/>
              <a:t> </a:t>
            </a:r>
            <a:r>
              <a:rPr lang="en-US" sz="2400" dirty="0" err="1"/>
              <a:t>šara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pneumaticima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pružiti</a:t>
            </a:r>
            <a:r>
              <a:rPr lang="en-US" sz="2400" dirty="0"/>
              <a:t> </a:t>
            </a:r>
            <a:r>
              <a:rPr lang="en-US" sz="2400" dirty="0" err="1"/>
              <a:t>važne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 o </a:t>
            </a:r>
            <a:r>
              <a:rPr lang="en-US" sz="2400" dirty="0" err="1"/>
              <a:t>opštem</a:t>
            </a:r>
            <a:r>
              <a:rPr lang="en-US" sz="2400" dirty="0"/>
              <a:t> </a:t>
            </a:r>
            <a:r>
              <a:rPr lang="en-US" sz="2400" dirty="0" err="1"/>
              <a:t>stanju</a:t>
            </a:r>
            <a:r>
              <a:rPr lang="en-US" sz="2400" dirty="0"/>
              <a:t> </a:t>
            </a:r>
            <a:r>
              <a:rPr lang="en-US" sz="2400" dirty="0" err="1"/>
              <a:t>vozila</a:t>
            </a:r>
            <a:r>
              <a:rPr lang="en-US" sz="2400" dirty="0"/>
              <a:t>.</a:t>
            </a:r>
            <a:endParaRPr lang="sr-Latn-RS" sz="2400" dirty="0"/>
          </a:p>
          <a:p>
            <a:endParaRPr lang="en-US" sz="2400" dirty="0"/>
          </a:p>
          <a:p>
            <a:r>
              <a:rPr lang="en-US" sz="2400" dirty="0"/>
              <a:t>Na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šara</a:t>
            </a:r>
            <a:r>
              <a:rPr lang="en-US" sz="2400" dirty="0"/>
              <a:t> </a:t>
            </a:r>
            <a:r>
              <a:rPr lang="en-US" sz="2400" dirty="0" err="1"/>
              <a:t>možemo</a:t>
            </a:r>
            <a:r>
              <a:rPr lang="en-US" sz="2400" dirty="0"/>
              <a:t> </a:t>
            </a:r>
            <a:r>
              <a:rPr lang="en-US" sz="2400" dirty="0" err="1"/>
              <a:t>doneti</a:t>
            </a:r>
            <a:r>
              <a:rPr lang="en-US" sz="2400" dirty="0"/>
              <a:t> </a:t>
            </a:r>
            <a:r>
              <a:rPr lang="en-US" sz="2400" dirty="0" err="1"/>
              <a:t>direktne</a:t>
            </a:r>
            <a:r>
              <a:rPr lang="en-US" sz="2400" dirty="0"/>
              <a:t> </a:t>
            </a:r>
            <a:r>
              <a:rPr lang="en-US" sz="2400" dirty="0" err="1"/>
              <a:t>zaključke</a:t>
            </a:r>
            <a:r>
              <a:rPr lang="en-US" sz="2400" dirty="0"/>
              <a:t> o </a:t>
            </a:r>
            <a:r>
              <a:rPr lang="en-US" sz="2400" dirty="0" err="1"/>
              <a:t>pritisku</a:t>
            </a:r>
            <a:r>
              <a:rPr lang="en-US" sz="2400" dirty="0"/>
              <a:t> </a:t>
            </a:r>
            <a:r>
              <a:rPr lang="en-US" sz="2400" dirty="0" err="1"/>
              <a:t>pneumatika</a:t>
            </a:r>
            <a:r>
              <a:rPr lang="en-US" sz="2400" dirty="0"/>
              <a:t>, </a:t>
            </a:r>
            <a:r>
              <a:rPr lang="en-US" sz="2400" dirty="0" err="1"/>
              <a:t>balansu</a:t>
            </a:r>
            <a:r>
              <a:rPr lang="en-US" sz="2400" dirty="0"/>
              <a:t> </a:t>
            </a:r>
            <a:r>
              <a:rPr lang="en-US" sz="2400" dirty="0" err="1"/>
              <a:t>točkova</a:t>
            </a:r>
            <a:r>
              <a:rPr lang="en-US" sz="2400" dirty="0"/>
              <a:t>, </a:t>
            </a:r>
            <a:r>
              <a:rPr lang="en-US" sz="2400" dirty="0" err="1"/>
              <a:t>stanju</a:t>
            </a:r>
            <a:r>
              <a:rPr lang="en-US" sz="2400" dirty="0"/>
              <a:t> </a:t>
            </a:r>
            <a:r>
              <a:rPr lang="en-US" sz="2400" dirty="0" err="1"/>
              <a:t>amortizera</a:t>
            </a:r>
            <a:r>
              <a:rPr lang="en-US" sz="2400" dirty="0"/>
              <a:t>, </a:t>
            </a:r>
            <a:r>
              <a:rPr lang="en-US" sz="2400" dirty="0" err="1"/>
              <a:t>kalibraciji</a:t>
            </a:r>
            <a:r>
              <a:rPr lang="en-US" sz="2400" dirty="0"/>
              <a:t> </a:t>
            </a:r>
            <a:r>
              <a:rPr lang="en-US" sz="2400" dirty="0" err="1"/>
              <a:t>trapa</a:t>
            </a:r>
            <a:r>
              <a:rPr lang="en-US" sz="2400" dirty="0"/>
              <a:t>, </a:t>
            </a:r>
            <a:r>
              <a:rPr lang="en-US" sz="2400" dirty="0" err="1"/>
              <a:t>potencijalnom</a:t>
            </a:r>
            <a:r>
              <a:rPr lang="en-US" sz="2400" dirty="0"/>
              <a:t> </a:t>
            </a:r>
            <a:r>
              <a:rPr lang="en-US" sz="2400" dirty="0" err="1"/>
              <a:t>preopterećenju</a:t>
            </a:r>
            <a:r>
              <a:rPr lang="en-US" sz="2400" dirty="0"/>
              <a:t> </a:t>
            </a:r>
            <a:r>
              <a:rPr lang="en-US" sz="2400" dirty="0" err="1"/>
              <a:t>vozila</a:t>
            </a:r>
            <a:r>
              <a:rPr lang="en-US" sz="2400" dirty="0"/>
              <a:t>…</a:t>
            </a:r>
            <a:endParaRPr lang="sr-Latn-RS" sz="2400" dirty="0"/>
          </a:p>
          <a:p>
            <a:endParaRPr lang="en-US" sz="2400" dirty="0"/>
          </a:p>
          <a:p>
            <a:r>
              <a:rPr lang="en-US" sz="2400" dirty="0"/>
              <a:t>Ova </a:t>
            </a:r>
            <a:r>
              <a:rPr lang="en-US" sz="2400" dirty="0" err="1"/>
              <a:t>dijagnostika</a:t>
            </a:r>
            <a:r>
              <a:rPr lang="en-US" sz="2400" dirty="0"/>
              <a:t> </a:t>
            </a:r>
            <a:r>
              <a:rPr lang="en-US" sz="2400" dirty="0" err="1"/>
              <a:t>moze</a:t>
            </a:r>
            <a:r>
              <a:rPr lang="en-US" sz="2400" dirty="0"/>
              <a:t> </a:t>
            </a:r>
            <a:r>
              <a:rPr lang="en-US" sz="2400" dirty="0" err="1"/>
              <a:t>pomo</a:t>
            </a:r>
            <a:r>
              <a:rPr lang="sr-Latn-RS" sz="2400" dirty="0"/>
              <a:t>ć</a:t>
            </a:r>
            <a:r>
              <a:rPr lang="en-US" sz="2400" dirty="0" err="1"/>
              <a:t>i</a:t>
            </a:r>
            <a:r>
              <a:rPr lang="en-US" sz="2400" dirty="0"/>
              <a:t> u </a:t>
            </a:r>
            <a:r>
              <a:rPr lang="en-US" sz="2400" dirty="0" err="1"/>
              <a:t>pravovremenom</a:t>
            </a:r>
            <a:r>
              <a:rPr lang="en-US" sz="2400" dirty="0"/>
              <a:t> </a:t>
            </a:r>
            <a:r>
              <a:rPr lang="en-US" sz="2400" dirty="0" err="1"/>
              <a:t>otkrivanju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E7C6DB54-A004-4848-EDDD-92D5FDFF1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8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Dijagnostika putem </a:t>
            </a:r>
            <a:br>
              <a:rPr lang="sr-Latn-RS" dirty="0"/>
            </a:br>
            <a:r>
              <a:rPr lang="sr-Latn-RS" dirty="0"/>
              <a:t>stanja šara pneumatika</a:t>
            </a:r>
            <a:endParaRPr lang="en-US" dirty="0"/>
          </a:p>
        </p:txBody>
      </p:sp>
      <p:pic>
        <p:nvPicPr>
          <p:cNvPr id="2" name="Picture 1" descr="Close-up of a tire with numbers&#10;&#10;Description automatically generated">
            <a:extLst>
              <a:ext uri="{FF2B5EF4-FFF2-40B4-BE49-F238E27FC236}">
                <a16:creationId xmlns:a16="http://schemas.microsoft.com/office/drawing/2014/main" id="{97007E4E-CF95-B22C-CB82-FF3F7E1C3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62" y="1628800"/>
            <a:ext cx="2889876" cy="2126819"/>
          </a:xfrm>
          <a:prstGeom prst="rect">
            <a:avLst/>
          </a:prstGeom>
        </p:spPr>
      </p:pic>
      <p:pic>
        <p:nvPicPr>
          <p:cNvPr id="4" name="Picture 3" descr="A close-up of a tire">
            <a:extLst>
              <a:ext uri="{FF2B5EF4-FFF2-40B4-BE49-F238E27FC236}">
                <a16:creationId xmlns:a16="http://schemas.microsoft.com/office/drawing/2014/main" id="{0445BDBA-CB6A-E6BB-1621-D22546FFD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73" y="1640235"/>
            <a:ext cx="2888422" cy="2126819"/>
          </a:xfrm>
          <a:prstGeom prst="rect">
            <a:avLst/>
          </a:prstGeom>
        </p:spPr>
      </p:pic>
      <p:pic>
        <p:nvPicPr>
          <p:cNvPr id="6" name="Picture 5" descr="Close-up of a tire tread">
            <a:extLst>
              <a:ext uri="{FF2B5EF4-FFF2-40B4-BE49-F238E27FC236}">
                <a16:creationId xmlns:a16="http://schemas.microsoft.com/office/drawing/2014/main" id="{14D435FF-56D1-C0C7-792C-ED723F3C7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628800"/>
            <a:ext cx="2880320" cy="21268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8F0813-2FB7-64F3-8020-6C213AC1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47" y="5560230"/>
            <a:ext cx="7886700" cy="467195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https://business.michelinman.com/tips-suggestions/irregular-tire-wear-101#trailer-tires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A84BA0-773F-3A82-46A5-5B2A65919597}"/>
              </a:ext>
            </a:extLst>
          </p:cNvPr>
          <p:cNvSpPr txBox="1">
            <a:spLocks/>
          </p:cNvSpPr>
          <p:nvPr/>
        </p:nvSpPr>
        <p:spPr>
          <a:xfrm>
            <a:off x="107505" y="4241419"/>
            <a:ext cx="3096343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rgbClr val="0D7C8C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rgbClr val="0D7C8C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5E6227-4DBF-7326-12E7-8E14DEB995EB}"/>
              </a:ext>
            </a:extLst>
          </p:cNvPr>
          <p:cNvSpPr txBox="1">
            <a:spLocks/>
          </p:cNvSpPr>
          <p:nvPr/>
        </p:nvSpPr>
        <p:spPr>
          <a:xfrm>
            <a:off x="457200" y="4541126"/>
            <a:ext cx="7886700" cy="4671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rgbClr val="0D7C8C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rgbClr val="0D7C8C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E44C8-8EF6-EFFC-523D-678857FCEF14}"/>
              </a:ext>
            </a:extLst>
          </p:cNvPr>
          <p:cNvSpPr txBox="1"/>
          <p:nvPr/>
        </p:nvSpPr>
        <p:spPr>
          <a:xfrm>
            <a:off x="3131841" y="4176334"/>
            <a:ext cx="2808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Nepravilno </a:t>
            </a:r>
            <a:r>
              <a:rPr lang="en-US" dirty="0" err="1"/>
              <a:t>pode</a:t>
            </a:r>
            <a:r>
              <a:rPr lang="sr-Latn-RS" dirty="0"/>
              <a:t>š</a:t>
            </a:r>
            <a:r>
              <a:rPr lang="en-US" dirty="0" err="1"/>
              <a:t>en</a:t>
            </a:r>
            <a:r>
              <a:rPr lang="en-US" dirty="0"/>
              <a:t> trap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998403-0E39-9402-B251-62AD709E0DB7}"/>
              </a:ext>
            </a:extLst>
          </p:cNvPr>
          <p:cNvSpPr txBox="1"/>
          <p:nvPr/>
        </p:nvSpPr>
        <p:spPr>
          <a:xfrm>
            <a:off x="107505" y="4176334"/>
            <a:ext cx="280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Kriva </a:t>
            </a:r>
            <a:r>
              <a:rPr lang="en-US" dirty="0" err="1"/>
              <a:t>osovina</a:t>
            </a:r>
            <a:r>
              <a:rPr lang="en-US" dirty="0"/>
              <a:t>, to</a:t>
            </a:r>
            <a:r>
              <a:rPr lang="sr-Latn-RS" dirty="0"/>
              <a:t>č</a:t>
            </a:r>
            <a:r>
              <a:rPr lang="en-US" dirty="0" err="1"/>
              <a:t>ak</a:t>
            </a:r>
            <a:r>
              <a:rPr lang="en-US" dirty="0"/>
              <a:t> van </a:t>
            </a:r>
            <a:r>
              <a:rPr lang="en-US" dirty="0" err="1"/>
              <a:t>balansa</a:t>
            </a:r>
            <a:r>
              <a:rPr lang="en-US" dirty="0"/>
              <a:t>, </a:t>
            </a:r>
            <a:r>
              <a:rPr lang="en-US" dirty="0" err="1"/>
              <a:t>labava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ruka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F0F65-C64F-DAD2-3BE2-AFA8D148C083}"/>
              </a:ext>
            </a:extLst>
          </p:cNvPr>
          <p:cNvSpPr txBox="1"/>
          <p:nvPr/>
        </p:nvSpPr>
        <p:spPr>
          <a:xfrm>
            <a:off x="6148073" y="4176334"/>
            <a:ext cx="2808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Preduvana, </a:t>
            </a:r>
            <a:r>
              <a:rPr lang="en-US" dirty="0" err="1"/>
              <a:t>neispravni</a:t>
            </a:r>
            <a:r>
              <a:rPr lang="en-US" dirty="0"/>
              <a:t> </a:t>
            </a:r>
            <a:r>
              <a:rPr lang="en-US" dirty="0" err="1"/>
              <a:t>amortizeri</a:t>
            </a:r>
            <a:r>
              <a:rPr lang="en-US" dirty="0"/>
              <a:t>, </a:t>
            </a:r>
            <a:r>
              <a:rPr lang="en-US" dirty="0" err="1"/>
              <a:t>nepri</a:t>
            </a:r>
            <a:r>
              <a:rPr lang="sr-Latn-RS" dirty="0"/>
              <a:t>č</a:t>
            </a:r>
            <a:r>
              <a:rPr lang="en-US" dirty="0" err="1"/>
              <a:t>vr</a:t>
            </a:r>
            <a:r>
              <a:rPr lang="sr-Latn-RS" dirty="0"/>
              <a:t>šć</a:t>
            </a:r>
            <a:r>
              <a:rPr lang="en-US" dirty="0" err="1"/>
              <a:t>en</a:t>
            </a:r>
            <a:r>
              <a:rPr lang="en-US" dirty="0"/>
              <a:t> lager, </a:t>
            </a:r>
            <a:r>
              <a:rPr lang="sr-Latn-RS" dirty="0"/>
              <a:t>k</a:t>
            </a:r>
            <a:r>
              <a:rPr lang="en-US" dirty="0" err="1"/>
              <a:t>retanje</a:t>
            </a:r>
            <a:r>
              <a:rPr lang="en-US" dirty="0"/>
              <a:t> </a:t>
            </a:r>
            <a:r>
              <a:rPr lang="en-US" dirty="0" err="1"/>
              <a:t>velikom</a:t>
            </a:r>
            <a:r>
              <a:rPr lang="en-US" dirty="0"/>
              <a:t> </a:t>
            </a:r>
            <a:r>
              <a:rPr lang="en-US" dirty="0" err="1"/>
              <a:t>brzinom</a:t>
            </a:r>
            <a:r>
              <a:rPr lang="en-US" dirty="0"/>
              <a:t> bez </a:t>
            </a:r>
            <a:r>
              <a:rPr lang="en-US" dirty="0" err="1"/>
              <a:t>tereta</a:t>
            </a:r>
            <a:endParaRPr lang="en-US" dirty="0"/>
          </a:p>
        </p:txBody>
      </p:sp>
      <p:pic>
        <p:nvPicPr>
          <p:cNvPr id="5" name="Picture 4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3C8C9B0D-F86C-5760-E735-2C152BD19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5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Dijagnostika putem </a:t>
            </a:r>
            <a:br>
              <a:rPr lang="sr-Latn-RS" dirty="0"/>
            </a:br>
            <a:r>
              <a:rPr lang="sr-Latn-RS" dirty="0"/>
              <a:t>stanja šara pneumatika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8F0813-2FB7-64F3-8020-6C213AC1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47" y="5560230"/>
            <a:ext cx="7886700" cy="467195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https://business.michelinman.com/tips-suggestions/irregular-tire-wear-101#trailer-tires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A84BA0-773F-3A82-46A5-5B2A65919597}"/>
              </a:ext>
            </a:extLst>
          </p:cNvPr>
          <p:cNvSpPr txBox="1">
            <a:spLocks/>
          </p:cNvSpPr>
          <p:nvPr/>
        </p:nvSpPr>
        <p:spPr>
          <a:xfrm>
            <a:off x="107505" y="4241419"/>
            <a:ext cx="3096343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rgbClr val="0D7C8C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rgbClr val="0D7C8C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5E6227-4DBF-7326-12E7-8E14DEB995EB}"/>
              </a:ext>
            </a:extLst>
          </p:cNvPr>
          <p:cNvSpPr txBox="1">
            <a:spLocks/>
          </p:cNvSpPr>
          <p:nvPr/>
        </p:nvSpPr>
        <p:spPr>
          <a:xfrm>
            <a:off x="457200" y="4541126"/>
            <a:ext cx="7886700" cy="4671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rgbClr val="0D7C8C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rgbClr val="0D7C8C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E44C8-8EF6-EFFC-523D-678857FCEF14}"/>
              </a:ext>
            </a:extLst>
          </p:cNvPr>
          <p:cNvSpPr txBox="1"/>
          <p:nvPr/>
        </p:nvSpPr>
        <p:spPr>
          <a:xfrm>
            <a:off x="3131841" y="4176334"/>
            <a:ext cx="2808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Kontakt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delovima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 (</a:t>
            </a:r>
            <a:r>
              <a:rPr lang="en-US" dirty="0" err="1"/>
              <a:t>blatobran</a:t>
            </a:r>
            <a:r>
              <a:rPr lang="en-US" dirty="0"/>
              <a:t>, </a:t>
            </a:r>
            <a:r>
              <a:rPr lang="en-US" dirty="0" err="1"/>
              <a:t>branik</a:t>
            </a:r>
            <a:r>
              <a:rPr lang="en-US" dirty="0"/>
              <a:t>…)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dugotrajno</a:t>
            </a:r>
            <a:r>
              <a:rPr lang="en-US" dirty="0"/>
              <a:t> </a:t>
            </a:r>
            <a:r>
              <a:rPr lang="en-US" dirty="0" err="1"/>
              <a:t>okretanje</a:t>
            </a:r>
            <a:r>
              <a:rPr lang="en-US" dirty="0"/>
              <a:t> </a:t>
            </a:r>
            <a:r>
              <a:rPr lang="en-US" dirty="0" err="1"/>
              <a:t>guma</a:t>
            </a:r>
            <a:r>
              <a:rPr lang="en-US" dirty="0"/>
              <a:t> u 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š</a:t>
            </a:r>
            <a:r>
              <a:rPr lang="en-US" dirty="0" err="1"/>
              <a:t>ljunku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ledu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998403-0E39-9402-B251-62AD709E0DB7}"/>
              </a:ext>
            </a:extLst>
          </p:cNvPr>
          <p:cNvSpPr txBox="1"/>
          <p:nvPr/>
        </p:nvSpPr>
        <p:spPr>
          <a:xfrm>
            <a:off x="107505" y="4176334"/>
            <a:ext cx="280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Novi ko</a:t>
            </a:r>
            <a:r>
              <a:rPr lang="sr-Latn-RS" dirty="0"/>
              <a:t>č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diskovi</a:t>
            </a:r>
            <a:r>
              <a:rPr lang="en-US" dirty="0"/>
              <a:t>, </a:t>
            </a:r>
            <a:r>
              <a:rPr lang="en-US" dirty="0" err="1"/>
              <a:t>neravnomeran</a:t>
            </a:r>
            <a:r>
              <a:rPr lang="en-US" dirty="0"/>
              <a:t> ko</a:t>
            </a:r>
            <a:r>
              <a:rPr lang="sr-Latn-RS" dirty="0"/>
              <a:t>č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agresivno</a:t>
            </a:r>
            <a:r>
              <a:rPr lang="en-US" dirty="0"/>
              <a:t> </a:t>
            </a:r>
            <a:r>
              <a:rPr lang="sr-Latn-RS" dirty="0"/>
              <a:t>k</a:t>
            </a:r>
            <a:r>
              <a:rPr lang="en-US" dirty="0"/>
              <a:t>o</a:t>
            </a:r>
            <a:r>
              <a:rPr lang="sr-Latn-RS" dirty="0"/>
              <a:t>č</a:t>
            </a:r>
            <a:r>
              <a:rPr lang="en-US" dirty="0" err="1"/>
              <a:t>enje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F0F65-C64F-DAD2-3BE2-AFA8D148C083}"/>
              </a:ext>
            </a:extLst>
          </p:cNvPr>
          <p:cNvSpPr txBox="1"/>
          <p:nvPr/>
        </p:nvSpPr>
        <p:spPr>
          <a:xfrm>
            <a:off x="6148073" y="4176334"/>
            <a:ext cx="2808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Razlicit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pre</a:t>
            </a:r>
            <a:r>
              <a:rPr lang="sr-Latn-RS" dirty="0"/>
              <a:t>č</a:t>
            </a:r>
            <a:r>
              <a:rPr lang="en-US" dirty="0" err="1"/>
              <a:t>nik</a:t>
            </a:r>
            <a:r>
              <a:rPr lang="en-US" dirty="0"/>
              <a:t> u </a:t>
            </a:r>
            <a:r>
              <a:rPr lang="en-US" dirty="0" err="1"/>
              <a:t>dvojnom</a:t>
            </a:r>
            <a:r>
              <a:rPr lang="en-US" dirty="0"/>
              <a:t> to</a:t>
            </a:r>
            <a:r>
              <a:rPr lang="sr-Latn-RS" dirty="0"/>
              <a:t>č</a:t>
            </a:r>
            <a:r>
              <a:rPr lang="en-US" dirty="0" err="1"/>
              <a:t>ku</a:t>
            </a:r>
            <a:r>
              <a:rPr lang="en-US" dirty="0"/>
              <a:t>. </a:t>
            </a:r>
          </a:p>
          <a:p>
            <a:r>
              <a:rPr lang="en-US" dirty="0"/>
              <a:t>U </a:t>
            </a:r>
            <a:r>
              <a:rPr lang="en-US" dirty="0" err="1"/>
              <a:t>tandemu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l</a:t>
            </a:r>
            <a:r>
              <a:rPr lang="sr-Latn-RS" dirty="0"/>
              <a:t>oš</a:t>
            </a:r>
            <a:r>
              <a:rPr lang="en-US" dirty="0"/>
              <a:t>e </a:t>
            </a:r>
            <a:r>
              <a:rPr lang="en-US" dirty="0" err="1"/>
              <a:t>odr</a:t>
            </a:r>
            <a:r>
              <a:rPr lang="sr-Latn-RS" dirty="0"/>
              <a:t>ž</a:t>
            </a:r>
            <a:r>
              <a:rPr lang="en-US" dirty="0"/>
              <a:t>a</a:t>
            </a:r>
            <a:r>
              <a:rPr lang="sr-Latn-RS" dirty="0"/>
              <a:t>va</a:t>
            </a:r>
            <a:r>
              <a:rPr lang="en-US" dirty="0"/>
              <a:t>nim </a:t>
            </a:r>
            <a:r>
              <a:rPr lang="en-US" dirty="0" err="1"/>
              <a:t>amortizerima</a:t>
            </a:r>
            <a:endParaRPr lang="en-US" dirty="0"/>
          </a:p>
        </p:txBody>
      </p:sp>
      <p:pic>
        <p:nvPicPr>
          <p:cNvPr id="5" name="Picture 4" descr="A close-up of a tire">
            <a:extLst>
              <a:ext uri="{FF2B5EF4-FFF2-40B4-BE49-F238E27FC236}">
                <a16:creationId xmlns:a16="http://schemas.microsoft.com/office/drawing/2014/main" id="{5C1712DE-2DFA-01BF-C5AB-E1B3DCE42F0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14" y="1787675"/>
            <a:ext cx="2862072" cy="2212848"/>
          </a:xfrm>
          <a:prstGeom prst="rect">
            <a:avLst/>
          </a:prstGeom>
        </p:spPr>
      </p:pic>
      <p:pic>
        <p:nvPicPr>
          <p:cNvPr id="10" name="Picture 9" descr="Close-up of a tire">
            <a:extLst>
              <a:ext uri="{FF2B5EF4-FFF2-40B4-BE49-F238E27FC236}">
                <a16:creationId xmlns:a16="http://schemas.microsoft.com/office/drawing/2014/main" id="{1B0D3A8F-C2E8-BFCD-A4B5-BB54ED0EE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40" y="1787675"/>
            <a:ext cx="2860102" cy="2209348"/>
          </a:xfrm>
          <a:prstGeom prst="rect">
            <a:avLst/>
          </a:prstGeom>
        </p:spPr>
      </p:pic>
      <p:pic>
        <p:nvPicPr>
          <p:cNvPr id="14" name="Picture 13" descr="A close-up of a tire">
            <a:extLst>
              <a:ext uri="{FF2B5EF4-FFF2-40B4-BE49-F238E27FC236}">
                <a16:creationId xmlns:a16="http://schemas.microsoft.com/office/drawing/2014/main" id="{EE637B56-DF43-21CE-978C-96F642B19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6" y="1787675"/>
            <a:ext cx="2860102" cy="2209348"/>
          </a:xfrm>
          <a:prstGeom prst="rect">
            <a:avLst/>
          </a:prstGeom>
        </p:spPr>
      </p:pic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55F05FB2-D47D-B250-740E-5D2976475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Dijagnostika putem </a:t>
            </a:r>
            <a:br>
              <a:rPr lang="sr-Latn-RS" dirty="0"/>
            </a:br>
            <a:r>
              <a:rPr lang="sr-Latn-RS" dirty="0"/>
              <a:t>stanja šara pneumatika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8F0813-2FB7-64F3-8020-6C213AC1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73" y="5801802"/>
            <a:ext cx="8284453" cy="467195"/>
          </a:xfrm>
        </p:spPr>
        <p:txBody>
          <a:bodyPr>
            <a:normAutofit fontScale="92500"/>
          </a:bodyPr>
          <a:lstStyle/>
          <a:p>
            <a:r>
              <a:rPr lang="en-US" sz="1600" dirty="0"/>
              <a:t>https://business.michelinman.com/tips-suggestions/irregular-tire-wear-101#trailer-tires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A84BA0-773F-3A82-46A5-5B2A65919597}"/>
              </a:ext>
            </a:extLst>
          </p:cNvPr>
          <p:cNvSpPr txBox="1">
            <a:spLocks/>
          </p:cNvSpPr>
          <p:nvPr/>
        </p:nvSpPr>
        <p:spPr>
          <a:xfrm>
            <a:off x="107505" y="4241419"/>
            <a:ext cx="3096343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rgbClr val="0D7C8C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rgbClr val="0D7C8C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5E6227-4DBF-7326-12E7-8E14DEB995EB}"/>
              </a:ext>
            </a:extLst>
          </p:cNvPr>
          <p:cNvSpPr txBox="1">
            <a:spLocks/>
          </p:cNvSpPr>
          <p:nvPr/>
        </p:nvSpPr>
        <p:spPr>
          <a:xfrm>
            <a:off x="457200" y="4541126"/>
            <a:ext cx="7886700" cy="4671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rgbClr val="0D7C8C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rgbClr val="0D7C8C"/>
              </a:buClr>
              <a:buSzPct val="76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rgbClr val="0D7C8C"/>
              </a:buClr>
              <a:buSzPct val="70000"/>
              <a:buFont typeface="Trebuchet MS" pitchFamily="34" charset="0"/>
              <a:buChar char="−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E44C8-8EF6-EFFC-523D-678857FCEF14}"/>
              </a:ext>
            </a:extLst>
          </p:cNvPr>
          <p:cNvSpPr txBox="1"/>
          <p:nvPr/>
        </p:nvSpPr>
        <p:spPr>
          <a:xfrm>
            <a:off x="3131841" y="4176334"/>
            <a:ext cx="28083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Razli</a:t>
            </a:r>
            <a:r>
              <a:rPr lang="sr-Latn-RS" dirty="0"/>
              <a:t>č</a:t>
            </a:r>
            <a:r>
              <a:rPr lang="en-US" dirty="0"/>
              <a:t>it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pre</a:t>
            </a:r>
            <a:r>
              <a:rPr lang="sr-Latn-RS" dirty="0"/>
              <a:t>č</a:t>
            </a:r>
            <a:r>
              <a:rPr lang="en-US" dirty="0" err="1"/>
              <a:t>nik</a:t>
            </a:r>
            <a:r>
              <a:rPr lang="en-US" dirty="0"/>
              <a:t> u </a:t>
            </a:r>
            <a:r>
              <a:rPr lang="en-US" dirty="0" err="1"/>
              <a:t>dvojnom</a:t>
            </a:r>
            <a:r>
              <a:rPr lang="en-US" dirty="0"/>
              <a:t> to</a:t>
            </a:r>
            <a:r>
              <a:rPr lang="sr-Latn-RS" dirty="0"/>
              <a:t>č</a:t>
            </a:r>
            <a:r>
              <a:rPr lang="en-US" dirty="0" err="1"/>
              <a:t>ku</a:t>
            </a:r>
            <a:r>
              <a:rPr lang="en-US" dirty="0"/>
              <a:t>. </a:t>
            </a:r>
          </a:p>
          <a:p>
            <a:r>
              <a:rPr lang="en-US" dirty="0"/>
              <a:t>U </a:t>
            </a:r>
            <a:r>
              <a:rPr lang="en-US" dirty="0" err="1"/>
              <a:t>tandemu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lo</a:t>
            </a:r>
            <a:r>
              <a:rPr lang="sr-Latn-RS" dirty="0"/>
              <a:t>š</a:t>
            </a:r>
            <a:r>
              <a:rPr lang="en-US" dirty="0"/>
              <a:t>e </a:t>
            </a:r>
            <a:r>
              <a:rPr lang="en-US" dirty="0" err="1"/>
              <a:t>odr</a:t>
            </a:r>
            <a:r>
              <a:rPr lang="sr-Latn-RS" dirty="0"/>
              <a:t>žav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amortizerima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prevelikom</a:t>
            </a:r>
            <a:r>
              <a:rPr lang="en-US" dirty="0"/>
              <a:t> </a:t>
            </a:r>
            <a:r>
              <a:rPr lang="en-US" dirty="0" err="1"/>
              <a:t>brzinom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sr-Latn-RS" dirty="0"/>
              <a:t>ž</a:t>
            </a:r>
            <a:r>
              <a:rPr lang="en-US" dirty="0" err="1"/>
              <a:t>nje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998403-0E39-9402-B251-62AD709E0DB7}"/>
              </a:ext>
            </a:extLst>
          </p:cNvPr>
          <p:cNvSpPr txBox="1"/>
          <p:nvPr/>
        </p:nvSpPr>
        <p:spPr>
          <a:xfrm>
            <a:off x="107505" y="4176334"/>
            <a:ext cx="2808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Razli</a:t>
            </a:r>
            <a:r>
              <a:rPr lang="sr-Latn-RS" dirty="0"/>
              <a:t>č</a:t>
            </a:r>
            <a:r>
              <a:rPr lang="en-US" dirty="0"/>
              <a:t>it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pre</a:t>
            </a:r>
            <a:r>
              <a:rPr lang="sr-Latn-RS" dirty="0"/>
              <a:t>č</a:t>
            </a:r>
            <a:r>
              <a:rPr lang="en-US" dirty="0" err="1"/>
              <a:t>nik</a:t>
            </a:r>
            <a:r>
              <a:rPr lang="en-US" dirty="0"/>
              <a:t> u </a:t>
            </a:r>
            <a:r>
              <a:rPr lang="en-US" dirty="0" err="1"/>
              <a:t>dvojnom</a:t>
            </a:r>
            <a:r>
              <a:rPr lang="en-US" dirty="0"/>
              <a:t> to</a:t>
            </a:r>
            <a:r>
              <a:rPr lang="sr-Latn-RS" dirty="0"/>
              <a:t>č</a:t>
            </a:r>
            <a:r>
              <a:rPr lang="en-US" dirty="0" err="1"/>
              <a:t>ku</a:t>
            </a:r>
            <a:r>
              <a:rPr lang="en-US" dirty="0"/>
              <a:t>.</a:t>
            </a:r>
          </a:p>
          <a:p>
            <a:r>
              <a:rPr lang="en-US" dirty="0"/>
              <a:t>U tandem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velikom</a:t>
            </a:r>
            <a:r>
              <a:rPr lang="en-US" dirty="0"/>
              <a:t> </a:t>
            </a:r>
            <a:r>
              <a:rPr lang="en-US" dirty="0" err="1"/>
              <a:t>brzinom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lakim</a:t>
            </a:r>
            <a:r>
              <a:rPr lang="en-US" dirty="0"/>
              <a:t> </a:t>
            </a:r>
            <a:r>
              <a:rPr lang="en-US" dirty="0" err="1"/>
              <a:t>teretom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F0F65-C64F-DAD2-3BE2-AFA8D148C083}"/>
              </a:ext>
            </a:extLst>
          </p:cNvPr>
          <p:cNvSpPr txBox="1"/>
          <p:nvPr/>
        </p:nvSpPr>
        <p:spPr>
          <a:xfrm>
            <a:off x="6148073" y="4176334"/>
            <a:ext cx="280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Neispravan</a:t>
            </a:r>
            <a:r>
              <a:rPr lang="en-US" dirty="0"/>
              <a:t> </a:t>
            </a:r>
            <a:r>
              <a:rPr lang="en-US" dirty="0" err="1"/>
              <a:t>pritasak</a:t>
            </a:r>
            <a:r>
              <a:rPr lang="en-US" dirty="0"/>
              <a:t> </a:t>
            </a:r>
            <a:r>
              <a:rPr lang="en-US" dirty="0" err="1"/>
              <a:t>pneumataka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lo</a:t>
            </a:r>
            <a:r>
              <a:rPr lang="sr-Latn-RS" dirty="0"/>
              <a:t>s</a:t>
            </a:r>
            <a:r>
              <a:rPr lang="en-US" dirty="0"/>
              <a:t>e </a:t>
            </a:r>
            <a:r>
              <a:rPr lang="en-US" dirty="0" err="1"/>
              <a:t>balansiran</a:t>
            </a:r>
            <a:r>
              <a:rPr lang="en-US" dirty="0"/>
              <a:t> to</a:t>
            </a:r>
            <a:r>
              <a:rPr lang="sr-Latn-RS" dirty="0"/>
              <a:t>č</a:t>
            </a:r>
            <a:r>
              <a:rPr lang="en-US" dirty="0" err="1"/>
              <a:t>ak</a:t>
            </a:r>
            <a:endParaRPr lang="en-US" dirty="0"/>
          </a:p>
        </p:txBody>
      </p:sp>
      <p:pic>
        <p:nvPicPr>
          <p:cNvPr id="2" name="Picture 1" descr="A close-up of a tire&#10;&#10;Description automatically generated">
            <a:extLst>
              <a:ext uri="{FF2B5EF4-FFF2-40B4-BE49-F238E27FC236}">
                <a16:creationId xmlns:a16="http://schemas.microsoft.com/office/drawing/2014/main" id="{E3688DCC-1DB4-C8EF-B779-9238C6A2F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4" y="1771407"/>
            <a:ext cx="2814059" cy="2078926"/>
          </a:xfrm>
          <a:prstGeom prst="rect">
            <a:avLst/>
          </a:prstGeom>
        </p:spPr>
      </p:pic>
      <p:pic>
        <p:nvPicPr>
          <p:cNvPr id="4" name="Picture 3" descr="Close-up of a black tire&#10;&#10;Description automatically generated">
            <a:extLst>
              <a:ext uri="{FF2B5EF4-FFF2-40B4-BE49-F238E27FC236}">
                <a16:creationId xmlns:a16="http://schemas.microsoft.com/office/drawing/2014/main" id="{5D43E2F8-F10B-3180-19B8-D9E54180B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90" y="1779312"/>
            <a:ext cx="2820400" cy="2075688"/>
          </a:xfrm>
          <a:prstGeom prst="rect">
            <a:avLst/>
          </a:prstGeom>
        </p:spPr>
      </p:pic>
      <p:pic>
        <p:nvPicPr>
          <p:cNvPr id="6" name="Picture 5" descr="A close-up of a tire">
            <a:extLst>
              <a:ext uri="{FF2B5EF4-FFF2-40B4-BE49-F238E27FC236}">
                <a16:creationId xmlns:a16="http://schemas.microsoft.com/office/drawing/2014/main" id="{C7FC006B-B277-D118-21A3-56C3EEBBD7E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38" y="1779312"/>
            <a:ext cx="2816352" cy="2071021"/>
          </a:xfrm>
          <a:prstGeom prst="rect">
            <a:avLst/>
          </a:prstGeom>
        </p:spPr>
      </p:pic>
      <p:pic>
        <p:nvPicPr>
          <p:cNvPr id="5" name="Picture 4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5C5567AF-F148-43A5-4670-D4774AFD7F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0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Uređaji za brzu proveru </a:t>
            </a:r>
            <a:br>
              <a:rPr lang="sr-Latn-RS" dirty="0"/>
            </a:br>
            <a:r>
              <a:rPr lang="sr-Latn-RS" dirty="0"/>
              <a:t>pneumatika TreadReader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549AB-BE85-4854-C323-0DC47CFB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0" y="1484784"/>
            <a:ext cx="7886700" cy="460851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TreadReader</a:t>
            </a:r>
            <a:r>
              <a:rPr lang="en-US" sz="2400" dirty="0"/>
              <a:t> je </a:t>
            </a:r>
            <a:r>
              <a:rPr lang="en-US" sz="2400" dirty="0" err="1"/>
              <a:t>laserski</a:t>
            </a:r>
            <a:r>
              <a:rPr lang="en-US" sz="2400" dirty="0"/>
              <a:t> 3D </a:t>
            </a:r>
            <a:r>
              <a:rPr lang="en-US" sz="2400" dirty="0" err="1"/>
              <a:t>skener</a:t>
            </a:r>
            <a:r>
              <a:rPr lang="en-US" sz="2400" dirty="0"/>
              <a:t> koji </a:t>
            </a:r>
            <a:r>
              <a:rPr lang="en-US" sz="2400" dirty="0" err="1"/>
              <a:t>omogućava</a:t>
            </a:r>
            <a:r>
              <a:rPr lang="en-US" sz="2400" dirty="0"/>
              <a:t> </a:t>
            </a:r>
            <a:r>
              <a:rPr lang="en-US" sz="2400" dirty="0" err="1"/>
              <a:t>brzu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preciznu</a:t>
            </a:r>
            <a:r>
              <a:rPr lang="en-US" sz="2400" dirty="0"/>
              <a:t> </a:t>
            </a:r>
            <a:r>
              <a:rPr lang="en-US" sz="2400" dirty="0" err="1"/>
              <a:t>proveru</a:t>
            </a:r>
            <a:r>
              <a:rPr lang="en-US" sz="2400" dirty="0"/>
              <a:t> </a:t>
            </a:r>
            <a:r>
              <a:rPr lang="en-US" sz="2400" dirty="0" err="1"/>
              <a:t>stanja</a:t>
            </a:r>
            <a:r>
              <a:rPr lang="en-US" sz="2400" dirty="0"/>
              <a:t> </a:t>
            </a:r>
            <a:r>
              <a:rPr lang="en-US" sz="2400" dirty="0" err="1"/>
              <a:t>šara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pneumaticima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Prilikom</a:t>
            </a:r>
            <a:r>
              <a:rPr lang="en-US" sz="2400" dirty="0"/>
              <a:t> </a:t>
            </a:r>
            <a:r>
              <a:rPr lang="en-US" sz="2400" dirty="0" err="1"/>
              <a:t>merenja</a:t>
            </a:r>
            <a:r>
              <a:rPr lang="en-US" sz="2400" dirty="0"/>
              <a:t> </a:t>
            </a:r>
            <a:r>
              <a:rPr lang="en-US" sz="2400" dirty="0" err="1"/>
              <a:t>koristi</a:t>
            </a:r>
            <a:r>
              <a:rPr lang="en-US" sz="2400" dirty="0"/>
              <a:t> 320,000 </a:t>
            </a:r>
            <a:r>
              <a:rPr lang="en-US" sz="2400" dirty="0" err="1"/>
              <a:t>merne</a:t>
            </a:r>
            <a:r>
              <a:rPr lang="en-US" sz="2400" dirty="0"/>
              <a:t> </a:t>
            </a:r>
            <a:r>
              <a:rPr lang="en-US" sz="2400" dirty="0" err="1"/>
              <a:t>tacke</a:t>
            </a:r>
            <a:r>
              <a:rPr lang="en-US" sz="2400" dirty="0"/>
              <a:t> po </a:t>
            </a:r>
            <a:r>
              <a:rPr lang="en-US" sz="2400" dirty="0" err="1"/>
              <a:t>pneumatiku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preciznošću</a:t>
            </a:r>
            <a:r>
              <a:rPr lang="en-US" sz="2400" dirty="0"/>
              <a:t> od 0.2mm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manje</a:t>
            </a:r>
            <a:endParaRPr lang="sr-Latn-RS" sz="2400" dirty="0"/>
          </a:p>
          <a:p>
            <a:endParaRPr lang="en-US" sz="2400" dirty="0"/>
          </a:p>
          <a:p>
            <a:r>
              <a:rPr lang="en-US" sz="2400" dirty="0" err="1"/>
              <a:t>Automatski</a:t>
            </a:r>
            <a:r>
              <a:rPr lang="en-US" sz="2400" dirty="0"/>
              <a:t> </a:t>
            </a:r>
            <a:r>
              <a:rPr lang="en-US" sz="2400" dirty="0" err="1"/>
              <a:t>prepoznaje</a:t>
            </a:r>
            <a:r>
              <a:rPr lang="en-US" sz="2400" dirty="0"/>
              <a:t> </a:t>
            </a:r>
            <a:r>
              <a:rPr lang="en-US" sz="2400" dirty="0" err="1"/>
              <a:t>različite</a:t>
            </a:r>
            <a:r>
              <a:rPr lang="en-US" sz="2400" dirty="0"/>
              <a:t> </a:t>
            </a:r>
            <a:r>
              <a:rPr lang="en-US" sz="2400" dirty="0" err="1"/>
              <a:t>defekte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: </a:t>
            </a:r>
            <a:endParaRPr lang="sr-Latn-RS" sz="2400" dirty="0"/>
          </a:p>
          <a:p>
            <a:pPr lvl="1"/>
            <a:r>
              <a:rPr lang="en-US" sz="2400" dirty="0" err="1"/>
              <a:t>Premala</a:t>
            </a:r>
            <a:r>
              <a:rPr lang="en-US" sz="2400" dirty="0"/>
              <a:t> </a:t>
            </a:r>
            <a:r>
              <a:rPr lang="en-US" sz="2400" dirty="0" err="1"/>
              <a:t>dubina</a:t>
            </a:r>
            <a:r>
              <a:rPr lang="en-US" sz="2400" dirty="0"/>
              <a:t> sara</a:t>
            </a:r>
          </a:p>
          <a:p>
            <a:pPr lvl="1"/>
            <a:r>
              <a:rPr lang="en-US" sz="2400" dirty="0" err="1"/>
              <a:t>Prenizak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previsok</a:t>
            </a:r>
            <a:r>
              <a:rPr lang="en-US" sz="2400" dirty="0"/>
              <a:t> </a:t>
            </a:r>
            <a:r>
              <a:rPr lang="en-US" sz="2400" dirty="0" err="1"/>
              <a:t>pritisak</a:t>
            </a:r>
            <a:r>
              <a:rPr lang="en-US" sz="2400" dirty="0"/>
              <a:t> u </a:t>
            </a:r>
            <a:r>
              <a:rPr lang="en-US" sz="2400" dirty="0" err="1"/>
              <a:t>pneumatiku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err="1"/>
              <a:t>Neispravno</a:t>
            </a:r>
            <a:r>
              <a:rPr lang="en-US" sz="2400" dirty="0"/>
              <a:t> </a:t>
            </a:r>
            <a:r>
              <a:rPr lang="en-US" sz="2400" dirty="0" err="1"/>
              <a:t>stanje</a:t>
            </a:r>
            <a:r>
              <a:rPr lang="en-US" sz="2400" dirty="0"/>
              <a:t> </a:t>
            </a:r>
            <a:r>
              <a:rPr lang="en-US" sz="2400" dirty="0" err="1"/>
              <a:t>trapa</a:t>
            </a:r>
            <a:endParaRPr lang="en-US" sz="2400" dirty="0"/>
          </a:p>
          <a:p>
            <a:pPr lvl="1"/>
            <a:r>
              <a:rPr lang="en-US" sz="2400" dirty="0" err="1"/>
              <a:t>Neispravno</a:t>
            </a:r>
            <a:r>
              <a:rPr lang="en-US" sz="2400" dirty="0"/>
              <a:t> </a:t>
            </a:r>
            <a:r>
              <a:rPr lang="en-US" sz="2400" dirty="0" err="1"/>
              <a:t>stanje</a:t>
            </a:r>
            <a:r>
              <a:rPr lang="en-US" sz="2400" dirty="0"/>
              <a:t> </a:t>
            </a:r>
            <a:r>
              <a:rPr lang="en-US" sz="2400" dirty="0" err="1"/>
              <a:t>amortizera</a:t>
            </a:r>
            <a:endParaRPr lang="en-US" sz="2400" dirty="0"/>
          </a:p>
          <a:p>
            <a:pPr lvl="1"/>
            <a:r>
              <a:rPr lang="en-US" sz="2400" dirty="0" err="1"/>
              <a:t>Nepravilno</a:t>
            </a:r>
            <a:r>
              <a:rPr lang="en-US" sz="2400" dirty="0"/>
              <a:t> </a:t>
            </a:r>
            <a:r>
              <a:rPr lang="en-US" sz="2400" dirty="0" err="1"/>
              <a:t>stanje</a:t>
            </a:r>
            <a:r>
              <a:rPr lang="en-US" sz="2400" dirty="0"/>
              <a:t> </a:t>
            </a:r>
            <a:r>
              <a:rPr lang="en-US" sz="2400" dirty="0" err="1"/>
              <a:t>pritiska</a:t>
            </a:r>
            <a:r>
              <a:rPr lang="en-US" sz="2400" dirty="0"/>
              <a:t> u </a:t>
            </a:r>
            <a:r>
              <a:rPr lang="en-US" sz="2400" dirty="0" err="1"/>
              <a:t>pneumatiku</a:t>
            </a:r>
            <a:endParaRPr lang="en-US" sz="2400" dirty="0"/>
          </a:p>
          <a:p>
            <a:pPr lvl="1"/>
            <a:r>
              <a:rPr lang="en-US" sz="2400" dirty="0" err="1"/>
              <a:t>Procena</a:t>
            </a:r>
            <a:r>
              <a:rPr lang="en-US" sz="2400" dirty="0"/>
              <a:t> </a:t>
            </a:r>
            <a:r>
              <a:rPr lang="en-US" sz="2400" dirty="0" err="1"/>
              <a:t>zaustavnog</a:t>
            </a:r>
            <a:r>
              <a:rPr lang="en-US" sz="2400" dirty="0"/>
              <a:t> puta</a:t>
            </a:r>
          </a:p>
          <a:p>
            <a:endParaRPr lang="en-US" sz="2400" dirty="0"/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2320960C-B04E-C3D5-DBB5-E033FFA98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6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Uređaji za brzu proveru </a:t>
            </a:r>
            <a:br>
              <a:rPr lang="sr-Latn-RS" dirty="0"/>
            </a:br>
            <a:r>
              <a:rPr lang="sr-Latn-RS" dirty="0"/>
              <a:t>pneumatika TreadReader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549AB-BE85-4854-C323-0DC47CFB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0" y="1484784"/>
            <a:ext cx="7886700" cy="4608512"/>
          </a:xfrm>
        </p:spPr>
        <p:txBody>
          <a:bodyPr>
            <a:normAutofit/>
          </a:bodyPr>
          <a:lstStyle/>
          <a:p>
            <a:r>
              <a:rPr lang="en-US" sz="2400" dirty="0" err="1"/>
              <a:t>Rucnom</a:t>
            </a:r>
            <a:r>
              <a:rPr lang="en-US" sz="2400" dirty="0"/>
              <a:t> </a:t>
            </a:r>
            <a:r>
              <a:rPr lang="en-US" sz="2400" dirty="0" err="1"/>
              <a:t>verziom</a:t>
            </a:r>
            <a:r>
              <a:rPr lang="en-US" sz="2400" dirty="0"/>
              <a:t> </a:t>
            </a:r>
            <a:r>
              <a:rPr lang="en-US" sz="2400" dirty="0" err="1"/>
              <a:t>mozete</a:t>
            </a:r>
            <a:r>
              <a:rPr lang="en-US" sz="2400" dirty="0"/>
              <a:t> </a:t>
            </a:r>
            <a:r>
              <a:rPr lang="en-US" sz="2400" dirty="0" err="1"/>
              <a:t>skenirati</a:t>
            </a:r>
            <a:r>
              <a:rPr lang="en-US" sz="2400" dirty="0"/>
              <a:t> 4 </a:t>
            </a:r>
            <a:r>
              <a:rPr lang="en-US" sz="2400" dirty="0" err="1"/>
              <a:t>pneumatika</a:t>
            </a:r>
            <a:r>
              <a:rPr lang="en-US" sz="2400" dirty="0"/>
              <a:t> za </a:t>
            </a:r>
            <a:r>
              <a:rPr lang="en-US" sz="2400" dirty="0" err="1"/>
              <a:t>okvirno</a:t>
            </a:r>
            <a:r>
              <a:rPr lang="en-US" sz="2400" dirty="0"/>
              <a:t> 2minatu.</a:t>
            </a:r>
            <a:endParaRPr lang="sr-Latn-RS" sz="2400" dirty="0"/>
          </a:p>
          <a:p>
            <a:endParaRPr lang="en-US" sz="2400" dirty="0"/>
          </a:p>
          <a:p>
            <a:r>
              <a:rPr lang="en-US" sz="2400" dirty="0" err="1"/>
              <a:t>Prevozna</a:t>
            </a:r>
            <a:r>
              <a:rPr lang="en-US" sz="2400" dirty="0"/>
              <a:t> </a:t>
            </a:r>
            <a:r>
              <a:rPr lang="en-US" sz="2400" dirty="0" err="1"/>
              <a:t>verzija</a:t>
            </a:r>
            <a:r>
              <a:rPr lang="en-US" sz="2400" dirty="0"/>
              <a:t> je </a:t>
            </a:r>
            <a:r>
              <a:rPr lang="en-US" sz="2400" dirty="0" err="1"/>
              <a:t>namenjana</a:t>
            </a:r>
            <a:r>
              <a:rPr lang="en-US" sz="2400" dirty="0"/>
              <a:t> za </a:t>
            </a:r>
            <a:r>
              <a:rPr lang="en-US" sz="2400" dirty="0" err="1"/>
              <a:t>ulazu</a:t>
            </a:r>
            <a:r>
              <a:rPr lang="en-US" sz="2400" dirty="0"/>
              <a:t> u </a:t>
            </a:r>
            <a:r>
              <a:rPr lang="en-US" sz="2400" dirty="0" err="1"/>
              <a:t>servis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parking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prilikom</a:t>
            </a:r>
            <a:r>
              <a:rPr lang="en-US" sz="2400" dirty="0"/>
              <a:t> </a:t>
            </a:r>
            <a:r>
              <a:rPr lang="en-US" sz="2400" dirty="0" err="1"/>
              <a:t>ulaska</a:t>
            </a:r>
            <a:r>
              <a:rPr lang="en-US" sz="2400" dirty="0"/>
              <a:t> </a:t>
            </a:r>
            <a:r>
              <a:rPr lang="en-US" sz="2400" dirty="0" err="1"/>
              <a:t>vozila</a:t>
            </a:r>
            <a:r>
              <a:rPr lang="en-US" sz="2400" dirty="0"/>
              <a:t> </a:t>
            </a:r>
            <a:r>
              <a:rPr lang="en-US" sz="2400" dirty="0" err="1"/>
              <a:t>skenira</a:t>
            </a:r>
            <a:r>
              <a:rPr lang="en-US" sz="2400" dirty="0"/>
              <a:t> </a:t>
            </a:r>
            <a:r>
              <a:rPr lang="en-US" sz="2400" dirty="0" err="1"/>
              <a:t>pneumatike</a:t>
            </a:r>
            <a:r>
              <a:rPr lang="en-US" sz="2400" dirty="0"/>
              <a:t> </a:t>
            </a:r>
            <a:r>
              <a:rPr lang="sr-Latn-RS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tablicu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2" name="Picture 1" descr="A blue and black square object&#10;&#10;Description automatically generated">
            <a:extLst>
              <a:ext uri="{FF2B5EF4-FFF2-40B4-BE49-F238E27FC236}">
                <a16:creationId xmlns:a16="http://schemas.microsoft.com/office/drawing/2014/main" id="{1B0FAD80-5DCD-1448-4D86-F027CE690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87805"/>
            <a:ext cx="3293138" cy="1678032"/>
          </a:xfrm>
          <a:prstGeom prst="rect">
            <a:avLst/>
          </a:prstGeom>
        </p:spPr>
      </p:pic>
      <p:pic>
        <p:nvPicPr>
          <p:cNvPr id="4" name="Picture 3" descr="A hand holding a blue object&#10;&#10;Description automatically generated">
            <a:extLst>
              <a:ext uri="{FF2B5EF4-FFF2-40B4-BE49-F238E27FC236}">
                <a16:creationId xmlns:a16="http://schemas.microsoft.com/office/drawing/2014/main" id="{DF569C9E-161C-7782-88E7-34E13C3E9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91972"/>
            <a:ext cx="3024336" cy="1587776"/>
          </a:xfrm>
          <a:prstGeom prst="rect">
            <a:avLst/>
          </a:prstGeom>
        </p:spPr>
      </p:pic>
      <p:pic>
        <p:nvPicPr>
          <p:cNvPr id="5" name="Picture 4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7949F16F-9EBF-2FD1-78A4-F323A1255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0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Uređaji za brzu proveru </a:t>
            </a:r>
            <a:br>
              <a:rPr lang="sr-Latn-RS" dirty="0"/>
            </a:br>
            <a:r>
              <a:rPr lang="sr-Latn-RS" dirty="0"/>
              <a:t>pneumatika TreadReader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549AB-BE85-4854-C323-0DC47CFB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0" y="1484784"/>
            <a:ext cx="7886700" cy="4608512"/>
          </a:xfrm>
        </p:spPr>
        <p:txBody>
          <a:bodyPr>
            <a:normAutofit/>
          </a:bodyPr>
          <a:lstStyle/>
          <a:p>
            <a:r>
              <a:rPr lang="en-US" sz="2400" dirty="0"/>
              <a:t>TreadReader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takodje</a:t>
            </a:r>
            <a:r>
              <a:rPr lang="en-US" sz="2400" dirty="0"/>
              <a:t> </a:t>
            </a:r>
            <a:r>
              <a:rPr lang="en-US" sz="2400" dirty="0" err="1"/>
              <a:t>pruža</a:t>
            </a:r>
            <a:r>
              <a:rPr lang="en-US" sz="2400" dirty="0"/>
              <a:t> </a:t>
            </a:r>
            <a:r>
              <a:rPr lang="en-US" sz="2400" dirty="0" err="1"/>
              <a:t>automatsko</a:t>
            </a:r>
            <a:r>
              <a:rPr lang="en-US" sz="2400" dirty="0"/>
              <a:t> </a:t>
            </a:r>
            <a:r>
              <a:rPr lang="en-US" sz="2400" dirty="0" err="1"/>
              <a:t>čuvanje</a:t>
            </a:r>
            <a:r>
              <a:rPr lang="en-US" sz="2400" dirty="0"/>
              <a:t> </a:t>
            </a:r>
            <a:r>
              <a:rPr lang="en-US" sz="2400" dirty="0" err="1"/>
              <a:t>informacija</a:t>
            </a:r>
            <a:r>
              <a:rPr lang="en-US" sz="2400" dirty="0"/>
              <a:t> u online </a:t>
            </a:r>
            <a:r>
              <a:rPr lang="en-US" sz="2400" dirty="0" err="1"/>
              <a:t>bazi</a:t>
            </a:r>
            <a:r>
              <a:rPr lang="en-US" sz="2400" dirty="0"/>
              <a:t>, </a:t>
            </a:r>
            <a:r>
              <a:rPr lang="en-US" sz="2400" dirty="0" err="1"/>
              <a:t>kojoj</a:t>
            </a:r>
            <a:r>
              <a:rPr lang="en-US" sz="2400" dirty="0"/>
              <a:t> </a:t>
            </a:r>
            <a:r>
              <a:rPr lang="en-US" sz="2400" dirty="0" err="1"/>
              <a:t>imate</a:t>
            </a:r>
            <a:r>
              <a:rPr lang="en-US" sz="2400" dirty="0"/>
              <a:t> </a:t>
            </a:r>
            <a:r>
              <a:rPr lang="en-US" sz="2400" dirty="0" err="1"/>
              <a:t>mogućnost</a:t>
            </a:r>
            <a:r>
              <a:rPr lang="en-US" sz="2400" dirty="0"/>
              <a:t> </a:t>
            </a:r>
            <a:r>
              <a:rPr lang="en-US" sz="2400" dirty="0" err="1"/>
              <a:t>pristupa</a:t>
            </a:r>
            <a:r>
              <a:rPr lang="en-US" sz="2400" dirty="0"/>
              <a:t> </a:t>
            </a:r>
            <a:r>
              <a:rPr lang="en-US" sz="2400" dirty="0" err="1"/>
              <a:t>putem</a:t>
            </a:r>
            <a:r>
              <a:rPr lang="en-US" sz="2400" dirty="0"/>
              <a:t> </a:t>
            </a:r>
            <a:r>
              <a:rPr lang="en-US" sz="2400" dirty="0" err="1"/>
              <a:t>aplikacije</a:t>
            </a:r>
            <a:r>
              <a:rPr lang="en-US" sz="2400" dirty="0"/>
              <a:t>, web </a:t>
            </a:r>
            <a:r>
              <a:rPr lang="en-US" sz="2400" dirty="0" err="1"/>
              <a:t>browsera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integraciju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postojećim</a:t>
            </a:r>
            <a:r>
              <a:rPr lang="en-US" sz="2400" dirty="0"/>
              <a:t> </a:t>
            </a:r>
            <a:r>
              <a:rPr lang="en-US" sz="2400" dirty="0" err="1"/>
              <a:t>softverskim</a:t>
            </a:r>
            <a:r>
              <a:rPr lang="en-US" sz="2400" dirty="0"/>
              <a:t> </a:t>
            </a:r>
            <a:r>
              <a:rPr lang="en-US" sz="2400" dirty="0" err="1"/>
              <a:t>rešenjima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Gde</a:t>
            </a:r>
            <a:r>
              <a:rPr lang="en-US" sz="2400" dirty="0"/>
              <a:t> se </a:t>
            </a:r>
            <a:r>
              <a:rPr lang="en-US" sz="2400" dirty="0" err="1"/>
              <a:t>TreadReader</a:t>
            </a:r>
            <a:r>
              <a:rPr lang="en-US" sz="2400" dirty="0"/>
              <a:t> </a:t>
            </a:r>
            <a:r>
              <a:rPr lang="en-US" sz="2400" dirty="0" err="1"/>
              <a:t>primenjuje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err="1"/>
              <a:t>Vulkanizerski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generalni</a:t>
            </a:r>
            <a:r>
              <a:rPr lang="en-US" sz="2400" dirty="0"/>
              <a:t> </a:t>
            </a:r>
            <a:r>
              <a:rPr lang="en-US" sz="2400" dirty="0" err="1"/>
              <a:t>servisi</a:t>
            </a:r>
            <a:endParaRPr lang="en-US" sz="2400" dirty="0"/>
          </a:p>
          <a:p>
            <a:pPr lvl="1"/>
            <a:r>
              <a:rPr lang="en-US" sz="2400" dirty="0" err="1"/>
              <a:t>Prodavci</a:t>
            </a:r>
            <a:r>
              <a:rPr lang="en-US" sz="2400" dirty="0"/>
              <a:t> </a:t>
            </a:r>
            <a:r>
              <a:rPr lang="en-US" sz="2400" dirty="0" err="1"/>
              <a:t>pneumatika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točkova</a:t>
            </a:r>
            <a:endParaRPr lang="en-US" sz="2400" dirty="0"/>
          </a:p>
          <a:p>
            <a:pPr lvl="1"/>
            <a:r>
              <a:rPr lang="en-US" sz="2400" dirty="0" err="1"/>
              <a:t>Upravljači</a:t>
            </a:r>
            <a:r>
              <a:rPr lang="en-US" sz="2400" dirty="0"/>
              <a:t> </a:t>
            </a:r>
            <a:r>
              <a:rPr lang="en-US" sz="2400" dirty="0" err="1"/>
              <a:t>voznog</a:t>
            </a:r>
            <a:r>
              <a:rPr lang="en-US" sz="2400" dirty="0"/>
              <a:t> parka</a:t>
            </a:r>
          </a:p>
          <a:p>
            <a:pPr lvl="1"/>
            <a:r>
              <a:rPr lang="en-US" sz="2400" dirty="0"/>
              <a:t>Auto </a:t>
            </a:r>
            <a:r>
              <a:rPr lang="en-US" sz="2400" dirty="0" err="1"/>
              <a:t>placevi</a:t>
            </a:r>
            <a:endParaRPr lang="en-US" sz="2400" dirty="0"/>
          </a:p>
          <a:p>
            <a:pPr lvl="1"/>
            <a:r>
              <a:rPr lang="en-US" sz="2400" dirty="0" err="1"/>
              <a:t>Javni</a:t>
            </a:r>
            <a:r>
              <a:rPr lang="en-US" sz="2400" dirty="0"/>
              <a:t> </a:t>
            </a:r>
            <a:r>
              <a:rPr lang="en-US" sz="2400" dirty="0" err="1"/>
              <a:t>prevoz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682F636F-597F-0F88-003B-EDAE58A2E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6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Uređaji za brzu proveru </a:t>
            </a:r>
            <a:br>
              <a:rPr lang="sr-Latn-RS" dirty="0"/>
            </a:br>
            <a:r>
              <a:rPr lang="sr-Latn-RS" dirty="0"/>
              <a:t>pneumatika TreadReader</a:t>
            </a:r>
            <a:endParaRPr lang="en-US" dirty="0"/>
          </a:p>
        </p:txBody>
      </p:sp>
      <p:pic>
        <p:nvPicPr>
          <p:cNvPr id="8" name="Picture 7" descr="A tablet with a screen showing a website&#10;&#10;Description automatically generated">
            <a:extLst>
              <a:ext uri="{FF2B5EF4-FFF2-40B4-BE49-F238E27FC236}">
                <a16:creationId xmlns:a16="http://schemas.microsoft.com/office/drawing/2014/main" id="{A830DB48-D58C-33A2-89DA-0FE614B8D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700808"/>
            <a:ext cx="4176464" cy="4176464"/>
          </a:xfrm>
          <a:prstGeom prst="rect">
            <a:avLst/>
          </a:prstGeom>
        </p:spPr>
      </p:pic>
      <p:pic>
        <p:nvPicPr>
          <p:cNvPr id="9" name="Picture 8" descr="A device with a blue and black device&#10;&#10;Description automatically generated">
            <a:extLst>
              <a:ext uri="{FF2B5EF4-FFF2-40B4-BE49-F238E27FC236}">
                <a16:creationId xmlns:a16="http://schemas.microsoft.com/office/drawing/2014/main" id="{98F74021-848E-4253-59BE-C6C14BB55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76573"/>
            <a:ext cx="3326758" cy="3326758"/>
          </a:xfrm>
          <a:prstGeom prst="rect">
            <a:avLst/>
          </a:prstGeom>
        </p:spPr>
      </p:pic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C0A43978-254B-2224-4EBB-987424C46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9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Uvod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549AB-BE85-4854-C323-0DC47CFB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0" y="1484784"/>
            <a:ext cx="7886700" cy="4441371"/>
          </a:xfrm>
        </p:spPr>
        <p:txBody>
          <a:bodyPr>
            <a:noAutofit/>
          </a:bodyPr>
          <a:lstStyle/>
          <a:p>
            <a:r>
              <a:rPr lang="sr-Latn-RS" sz="2400" dirty="0"/>
              <a:t>Pneumatici igraju ključnu ulogu u bezbednosti i performansama vozila.</a:t>
            </a:r>
          </a:p>
          <a:p>
            <a:endParaRPr lang="sr-Latn-RS" sz="2400" dirty="0"/>
          </a:p>
          <a:p>
            <a:r>
              <a:rPr lang="sr-Latn-RS" sz="2400" dirty="0"/>
              <a:t>Njihova istrošenost ne samo da utiče na ispravnost vozila, već ima i značajan ekološki uticaj.</a:t>
            </a:r>
          </a:p>
          <a:p>
            <a:endParaRPr lang="sr-Latn-RS" sz="2400" dirty="0"/>
          </a:p>
          <a:p>
            <a:r>
              <a:rPr lang="sr-Latn-RS" sz="2400" dirty="0"/>
              <a:t>U ovoj prezentaciji istražićemo važnost pneumatika, trenutne metode provere stanja, kao i inovacije koje mogu unaprediti sigurnost i smanjiti negativan ekološki uticaj.</a:t>
            </a:r>
          </a:p>
        </p:txBody>
      </p:sp>
      <p:pic>
        <p:nvPicPr>
          <p:cNvPr id="4" name="Picture 3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9A77AAEC-6DBB-A7F9-8447-1116FD72F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72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Uređaji za brzu proveru </a:t>
            </a:r>
            <a:br>
              <a:rPr lang="sr-Latn-RS" dirty="0"/>
            </a:br>
            <a:r>
              <a:rPr lang="sr-Latn-RS" dirty="0"/>
              <a:t>pneumatika TreadReader</a:t>
            </a:r>
            <a:endParaRPr lang="en-US" dirty="0"/>
          </a:p>
        </p:txBody>
      </p:sp>
      <p:pic>
        <p:nvPicPr>
          <p:cNvPr id="2" name="Picture 31">
            <a:extLst>
              <a:ext uri="{FF2B5EF4-FFF2-40B4-BE49-F238E27FC236}">
                <a16:creationId xmlns:a16="http://schemas.microsoft.com/office/drawing/2014/main" id="{F21A76A2-B9C1-A8B6-79CB-786A3B96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46" y="1844824"/>
            <a:ext cx="26384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217">
            <a:extLst>
              <a:ext uri="{FF2B5EF4-FFF2-40B4-BE49-F238E27FC236}">
                <a16:creationId xmlns:a16="http://schemas.microsoft.com/office/drawing/2014/main" id="{B94C5A5D-2E93-2E08-313E-985ECCC0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4" y="4148287"/>
            <a:ext cx="26384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>
            <a:extLst>
              <a:ext uri="{FF2B5EF4-FFF2-40B4-BE49-F238E27FC236}">
                <a16:creationId xmlns:a16="http://schemas.microsoft.com/office/drawing/2014/main" id="{2E5638C4-F9AB-3EBA-F546-70B3882A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96" y="1846412"/>
            <a:ext cx="2638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216">
            <a:extLst>
              <a:ext uri="{FF2B5EF4-FFF2-40B4-BE49-F238E27FC236}">
                <a16:creationId xmlns:a16="http://schemas.microsoft.com/office/drawing/2014/main" id="{85A13868-B349-6D4B-76AD-B3814931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96" y="4121299"/>
            <a:ext cx="2638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325D06F0-F5DC-1D95-5669-1F23B60EF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1" y="2481412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sr-Latn-RS" sz="2000" dirty="0">
                <a:latin typeface="+mn-lt"/>
              </a:rPr>
              <a:t>MERCEDES</a:t>
            </a:r>
          </a:p>
          <a:p>
            <a:pPr algn="ctr">
              <a:defRPr/>
            </a:pPr>
            <a:r>
              <a:rPr lang="sr-Latn-RS" sz="2000" dirty="0">
                <a:latin typeface="+mn-lt"/>
              </a:rPr>
              <a:t>servis</a:t>
            </a:r>
            <a:endParaRPr lang="en-US" sz="2000" dirty="0">
              <a:latin typeface="+mn-lt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945AC9BB-9EB3-6AD7-DCCA-10B5247F8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1" y="4691212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sr-Latn-RS" sz="2000" dirty="0">
                <a:latin typeface="+mn-lt"/>
              </a:rPr>
              <a:t>LEXUS</a:t>
            </a:r>
          </a:p>
          <a:p>
            <a:pPr algn="ctr">
              <a:defRPr/>
            </a:pPr>
            <a:r>
              <a:rPr lang="sr-Latn-RS" sz="2000" dirty="0">
                <a:latin typeface="+mn-lt"/>
              </a:rPr>
              <a:t>servis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68AB59A7-2758-2153-C3E0-525FF25EB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7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Uređaji za brzu proveru </a:t>
            </a:r>
            <a:br>
              <a:rPr lang="sr-Latn-RS" dirty="0"/>
            </a:br>
            <a:r>
              <a:rPr lang="sr-Latn-RS" dirty="0"/>
              <a:t>pneumatika TreadReader</a:t>
            </a:r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D71BE0E-79EA-9391-B6CB-39CC92A80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51" y="2628479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sr-Latn-RS" sz="2000" dirty="0">
                <a:latin typeface="+mn-lt"/>
              </a:rPr>
              <a:t>AUDI</a:t>
            </a:r>
          </a:p>
          <a:p>
            <a:pPr algn="ctr">
              <a:defRPr/>
            </a:pPr>
            <a:r>
              <a:rPr lang="sr-Latn-RS" sz="2000" dirty="0">
                <a:latin typeface="+mn-lt"/>
              </a:rPr>
              <a:t>servis</a:t>
            </a:r>
            <a:endParaRPr lang="en-US" sz="2000" dirty="0">
              <a:latin typeface="+mn-lt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25BFFCB-6279-7A27-74AD-CD316A7A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51" y="4838279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sr-Latn-RS" sz="2000" dirty="0">
                <a:latin typeface="+mn-lt"/>
              </a:rPr>
              <a:t>HONDA</a:t>
            </a:r>
          </a:p>
          <a:p>
            <a:pPr algn="ctr">
              <a:defRPr/>
            </a:pPr>
            <a:r>
              <a:rPr lang="sr-Latn-RS" sz="2000" dirty="0">
                <a:latin typeface="+mn-lt"/>
              </a:rPr>
              <a:t>servis</a:t>
            </a:r>
            <a:endParaRPr lang="en-US" sz="2000" dirty="0">
              <a:latin typeface="+mn-lt"/>
            </a:endParaRPr>
          </a:p>
        </p:txBody>
      </p:sp>
      <p:pic>
        <p:nvPicPr>
          <p:cNvPr id="8" name="Picture 9220">
            <a:extLst>
              <a:ext uri="{FF2B5EF4-FFF2-40B4-BE49-F238E27FC236}">
                <a16:creationId xmlns:a16="http://schemas.microsoft.com/office/drawing/2014/main" id="{BF9347B5-D16E-26EE-C448-711C76FC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2524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221">
            <a:extLst>
              <a:ext uri="{FF2B5EF4-FFF2-40B4-BE49-F238E27FC236}">
                <a16:creationId xmlns:a16="http://schemas.microsoft.com/office/drawing/2014/main" id="{3E0070FE-4263-0EE2-EF18-1ED2026A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76" y="4068341"/>
            <a:ext cx="2638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223">
            <a:extLst>
              <a:ext uri="{FF2B5EF4-FFF2-40B4-BE49-F238E27FC236}">
                <a16:creationId xmlns:a16="http://schemas.microsoft.com/office/drawing/2014/main" id="{11266265-FD92-0827-9313-7E6818A32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01" y="1772816"/>
            <a:ext cx="26384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222">
            <a:extLst>
              <a:ext uri="{FF2B5EF4-FFF2-40B4-BE49-F238E27FC236}">
                <a16:creationId xmlns:a16="http://schemas.microsoft.com/office/drawing/2014/main" id="{A4F7EAC0-348E-1121-BE31-85E4ED38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01" y="4046116"/>
            <a:ext cx="2641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BDF5CBF2-888A-1A1F-3FEC-05F8A27D9C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Uređaji za brzu proveru </a:t>
            </a:r>
            <a:br>
              <a:rPr lang="sr-Latn-RS" dirty="0"/>
            </a:br>
            <a:r>
              <a:rPr lang="sr-Latn-RS" dirty="0"/>
              <a:t>pneumatika TreadReader</a:t>
            </a:r>
            <a:endParaRPr lang="en-US" dirty="0"/>
          </a:p>
        </p:txBody>
      </p:sp>
      <p:pic>
        <p:nvPicPr>
          <p:cNvPr id="2" name="Picture 9224">
            <a:extLst>
              <a:ext uri="{FF2B5EF4-FFF2-40B4-BE49-F238E27FC236}">
                <a16:creationId xmlns:a16="http://schemas.microsoft.com/office/drawing/2014/main" id="{E6B9286B-103C-1A05-3396-16653237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933022" cy="19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227">
            <a:extLst>
              <a:ext uri="{FF2B5EF4-FFF2-40B4-BE49-F238E27FC236}">
                <a16:creationId xmlns:a16="http://schemas.microsoft.com/office/drawing/2014/main" id="{35160146-FDBD-9D80-37AF-401F9799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27354"/>
            <a:ext cx="2913237" cy="16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225">
            <a:extLst>
              <a:ext uri="{FF2B5EF4-FFF2-40B4-BE49-F238E27FC236}">
                <a16:creationId xmlns:a16="http://schemas.microsoft.com/office/drawing/2014/main" id="{5D4DB2B5-6773-1623-2447-D1FB9647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56" y="2348880"/>
            <a:ext cx="2933022" cy="19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228">
            <a:extLst>
              <a:ext uri="{FF2B5EF4-FFF2-40B4-BE49-F238E27FC236}">
                <a16:creationId xmlns:a16="http://schemas.microsoft.com/office/drawing/2014/main" id="{2E6AEE41-52F2-FC38-1D3D-D810673E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43" y="4427355"/>
            <a:ext cx="2933022" cy="16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F7DA72E2-8546-0FB1-CBCF-A520109AC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371845"/>
            <a:ext cx="8210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sr-Latn-RS" dirty="0">
                <a:latin typeface="+mn-lt"/>
              </a:rPr>
              <a:t>Pored stacionarne varijante sistem se može instalirati i kao prenosna varijanta.</a:t>
            </a:r>
            <a:endParaRPr lang="en-US" dirty="0">
              <a:latin typeface="+mn-lt"/>
            </a:endParaRPr>
          </a:p>
        </p:txBody>
      </p:sp>
      <p:pic>
        <p:nvPicPr>
          <p:cNvPr id="5" name="Picture 4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8A065019-C98B-8691-CE9C-58320C7AB0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0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Uređaji za brzu proveru </a:t>
            </a:r>
            <a:br>
              <a:rPr lang="sr-Latn-RS" dirty="0"/>
            </a:br>
            <a:r>
              <a:rPr lang="sr-Latn-RS" dirty="0"/>
              <a:t>pneumatika TreadReader</a:t>
            </a:r>
            <a:endParaRPr lang="en-US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F7DA72E2-8546-0FB1-CBCF-A520109AC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371845"/>
            <a:ext cx="8210550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7E8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Brza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precizna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provera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trenutnog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stanja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pneumatika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omogucava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otkrijemo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saniramo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probleme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brze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pre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nego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prerastu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ve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nedostatke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7E8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Ispravna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vozila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posebno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kad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je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pitanju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kalibracija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trapa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tro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znatno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manje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goriva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pneumatika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č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se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smanjuje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lanac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zagadjivanja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smanjuje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cena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kori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šć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enja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vozila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7E8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82107DA1-1EBF-DCC5-85CB-A7E009DB8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46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Zaključak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F8745C-1894-B7C8-9A3E-457D5BF6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0" y="1484784"/>
            <a:ext cx="7886700" cy="4441371"/>
          </a:xfrm>
        </p:spPr>
        <p:txBody>
          <a:bodyPr>
            <a:normAutofit/>
          </a:bodyPr>
          <a:lstStyle/>
          <a:p>
            <a:r>
              <a:rPr lang="en-US" sz="2400" dirty="0"/>
              <a:t>U </a:t>
            </a:r>
            <a:r>
              <a:rPr lang="en-US" sz="2400" dirty="0" err="1"/>
              <a:t>zaključku</a:t>
            </a:r>
            <a:r>
              <a:rPr lang="en-US" sz="2400" dirty="0"/>
              <a:t>, </a:t>
            </a:r>
            <a:r>
              <a:rPr lang="en-US" sz="2400" dirty="0" err="1"/>
              <a:t>treba</a:t>
            </a:r>
            <a:r>
              <a:rPr lang="en-US" sz="2400" dirty="0"/>
              <a:t> da </a:t>
            </a:r>
            <a:r>
              <a:rPr lang="en-US" sz="2400" dirty="0" err="1"/>
              <a:t>obratimo</a:t>
            </a:r>
            <a:r>
              <a:rPr lang="en-US" sz="2400" dirty="0"/>
              <a:t> vise </a:t>
            </a:r>
            <a:r>
              <a:rPr lang="en-US" sz="2400" dirty="0" err="1"/>
              <a:t>paznje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pneumatike</a:t>
            </a:r>
            <a:r>
              <a:rPr lang="en-US" sz="2400" dirty="0"/>
              <a:t> </a:t>
            </a:r>
            <a:r>
              <a:rPr lang="en-US" sz="2400" dirty="0" err="1"/>
              <a:t>jer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reci</a:t>
            </a:r>
            <a:r>
              <a:rPr lang="en-US" sz="2400" dirty="0"/>
              <a:t> </a:t>
            </a:r>
            <a:r>
              <a:rPr lang="en-US" sz="2400" dirty="0" err="1"/>
              <a:t>mnogo</a:t>
            </a:r>
            <a:r>
              <a:rPr lang="en-US" sz="2400" dirty="0"/>
              <a:t> o </a:t>
            </a:r>
            <a:r>
              <a:rPr lang="en-US" sz="2400" dirty="0" err="1"/>
              <a:t>generalnom</a:t>
            </a:r>
            <a:r>
              <a:rPr lang="en-US" sz="2400" dirty="0"/>
              <a:t> </a:t>
            </a:r>
            <a:r>
              <a:rPr lang="en-US" sz="2400" dirty="0" err="1"/>
              <a:t>stanju</a:t>
            </a:r>
            <a:r>
              <a:rPr lang="en-US" sz="2400" dirty="0"/>
              <a:t> </a:t>
            </a:r>
            <a:r>
              <a:rPr lang="en-US" sz="2400" dirty="0" err="1"/>
              <a:t>naseg</a:t>
            </a:r>
            <a:r>
              <a:rPr lang="en-US" sz="2400" dirty="0"/>
              <a:t> </a:t>
            </a:r>
            <a:r>
              <a:rPr lang="en-US" sz="2400" dirty="0" err="1"/>
              <a:t>vozila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njih</a:t>
            </a:r>
            <a:r>
              <a:rPr lang="en-US" sz="2400" dirty="0"/>
              <a:t> </a:t>
            </a:r>
            <a:r>
              <a:rPr lang="en-US" sz="2400" dirty="0" err="1"/>
              <a:t>samih</a:t>
            </a:r>
            <a:r>
              <a:rPr lang="en-US" sz="2400" dirty="0"/>
              <a:t>.</a:t>
            </a:r>
            <a:endParaRPr lang="sr-Latn-RS" sz="2400" dirty="0"/>
          </a:p>
          <a:p>
            <a:endParaRPr lang="en-US" sz="2400" dirty="0"/>
          </a:p>
          <a:p>
            <a:r>
              <a:rPr lang="en-US" sz="2400" dirty="0" err="1"/>
              <a:t>Pravilno</a:t>
            </a:r>
            <a:r>
              <a:rPr lang="en-US" sz="2400" dirty="0"/>
              <a:t> </a:t>
            </a:r>
            <a:r>
              <a:rPr lang="en-US" sz="2400" dirty="0" err="1"/>
              <a:t>održavanje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provera</a:t>
            </a:r>
            <a:r>
              <a:rPr lang="en-US" sz="2400" dirty="0"/>
              <a:t> </a:t>
            </a:r>
            <a:r>
              <a:rPr lang="en-US" sz="2400" dirty="0" err="1"/>
              <a:t>stanja</a:t>
            </a:r>
            <a:r>
              <a:rPr lang="en-US" sz="2400" dirty="0"/>
              <a:t> </a:t>
            </a:r>
            <a:r>
              <a:rPr lang="en-US" sz="2400" dirty="0" err="1"/>
              <a:t>pneumatika</a:t>
            </a:r>
            <a:r>
              <a:rPr lang="en-US" sz="2400" dirty="0"/>
              <a:t> </a:t>
            </a:r>
            <a:r>
              <a:rPr lang="en-US" sz="2400" dirty="0" err="1"/>
              <a:t>ključni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za </a:t>
            </a:r>
            <a:r>
              <a:rPr lang="en-US" sz="2400" dirty="0" err="1"/>
              <a:t>sigurnost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performanse</a:t>
            </a:r>
            <a:r>
              <a:rPr lang="en-US" sz="2400" dirty="0"/>
              <a:t> </a:t>
            </a:r>
            <a:r>
              <a:rPr lang="en-US" sz="2400" dirty="0" err="1"/>
              <a:t>vozila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za </a:t>
            </a:r>
            <a:r>
              <a:rPr lang="en-US" sz="2400" dirty="0" err="1"/>
              <a:t>smanjenje</a:t>
            </a:r>
            <a:r>
              <a:rPr lang="en-US" sz="2400" dirty="0"/>
              <a:t> </a:t>
            </a:r>
            <a:r>
              <a:rPr lang="en-US" sz="2400" dirty="0" err="1"/>
              <a:t>ekološkog</a:t>
            </a:r>
            <a:r>
              <a:rPr lang="en-US" sz="2400" dirty="0"/>
              <a:t> </a:t>
            </a:r>
            <a:r>
              <a:rPr lang="en-US" sz="2400" dirty="0" err="1"/>
              <a:t>uticaja</a:t>
            </a:r>
            <a:r>
              <a:rPr lang="en-US" sz="2400" dirty="0"/>
              <a:t>. </a:t>
            </a:r>
            <a:endParaRPr lang="sr-Latn-RS" sz="2400" dirty="0"/>
          </a:p>
          <a:p>
            <a:endParaRPr lang="en-US" sz="2400" dirty="0"/>
          </a:p>
          <a:p>
            <a:r>
              <a:rPr lang="en-US" sz="2400" dirty="0" err="1"/>
              <a:t>Hvala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pažnji</a:t>
            </a:r>
            <a:endParaRPr lang="en-US" sz="2400" dirty="0"/>
          </a:p>
        </p:txBody>
      </p:sp>
      <p:pic>
        <p:nvPicPr>
          <p:cNvPr id="4" name="Picture 3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4758D6E4-8EDC-2E28-722B-96B9E5744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5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Uticaj pneumatika na </a:t>
            </a:r>
            <a:br>
              <a:rPr lang="sr-Latn-RS" dirty="0"/>
            </a:br>
            <a:r>
              <a:rPr lang="sr-Latn-RS" dirty="0"/>
              <a:t>performanse vozila i bezbednost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549AB-BE85-4854-C323-0DC47CFB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0" y="1484784"/>
            <a:ext cx="7886700" cy="4441371"/>
          </a:xfrm>
        </p:spPr>
        <p:txBody>
          <a:bodyPr>
            <a:normAutofit lnSpcReduction="10000"/>
          </a:bodyPr>
          <a:lstStyle/>
          <a:p>
            <a:r>
              <a:rPr lang="sr-Latn-RS" sz="2400" dirty="0"/>
              <a:t>Kao jedini deo vozila u direktnom kontaktu sa voznom povrsinom pneumatici direktno utiču na vozne i bezbednosne karakteristike vozila.</a:t>
            </a:r>
          </a:p>
          <a:p>
            <a:endParaRPr lang="sr-Latn-RS" sz="2400" dirty="0"/>
          </a:p>
          <a:p>
            <a:r>
              <a:rPr lang="sr-Latn-RS" sz="2400" dirty="0"/>
              <a:t>Kvalitetni i dobro održavani pneumatici omogućavaju bolje prijanjanje, efikasnije kočenje i ubrzanje, smanjuju potrosnju goriva, omogucavaju udobniju vožnju,…</a:t>
            </a:r>
          </a:p>
          <a:p>
            <a:endParaRPr lang="sr-Latn-RS" sz="2400" dirty="0"/>
          </a:p>
          <a:p>
            <a:r>
              <a:rPr lang="sr-Latn-RS" sz="2400" dirty="0"/>
              <a:t>Istrošeni ili neispravni pneumatici mogu dovesti do smanjenja performansi i povećanja zaustavnog vremena, a time i rizika od nezgoda.</a:t>
            </a:r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81D3E5B8-1DFC-56F6-8369-6E10233E8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6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Uticaj pneumatika na </a:t>
            </a:r>
            <a:br>
              <a:rPr lang="sr-Latn-RS" dirty="0"/>
            </a:br>
            <a:r>
              <a:rPr lang="sr-Latn-RS" dirty="0"/>
              <a:t>performanse vozila i bezbednost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51D868-5B73-CD38-7E9A-3CFE49544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87" y="1340768"/>
            <a:ext cx="8824001" cy="1985398"/>
          </a:xfr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7E8D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600" dirty="0"/>
              <a:t>Kao </a:t>
            </a:r>
            <a:r>
              <a:rPr lang="en-US" sz="1600" dirty="0" err="1"/>
              <a:t>jedini</a:t>
            </a:r>
            <a:r>
              <a:rPr lang="en-US" sz="1600" dirty="0"/>
              <a:t> deo </a:t>
            </a:r>
            <a:r>
              <a:rPr lang="en-US" sz="1600" dirty="0" err="1"/>
              <a:t>vozila</a:t>
            </a:r>
            <a:r>
              <a:rPr lang="en-US" sz="1600" dirty="0"/>
              <a:t> u </a:t>
            </a:r>
            <a:r>
              <a:rPr lang="en-US" sz="1600" dirty="0" err="1"/>
              <a:t>direktnom</a:t>
            </a:r>
            <a:r>
              <a:rPr lang="en-US" sz="1600" dirty="0"/>
              <a:t> </a:t>
            </a:r>
            <a:r>
              <a:rPr lang="en-US" sz="1600" dirty="0" err="1"/>
              <a:t>kontaktu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voznom</a:t>
            </a:r>
            <a:r>
              <a:rPr lang="en-US" sz="1600" dirty="0"/>
              <a:t> </a:t>
            </a:r>
            <a:r>
              <a:rPr lang="en-US" sz="1600" dirty="0" err="1"/>
              <a:t>podlogom</a:t>
            </a:r>
            <a:r>
              <a:rPr lang="en-US" sz="1600" dirty="0"/>
              <a:t> p</a:t>
            </a:r>
            <a:r>
              <a:rPr lang="sr-Latn-RS" sz="1600" dirty="0"/>
              <a:t>neumatici direktno utiču na vozne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bezbednosne</a:t>
            </a:r>
            <a:r>
              <a:rPr lang="en-US" sz="1600" dirty="0"/>
              <a:t> </a:t>
            </a:r>
            <a:r>
              <a:rPr lang="sr-Latn-RS" sz="1600" dirty="0"/>
              <a:t>karakteristike vozila.</a:t>
            </a:r>
            <a:endParaRPr lang="en-US" sz="16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7E8D"/>
              </a:buClr>
              <a:buSzPct val="76000"/>
              <a:buFont typeface="Wingdings 3"/>
              <a:buChar char=""/>
              <a:tabLst/>
              <a:defRPr/>
            </a:pPr>
            <a:r>
              <a:rPr lang="sr-Latn-RS" sz="1600" dirty="0"/>
              <a:t>Kvalitetni i dobro održavani pneumatici omogućavaju bolje prijanjanje, efikasnije kočenje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sr-Latn-RS" sz="1600" dirty="0"/>
              <a:t> ubrzanje, </a:t>
            </a:r>
            <a:r>
              <a:rPr lang="en-US" sz="1600" dirty="0" err="1"/>
              <a:t>smanjuju</a:t>
            </a:r>
            <a:r>
              <a:rPr lang="en-US" sz="1600" dirty="0"/>
              <a:t> </a:t>
            </a:r>
            <a:r>
              <a:rPr lang="en-US" sz="1600" dirty="0" err="1"/>
              <a:t>potrosnju</a:t>
            </a:r>
            <a:r>
              <a:rPr lang="en-US" sz="1600" dirty="0"/>
              <a:t> </a:t>
            </a:r>
            <a:r>
              <a:rPr lang="en-US" sz="1600" dirty="0" err="1"/>
              <a:t>goriva</a:t>
            </a:r>
            <a:r>
              <a:rPr lang="en-US" sz="1600" dirty="0"/>
              <a:t>, </a:t>
            </a:r>
            <a:r>
              <a:rPr lang="en-US" sz="1600" dirty="0" err="1"/>
              <a:t>omogucavaju</a:t>
            </a:r>
            <a:r>
              <a:rPr lang="sr-Latn-RS" sz="1600" dirty="0"/>
              <a:t> udobniju vožnju…</a:t>
            </a:r>
            <a:endParaRPr lang="en-US" sz="16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7E8D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600" dirty="0" err="1"/>
              <a:t>Prosecna</a:t>
            </a:r>
            <a:r>
              <a:rPr lang="en-US" sz="1600" dirty="0"/>
              <a:t> </a:t>
            </a:r>
            <a:r>
              <a:rPr lang="en-US" sz="1600" dirty="0" err="1"/>
              <a:t>duzina</a:t>
            </a:r>
            <a:r>
              <a:rPr lang="en-US" sz="1600" dirty="0"/>
              <a:t> </a:t>
            </a:r>
            <a:r>
              <a:rPr lang="en-US" sz="1600" dirty="0" err="1"/>
              <a:t>zaustavnog</a:t>
            </a:r>
            <a:r>
              <a:rPr lang="en-US" sz="1600" dirty="0"/>
              <a:t> puta </a:t>
            </a:r>
            <a:r>
              <a:rPr lang="en-US" sz="1600" dirty="0" err="1"/>
              <a:t>vozila</a:t>
            </a:r>
            <a:r>
              <a:rPr lang="en-US" sz="1600" dirty="0"/>
              <a:t> </a:t>
            </a:r>
            <a:r>
              <a:rPr lang="en-US" sz="1600" dirty="0" err="1"/>
              <a:t>naglo</a:t>
            </a:r>
            <a:r>
              <a:rPr lang="en-US" sz="1600" dirty="0"/>
              <a:t> </a:t>
            </a:r>
            <a:r>
              <a:rPr lang="en-US" sz="1600" dirty="0" err="1"/>
              <a:t>raste</a:t>
            </a:r>
            <a:r>
              <a:rPr lang="en-US" sz="1600" dirty="0"/>
              <a:t> </a:t>
            </a:r>
            <a:r>
              <a:rPr lang="en-US" sz="1600" dirty="0" err="1"/>
              <a:t>kad</a:t>
            </a:r>
            <a:r>
              <a:rPr lang="en-US" sz="1600" dirty="0"/>
              <a:t> je </a:t>
            </a:r>
            <a:r>
              <a:rPr lang="en-US" sz="1600" dirty="0" err="1"/>
              <a:t>dubina</a:t>
            </a:r>
            <a:r>
              <a:rPr lang="en-US" sz="1600" dirty="0"/>
              <a:t> </a:t>
            </a:r>
            <a:r>
              <a:rPr lang="en-US" sz="1600" dirty="0" err="1"/>
              <a:t>sare</a:t>
            </a:r>
            <a:r>
              <a:rPr lang="en-US" sz="1600" dirty="0"/>
              <a:t> </a:t>
            </a:r>
            <a:r>
              <a:rPr lang="en-US" sz="1600" dirty="0" err="1"/>
              <a:t>ispod</a:t>
            </a:r>
            <a:r>
              <a:rPr lang="en-US" sz="1600" dirty="0"/>
              <a:t> 3,5mm.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/>
              <a:t>dubini</a:t>
            </a:r>
            <a:r>
              <a:rPr lang="en-US" sz="1600" dirty="0"/>
              <a:t> </a:t>
            </a:r>
            <a:r>
              <a:rPr lang="en-US" sz="1600" dirty="0" err="1"/>
              <a:t>sare</a:t>
            </a:r>
            <a:r>
              <a:rPr lang="en-US" sz="1600" dirty="0"/>
              <a:t> od 1,6mm </a:t>
            </a:r>
            <a:r>
              <a:rPr lang="en-US" sz="1600" dirty="0" err="1"/>
              <a:t>sto</a:t>
            </a:r>
            <a:r>
              <a:rPr lang="en-US" sz="1600" dirty="0"/>
              <a:t> je </a:t>
            </a:r>
            <a:r>
              <a:rPr lang="en-US" sz="1600" dirty="0" err="1"/>
              <a:t>legalni</a:t>
            </a:r>
            <a:r>
              <a:rPr lang="en-US" sz="1600" dirty="0"/>
              <a:t> minimum za </a:t>
            </a:r>
            <a:r>
              <a:rPr lang="en-US" sz="1600" dirty="0" err="1"/>
              <a:t>letnje</a:t>
            </a:r>
            <a:r>
              <a:rPr lang="en-US" sz="1600" dirty="0"/>
              <a:t> </a:t>
            </a:r>
            <a:r>
              <a:rPr lang="en-US" sz="1600" dirty="0" err="1"/>
              <a:t>pneumatike</a:t>
            </a:r>
            <a:r>
              <a:rPr lang="en-US" sz="1600" dirty="0"/>
              <a:t> </a:t>
            </a:r>
            <a:r>
              <a:rPr lang="en-US" sz="1600" dirty="0" err="1"/>
              <a:t>duzina</a:t>
            </a:r>
            <a:r>
              <a:rPr lang="en-US" sz="1600" dirty="0"/>
              <a:t> </a:t>
            </a:r>
            <a:r>
              <a:rPr lang="en-US" sz="1600" dirty="0" err="1"/>
              <a:t>zastavnog</a:t>
            </a:r>
            <a:r>
              <a:rPr lang="en-US" sz="1600" dirty="0"/>
              <a:t> puta </a:t>
            </a:r>
            <a:r>
              <a:rPr lang="en-US" sz="1600" dirty="0" err="1"/>
              <a:t>moze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i do 65% </a:t>
            </a:r>
            <a:r>
              <a:rPr lang="en-US" sz="1600" dirty="0" err="1"/>
              <a:t>veca</a:t>
            </a:r>
            <a:r>
              <a:rPr lang="en-US" sz="1600" dirty="0"/>
              <a:t> </a:t>
            </a:r>
            <a:r>
              <a:rPr lang="en-US" sz="1600" dirty="0" err="1"/>
              <a:t>sto</a:t>
            </a:r>
            <a:r>
              <a:rPr lang="en-US" sz="1600" dirty="0"/>
              <a:t> je u </a:t>
            </a:r>
            <a:r>
              <a:rPr lang="en-US" sz="1600" dirty="0" err="1"/>
              <a:t>proseku</a:t>
            </a:r>
            <a:r>
              <a:rPr lang="en-US" sz="1600" dirty="0"/>
              <a:t> 8m vise.</a:t>
            </a:r>
            <a:endParaRPr lang="sr-Latn-RS" sz="1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CC0FBA-CD25-4D05-3CDD-B03A53D96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173094"/>
              </p:ext>
            </p:extLst>
          </p:nvPr>
        </p:nvGraphicFramePr>
        <p:xfrm>
          <a:off x="-200073" y="3163148"/>
          <a:ext cx="2611833" cy="289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6F7545D-0717-5FC0-FB8A-E5D35EB6B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708247"/>
              </p:ext>
            </p:extLst>
          </p:nvPr>
        </p:nvGraphicFramePr>
        <p:xfrm>
          <a:off x="1940581" y="3185328"/>
          <a:ext cx="2611833" cy="289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FE2EE25-8709-1DB8-273B-66EB52CDAEC4}"/>
              </a:ext>
            </a:extLst>
          </p:cNvPr>
          <p:cNvSpPr txBox="1"/>
          <p:nvPr/>
        </p:nvSpPr>
        <p:spPr>
          <a:xfrm>
            <a:off x="3767298" y="3290500"/>
            <a:ext cx="117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WHO </a:t>
            </a:r>
            <a:r>
              <a:rPr lang="en-US" sz="1200" dirty="0" err="1"/>
              <a:t>statistike</a:t>
            </a:r>
            <a:endParaRPr lang="sr-Latn-RS" sz="12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D334C0-0F79-825B-A545-F6A0197DD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652122"/>
              </p:ext>
            </p:extLst>
          </p:nvPr>
        </p:nvGraphicFramePr>
        <p:xfrm>
          <a:off x="6308576" y="3348346"/>
          <a:ext cx="2695313" cy="258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4538A9A-C0D4-FE39-2796-78B58314B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053103"/>
              </p:ext>
            </p:extLst>
          </p:nvPr>
        </p:nvGraphicFramePr>
        <p:xfrm>
          <a:off x="4104993" y="3349078"/>
          <a:ext cx="2651005" cy="258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3DEB8431-A9F1-4906-F286-968E645525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15" y="6099058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Uticaj pneumatika na </a:t>
            </a:r>
            <a:br>
              <a:rPr lang="sr-Latn-RS" dirty="0"/>
            </a:br>
            <a:r>
              <a:rPr lang="sr-Latn-RS" dirty="0"/>
              <a:t>performanse vozila i bezbednost</a:t>
            </a:r>
            <a:endParaRPr lang="en-US" dirty="0"/>
          </a:p>
        </p:txBody>
      </p:sp>
      <p:pic>
        <p:nvPicPr>
          <p:cNvPr id="7" name="Picture 6" descr="A close-up of a tire&#10;&#10;Description automatically generated">
            <a:extLst>
              <a:ext uri="{FF2B5EF4-FFF2-40B4-BE49-F238E27FC236}">
                <a16:creationId xmlns:a16="http://schemas.microsoft.com/office/drawing/2014/main" id="{0324157F-717E-12B3-62A3-B62D58422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" r="1" b="1074"/>
          <a:stretch/>
        </p:blipFill>
        <p:spPr>
          <a:xfrm>
            <a:off x="1922799" y="3653301"/>
            <a:ext cx="5290102" cy="2605649"/>
          </a:xfrm>
          <a:prstGeom prst="rect">
            <a:avLst/>
          </a:prstGeom>
        </p:spPr>
      </p:pic>
      <p:pic>
        <p:nvPicPr>
          <p:cNvPr id="4" name="Picture 3" descr="A car driving on a road&#10;&#10;Description automatically generated">
            <a:extLst>
              <a:ext uri="{FF2B5EF4-FFF2-40B4-BE49-F238E27FC236}">
                <a16:creationId xmlns:a16="http://schemas.microsoft.com/office/drawing/2014/main" id="{48580A88-8316-1216-DD8E-1C94A938A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468416" cy="2240525"/>
          </a:xfrm>
          <a:prstGeom prst="rect">
            <a:avLst/>
          </a:prstGeom>
        </p:spPr>
      </p:pic>
      <p:pic>
        <p:nvPicPr>
          <p:cNvPr id="5" name="Picture 4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1C9ED4AA-8B64-E0C4-4035-D720E429D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/>
              <a:t>Ekološki uticaj istrošenosti pneumatika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549AB-BE85-4854-C323-0DC47CFB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0" y="1484784"/>
            <a:ext cx="7886700" cy="4608512"/>
          </a:xfrm>
        </p:spPr>
        <p:txBody>
          <a:bodyPr>
            <a:normAutofit/>
          </a:bodyPr>
          <a:lstStyle/>
          <a:p>
            <a:r>
              <a:rPr lang="sr-Latn-RS" sz="2400" dirty="0"/>
              <a:t>Smanjenjem štetnih izduvnih gasova i sve većim brojem električnih vozila emisije samih pneumatika su sve bitnije.</a:t>
            </a:r>
          </a:p>
          <a:p>
            <a:endParaRPr lang="sr-Latn-RS" sz="2400" dirty="0"/>
          </a:p>
          <a:p>
            <a:r>
              <a:rPr lang="sr-Latn-RS" sz="2400" dirty="0"/>
              <a:t>Pneumatici na mnoge načine utiču na ekologiju i neki od njih su već prepoznati:</a:t>
            </a:r>
          </a:p>
          <a:p>
            <a:endParaRPr lang="sr-Latn-RS" sz="2400" dirty="0"/>
          </a:p>
          <a:p>
            <a:pPr lvl="1"/>
            <a:r>
              <a:rPr lang="sr-Latn-RS" sz="2400" dirty="0"/>
              <a:t>Povecani otpor kotrljanja povećava potrošnju goriva koja povećava emisiju gasova</a:t>
            </a:r>
          </a:p>
          <a:p>
            <a:pPr lvl="1"/>
            <a:r>
              <a:rPr lang="sr-Latn-RS" sz="2400" dirty="0"/>
              <a:t>Zvučno zagadjenje</a:t>
            </a:r>
          </a:p>
          <a:p>
            <a:pPr lvl="1"/>
            <a:r>
              <a:rPr lang="sr-Latn-RS" sz="2400" dirty="0"/>
              <a:t>Efikasnost prijanjanja na mokroj podlozi</a:t>
            </a:r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59149EE2-6A9B-8CA9-1D91-722D8CCDD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/>
              <a:t>Ekološki uticaj istrošenosti pneumatika</a:t>
            </a:r>
            <a:endParaRPr lang="en-US" dirty="0"/>
          </a:p>
        </p:txBody>
      </p:sp>
      <p:pic>
        <p:nvPicPr>
          <p:cNvPr id="5" name="Picture 4" descr="A chart of a tire&#10;&#10;Description automatically generated">
            <a:extLst>
              <a:ext uri="{FF2B5EF4-FFF2-40B4-BE49-F238E27FC236}">
                <a16:creationId xmlns:a16="http://schemas.microsoft.com/office/drawing/2014/main" id="{971ED1E8-A1EF-0A86-A687-61A3A0D43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2"/>
          <a:stretch/>
        </p:blipFill>
        <p:spPr>
          <a:xfrm>
            <a:off x="2916961" y="1412776"/>
            <a:ext cx="3310078" cy="4615551"/>
          </a:xfrm>
          <a:prstGeom prst="rect">
            <a:avLst/>
          </a:prstGeom>
          <a:effectLst/>
        </p:spPr>
      </p:pic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CC1FDE4E-3032-E7F2-3A9A-7FDFBD58E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5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/>
              <a:t>Ekološki uticaj istrošenosti pneumatika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549AB-BE85-4854-C323-0DC47CFB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0" y="1484784"/>
            <a:ext cx="7886700" cy="4608512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Elektri</a:t>
            </a:r>
            <a:r>
              <a:rPr lang="sr-Latn-RS" sz="2400" dirty="0"/>
              <a:t>č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vozila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generalno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sr-Latn-RS" sz="2400" dirty="0"/>
              <a:t>ć</a:t>
            </a:r>
            <a:r>
              <a:rPr lang="en-US" sz="2400" dirty="0"/>
              <a:t>e mase </a:t>
            </a:r>
            <a:r>
              <a:rPr lang="en-US" sz="2400" dirty="0" err="1"/>
              <a:t>tako</a:t>
            </a:r>
            <a:r>
              <a:rPr lang="en-US" sz="2400" dirty="0"/>
              <a:t> da se </a:t>
            </a:r>
            <a:r>
              <a:rPr lang="en-US" sz="2400" dirty="0" err="1"/>
              <a:t>br</a:t>
            </a:r>
            <a:r>
              <a:rPr lang="sr-Latn-RS" sz="2400" dirty="0"/>
              <a:t>ž</a:t>
            </a:r>
            <a:r>
              <a:rPr lang="en-US" sz="2400" dirty="0"/>
              <a:t>e </a:t>
            </a:r>
            <a:r>
              <a:rPr lang="en-US" sz="2400" dirty="0" err="1"/>
              <a:t>tro</a:t>
            </a:r>
            <a:r>
              <a:rPr lang="sr-Latn-RS" sz="2400" dirty="0"/>
              <a:t>š</a:t>
            </a:r>
            <a:r>
              <a:rPr lang="en-US" sz="2400" dirty="0"/>
              <a:t>e </a:t>
            </a:r>
            <a:r>
              <a:rPr lang="en-US" sz="2400" dirty="0" err="1"/>
              <a:t>pneumatici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samim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vi</a:t>
            </a:r>
            <a:r>
              <a:rPr lang="sr-Latn-RS" sz="2400" dirty="0"/>
              <a:t>š</a:t>
            </a:r>
            <a:r>
              <a:rPr lang="en-US" sz="2400" dirty="0"/>
              <a:t>e </a:t>
            </a:r>
            <a:r>
              <a:rPr lang="en-US" sz="2400" dirty="0" err="1"/>
              <a:t>zagadjuju</a:t>
            </a:r>
            <a:r>
              <a:rPr lang="en-US" sz="2400" dirty="0"/>
              <a:t>.</a:t>
            </a:r>
            <a:endParaRPr lang="sr-Latn-RS" sz="2400" dirty="0"/>
          </a:p>
          <a:p>
            <a:endParaRPr lang="en-US" sz="2400" dirty="0"/>
          </a:p>
          <a:p>
            <a:r>
              <a:rPr lang="en-US" sz="2400" dirty="0" err="1"/>
              <a:t>Merenje</a:t>
            </a:r>
            <a:r>
              <a:rPr lang="en-US" sz="2400" dirty="0"/>
              <a:t> </a:t>
            </a:r>
            <a:r>
              <a:rPr lang="en-US" sz="2400" dirty="0" err="1"/>
              <a:t>zagadjenja</a:t>
            </a:r>
            <a:r>
              <a:rPr lang="en-US" sz="2400" dirty="0"/>
              <a:t> </a:t>
            </a:r>
            <a:r>
              <a:rPr lang="en-US" sz="2400" dirty="0" err="1"/>
              <a:t>pneumatika</a:t>
            </a:r>
            <a:r>
              <a:rPr lang="en-US" sz="2400" dirty="0"/>
              <a:t> je </a:t>
            </a:r>
            <a:r>
              <a:rPr lang="en-US" sz="2400" dirty="0" err="1"/>
              <a:t>i</a:t>
            </a:r>
            <a:r>
              <a:rPr lang="sr-Latn-RS" sz="2400" dirty="0"/>
              <a:t> </a:t>
            </a:r>
            <a:r>
              <a:rPr lang="en-US" sz="2400" dirty="0" err="1"/>
              <a:t>dalje</a:t>
            </a:r>
            <a:r>
              <a:rPr lang="en-US" sz="2400" dirty="0"/>
              <a:t> u </a:t>
            </a:r>
            <a:r>
              <a:rPr lang="en-US" sz="2400" dirty="0" err="1"/>
              <a:t>procesu</a:t>
            </a:r>
            <a:r>
              <a:rPr lang="en-US" sz="2400" dirty="0"/>
              <a:t> </a:t>
            </a:r>
            <a:r>
              <a:rPr lang="en-US" sz="2400" dirty="0" err="1"/>
              <a:t>razvoja</a:t>
            </a:r>
            <a:r>
              <a:rPr lang="en-US" sz="2400" dirty="0"/>
              <a:t> </a:t>
            </a:r>
            <a:r>
              <a:rPr lang="en-US" sz="2400" dirty="0" err="1"/>
              <a:t>statistike</a:t>
            </a:r>
            <a:r>
              <a:rPr lang="en-US" sz="2400" dirty="0"/>
              <a:t> </a:t>
            </a:r>
            <a:r>
              <a:rPr lang="en-US" sz="2400" dirty="0" err="1"/>
              <a:t>dosta</a:t>
            </a:r>
            <a:r>
              <a:rPr lang="en-US" sz="2400" dirty="0"/>
              <a:t> </a:t>
            </a:r>
            <a:r>
              <a:rPr lang="en-US" sz="2400" dirty="0" err="1"/>
              <a:t>variraju</a:t>
            </a:r>
            <a:r>
              <a:rPr lang="en-US" sz="2400" dirty="0"/>
              <a:t> </a:t>
            </a:r>
            <a:r>
              <a:rPr lang="en-US" sz="2400" dirty="0" err="1"/>
              <a:t>jer</a:t>
            </a:r>
            <a:r>
              <a:rPr lang="en-US" sz="2400" dirty="0"/>
              <a:t> </a:t>
            </a:r>
            <a:r>
              <a:rPr lang="en-US" sz="2400" dirty="0" err="1"/>
              <a:t>dosta</a:t>
            </a:r>
            <a:r>
              <a:rPr lang="en-US" sz="2400" dirty="0"/>
              <a:t> </a:t>
            </a:r>
            <a:r>
              <a:rPr lang="en-US" sz="2400" dirty="0" err="1"/>
              <a:t>faktora</a:t>
            </a:r>
            <a:r>
              <a:rPr lang="en-US" sz="2400" dirty="0"/>
              <a:t> </a:t>
            </a:r>
            <a:r>
              <a:rPr lang="en-US" sz="2400" dirty="0" err="1"/>
              <a:t>uti</a:t>
            </a:r>
            <a:r>
              <a:rPr lang="sr-Latn-RS" sz="2400" dirty="0"/>
              <a:t>č</a:t>
            </a:r>
            <a:r>
              <a:rPr lang="en-US" sz="2400" dirty="0"/>
              <a:t>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merenje</a:t>
            </a:r>
            <a:r>
              <a:rPr lang="en-US" sz="2400" dirty="0"/>
              <a:t>:</a:t>
            </a:r>
            <a:endParaRPr lang="sr-Latn-RS" sz="2400" dirty="0"/>
          </a:p>
          <a:p>
            <a:pPr lvl="1"/>
            <a:r>
              <a:rPr lang="en-US" sz="2400" dirty="0" err="1"/>
              <a:t>Hemijski</a:t>
            </a:r>
            <a:r>
              <a:rPr lang="en-US" sz="2400" dirty="0"/>
              <a:t> </a:t>
            </a:r>
            <a:r>
              <a:rPr lang="en-US" sz="2400" dirty="0" err="1"/>
              <a:t>sastav</a:t>
            </a:r>
            <a:r>
              <a:rPr lang="en-US" sz="2400" dirty="0"/>
              <a:t> </a:t>
            </a:r>
            <a:r>
              <a:rPr lang="en-US" sz="2400" dirty="0" err="1"/>
              <a:t>pneumatika</a:t>
            </a:r>
            <a:endParaRPr lang="en-US" sz="2400" dirty="0"/>
          </a:p>
          <a:p>
            <a:pPr lvl="1"/>
            <a:r>
              <a:rPr lang="en-US" sz="2400" dirty="0" err="1"/>
              <a:t>Vrsta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stanje</a:t>
            </a:r>
            <a:r>
              <a:rPr lang="en-US" sz="2400" dirty="0"/>
              <a:t> </a:t>
            </a:r>
            <a:r>
              <a:rPr lang="en-US" sz="2400" dirty="0" err="1"/>
              <a:t>vozne</a:t>
            </a:r>
            <a:r>
              <a:rPr lang="en-US" sz="2400" dirty="0"/>
              <a:t> </a:t>
            </a:r>
            <a:r>
              <a:rPr lang="en-US" sz="2400" dirty="0" err="1"/>
              <a:t>povr</a:t>
            </a:r>
            <a:r>
              <a:rPr lang="sr-Latn-RS" sz="2400" dirty="0"/>
              <a:t>š</a:t>
            </a:r>
            <a:r>
              <a:rPr lang="en-US" sz="2400" dirty="0" err="1"/>
              <a:t>ine</a:t>
            </a:r>
            <a:endParaRPr lang="en-US" sz="2400" dirty="0"/>
          </a:p>
          <a:p>
            <a:pPr lvl="1"/>
            <a:r>
              <a:rPr lang="en-US" sz="2400" dirty="0" err="1"/>
              <a:t>Podizanje</a:t>
            </a:r>
            <a:r>
              <a:rPr lang="en-US" sz="2400" dirty="0"/>
              <a:t> </a:t>
            </a:r>
            <a:r>
              <a:rPr lang="en-US" sz="2400" dirty="0" err="1"/>
              <a:t>drugih</a:t>
            </a:r>
            <a:r>
              <a:rPr lang="en-US" sz="2400" dirty="0"/>
              <a:t> ne</a:t>
            </a:r>
            <a:r>
              <a:rPr lang="sr-Latn-RS" sz="2400" dirty="0"/>
              <a:t>č</a:t>
            </a:r>
            <a:r>
              <a:rPr lang="en-US" sz="2400" dirty="0" err="1"/>
              <a:t>isto</a:t>
            </a:r>
            <a:r>
              <a:rPr lang="sr-Latn-RS" sz="2400" dirty="0"/>
              <a:t>ć</a:t>
            </a:r>
            <a:r>
              <a:rPr lang="en-US" sz="2400" dirty="0"/>
              <a:t>a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sr-Latn-RS" sz="2400" dirty="0"/>
              <a:t>č</a:t>
            </a:r>
            <a:r>
              <a:rPr lang="en-US" sz="2400" dirty="0" err="1"/>
              <a:t>estice</a:t>
            </a:r>
            <a:r>
              <a:rPr lang="en-US" sz="2400" dirty="0"/>
              <a:t> </a:t>
            </a:r>
            <a:r>
              <a:rPr lang="en-US" sz="2400" dirty="0" err="1"/>
              <a:t>drugih</a:t>
            </a:r>
            <a:r>
              <a:rPr lang="en-US" sz="2400" dirty="0"/>
              <a:t> </a:t>
            </a:r>
            <a:r>
              <a:rPr lang="en-US" sz="2400" dirty="0" err="1"/>
              <a:t>pneumatika</a:t>
            </a:r>
            <a:endParaRPr lang="en-US" sz="2400" dirty="0"/>
          </a:p>
          <a:p>
            <a:pPr lvl="1"/>
            <a:r>
              <a:rPr lang="en-US" sz="2400" dirty="0" err="1"/>
              <a:t>Optere</a:t>
            </a:r>
            <a:r>
              <a:rPr lang="sr-Latn-RS" sz="2400" dirty="0"/>
              <a:t>ć</a:t>
            </a:r>
            <a:r>
              <a:rPr lang="en-US" sz="2400" dirty="0" err="1"/>
              <a:t>enje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err="1"/>
              <a:t>Stil</a:t>
            </a:r>
            <a:r>
              <a:rPr lang="en-US" sz="2400" dirty="0"/>
              <a:t> </a:t>
            </a:r>
            <a:r>
              <a:rPr lang="en-US" sz="2400" dirty="0" err="1"/>
              <a:t>vo</a:t>
            </a:r>
            <a:r>
              <a:rPr lang="sr-Latn-RS" sz="2400" dirty="0"/>
              <a:t>ž</a:t>
            </a:r>
            <a:r>
              <a:rPr lang="en-US" sz="2400" dirty="0" err="1"/>
              <a:t>nje</a:t>
            </a:r>
            <a:endParaRPr lang="en-US" sz="2400" dirty="0"/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0522B437-F08D-D061-6E2F-8E53F0FDD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3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/>
              <a:t>Ekološki uticaj istrošenosti pneumatika</a:t>
            </a:r>
            <a:endParaRPr lang="en-US" dirty="0"/>
          </a:p>
        </p:txBody>
      </p:sp>
      <p:pic>
        <p:nvPicPr>
          <p:cNvPr id="5" name="Picture 4" descr="A diagram of a car with information about the road&#10;&#10;Description automatically generated">
            <a:extLst>
              <a:ext uri="{FF2B5EF4-FFF2-40B4-BE49-F238E27FC236}">
                <a16:creationId xmlns:a16="http://schemas.microsoft.com/office/drawing/2014/main" id="{25296733-86DE-6969-23DB-8A3AE022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73" y="1382546"/>
            <a:ext cx="6948772" cy="421974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5B17E7-D9A0-4F28-5D14-FF9C718E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09" y="5733256"/>
            <a:ext cx="7886700" cy="467195"/>
          </a:xfrm>
        </p:spPr>
        <p:txBody>
          <a:bodyPr>
            <a:normAutofit/>
          </a:bodyPr>
          <a:lstStyle/>
          <a:p>
            <a:r>
              <a:rPr lang="en-US" sz="1600" dirty="0"/>
              <a:t>https://www.sciencedirect.com/science/article/abs/pii/S1309104220303561</a:t>
            </a:r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6D44CEFC-B993-BF88-CF13-D9094EA9A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7" y="6093296"/>
            <a:ext cx="2325266" cy="8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1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167126">
  <a:themeElements>
    <a:clrScheme name="Ka odrzivom transportu 2013">
      <a:dk1>
        <a:srgbClr val="0D7E8D"/>
      </a:dk1>
      <a:lt1>
        <a:srgbClr val="FFFFFF"/>
      </a:lt1>
      <a:dk2>
        <a:srgbClr val="FFFFFF"/>
      </a:dk2>
      <a:lt2>
        <a:srgbClr val="FFFFFF"/>
      </a:lt2>
      <a:accent1>
        <a:srgbClr val="0D7E8D"/>
      </a:accent1>
      <a:accent2>
        <a:srgbClr val="0D7E8D"/>
      </a:accent2>
      <a:accent3>
        <a:srgbClr val="0D7E8D"/>
      </a:accent3>
      <a:accent4>
        <a:srgbClr val="0D7E8D"/>
      </a:accent4>
      <a:accent5>
        <a:srgbClr val="0D7E8D"/>
      </a:accent5>
      <a:accent6>
        <a:srgbClr val="0D7E8D"/>
      </a:accent6>
      <a:hlink>
        <a:srgbClr val="0D7E8D"/>
      </a:hlink>
      <a:folHlink>
        <a:srgbClr val="0D7E8D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663390-1AD8-4488-A23F-16904AB09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1135</Words>
  <Application>Microsoft Office PowerPoint</Application>
  <PresentationFormat>On-screen Show (4:3)</PresentationFormat>
  <Paragraphs>125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Gill Sans MT</vt:lpstr>
      <vt:lpstr>Trebuchet MS</vt:lpstr>
      <vt:lpstr>Wingdings 3</vt:lpstr>
      <vt:lpstr>TS010167126</vt:lpstr>
      <vt:lpstr>PowerPoint Presentation</vt:lpstr>
      <vt:lpstr>Uvod</vt:lpstr>
      <vt:lpstr>Uticaj pneumatika na  performanse vozila i bezbednost</vt:lpstr>
      <vt:lpstr>Uticaj pneumatika na  performanse vozila i bezbednost</vt:lpstr>
      <vt:lpstr>Uticaj pneumatika na  performanse vozila i bezbednost</vt:lpstr>
      <vt:lpstr>Ekološki uticaj istrošenosti pneumatika</vt:lpstr>
      <vt:lpstr>Ekološki uticaj istrošenosti pneumatika</vt:lpstr>
      <vt:lpstr>Ekološki uticaj istrošenosti pneumatika</vt:lpstr>
      <vt:lpstr>Ekološki uticaj istrošenosti pneumatika</vt:lpstr>
      <vt:lpstr>Trenutne metode  provere stanja pneumatika</vt:lpstr>
      <vt:lpstr>Trenutne metode  provere stanja pneumatika</vt:lpstr>
      <vt:lpstr>Dijagnostika putem  stanja šara pneumatika</vt:lpstr>
      <vt:lpstr>Dijagnostika putem  stanja šara pneumatika</vt:lpstr>
      <vt:lpstr>Dijagnostika putem  stanja šara pneumatika</vt:lpstr>
      <vt:lpstr>Dijagnostika putem  stanja šara pneumatika</vt:lpstr>
      <vt:lpstr>Uređaji za brzu proveru  pneumatika TreadReader</vt:lpstr>
      <vt:lpstr>Uređaji za brzu proveru  pneumatika TreadReader</vt:lpstr>
      <vt:lpstr>Uređaji za brzu proveru  pneumatika TreadReader</vt:lpstr>
      <vt:lpstr>Uređaji za brzu proveru  pneumatika TreadReader</vt:lpstr>
      <vt:lpstr>Uređaji za brzu proveru  pneumatika TreadReader</vt:lpstr>
      <vt:lpstr>Uređaji za brzu proveru  pneumatika TreadReader</vt:lpstr>
      <vt:lpstr>Uređaji za brzu proveru  pneumatika TreadReader</vt:lpstr>
      <vt:lpstr>Uređaji za brzu proveru  pneumatika TreadReader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2013-05-14T07:04:54Z</dcterms:created>
  <dcterms:modified xsi:type="dcterms:W3CDTF">2024-05-22T07:25:30Z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