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87573C-04AB-FF55-BC9C-4DE382BD2FEB}" v="250" dt="2024-05-17T23:31:44.593"/>
    <p1510:client id="{F9AB2A47-539A-FFBF-24CC-2F1618370A4D}" v="109" dt="2024-05-18T00:07:30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9727" y="2232623"/>
            <a:ext cx="8012546" cy="1351440"/>
          </a:xfrm>
        </p:spPr>
        <p:txBody>
          <a:bodyPr/>
          <a:lstStyle/>
          <a:p>
            <a:r>
              <a:rPr lang="en-US" sz="4400" dirty="0" err="1">
                <a:solidFill>
                  <a:srgbClr val="719C3F"/>
                </a:solidFill>
              </a:rPr>
              <a:t>Mikrobilje</a:t>
            </a:r>
            <a:br>
              <a:rPr lang="en-US" sz="4400" dirty="0">
                <a:solidFill>
                  <a:srgbClr val="719C3F"/>
                </a:solidFill>
              </a:rPr>
            </a:br>
            <a:r>
              <a:rPr lang="en-US" sz="4400" dirty="0" err="1"/>
              <a:t>hrana</a:t>
            </a:r>
            <a:r>
              <a:rPr lang="en-US" sz="4400" dirty="0"/>
              <a:t> </a:t>
            </a:r>
            <a:r>
              <a:rPr lang="en-US" sz="4400" dirty="0" err="1">
                <a:solidFill>
                  <a:srgbClr val="719C3F"/>
                </a:solidFill>
              </a:rPr>
              <a:t>budućnosti</a:t>
            </a:r>
            <a:endParaRPr lang="en-US" sz="4400" dirty="0">
              <a:solidFill>
                <a:srgbClr val="719C3F"/>
              </a:solidFill>
            </a:endParaRP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8A01C9CF-66DC-3CA7-5D9F-421C54E4A0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517" y="5092043"/>
            <a:ext cx="2516910" cy="1352854"/>
          </a:xfrm>
          <a:prstGeom prst="rect">
            <a:avLst/>
          </a:prstGeom>
        </p:spPr>
      </p:pic>
      <p:pic>
        <p:nvPicPr>
          <p:cNvPr id="6" name="Picture 5" descr="A close up of a plant&#10;&#10;Description automatically generated">
            <a:extLst>
              <a:ext uri="{FF2B5EF4-FFF2-40B4-BE49-F238E27FC236}">
                <a16:creationId xmlns:a16="http://schemas.microsoft.com/office/drawing/2014/main" id="{8C0D52DA-19BD-9680-A7DD-B7D5154E4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" r="-163" b="17675"/>
          <a:stretch/>
        </p:blipFill>
        <p:spPr>
          <a:xfrm rot="16200000">
            <a:off x="6680199" y="939800"/>
            <a:ext cx="7086605" cy="3927358"/>
          </a:xfrm>
          <a:prstGeom prst="rect">
            <a:avLst/>
          </a:prstGeom>
        </p:spPr>
      </p:pic>
      <p:pic>
        <p:nvPicPr>
          <p:cNvPr id="8" name="Picture 7" descr="A logo of a mountain and a river&#10;&#10;Description automatically generated">
            <a:extLst>
              <a:ext uri="{FF2B5EF4-FFF2-40B4-BE49-F238E27FC236}">
                <a16:creationId xmlns:a16="http://schemas.microsoft.com/office/drawing/2014/main" id="{D7063AA6-0A39-790D-98F4-A304A953F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39" y="2886"/>
            <a:ext cx="2381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132A-AB0D-5737-0991-1AC8D451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0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719C3F"/>
                </a:solidFill>
              </a:rPr>
              <a:t>Šta</a:t>
            </a:r>
            <a:r>
              <a:rPr lang="en-US" sz="4000" dirty="0">
                <a:solidFill>
                  <a:srgbClr val="719C3F"/>
                </a:solidFill>
              </a:rPr>
              <a:t> je </a:t>
            </a:r>
            <a:r>
              <a:rPr lang="en-US" sz="4000" dirty="0" err="1">
                <a:solidFill>
                  <a:srgbClr val="719C3F"/>
                </a:solidFill>
              </a:rPr>
              <a:t>zapravo</a:t>
            </a:r>
            <a:r>
              <a:rPr lang="en-US" sz="4000" dirty="0">
                <a:solidFill>
                  <a:srgbClr val="719C3F"/>
                </a:solidFill>
              </a:rPr>
              <a:t> </a:t>
            </a:r>
            <a:r>
              <a:rPr lang="en-US" sz="4000" dirty="0" err="1">
                <a:solidFill>
                  <a:srgbClr val="719C3F"/>
                </a:solidFill>
              </a:rPr>
              <a:t>mikrobilje</a:t>
            </a:r>
            <a:r>
              <a:rPr lang="en-US" sz="4000" dirty="0">
                <a:solidFill>
                  <a:srgbClr val="719C3F"/>
                </a:solidFill>
              </a:rPr>
              <a:t>?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3CF048DF-C60A-07CD-6969-9898665E55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517" y="5092043"/>
            <a:ext cx="2516910" cy="1352854"/>
          </a:xfrm>
          <a:prstGeom prst="rect">
            <a:avLst/>
          </a:prstGeom>
        </p:spPr>
      </p:pic>
      <p:pic>
        <p:nvPicPr>
          <p:cNvPr id="7" name="Picture 6" descr="A logo of a mountain and a river&#10;&#10;Description automatically generated">
            <a:extLst>
              <a:ext uri="{FF2B5EF4-FFF2-40B4-BE49-F238E27FC236}">
                <a16:creationId xmlns:a16="http://schemas.microsoft.com/office/drawing/2014/main" id="{243B54F5-F3E5-67D7-55AE-5BA8A11E1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284" y="2886"/>
            <a:ext cx="2381250" cy="1333500"/>
          </a:xfrm>
          <a:prstGeom prst="rect">
            <a:avLst/>
          </a:prstGeom>
        </p:spPr>
      </p:pic>
      <p:pic>
        <p:nvPicPr>
          <p:cNvPr id="8" name="Picture 7" descr="A person holding a bunch of sprouts&#10;&#10;Description automatically generated">
            <a:extLst>
              <a:ext uri="{FF2B5EF4-FFF2-40B4-BE49-F238E27FC236}">
                <a16:creationId xmlns:a16="http://schemas.microsoft.com/office/drawing/2014/main" id="{DCF35D65-489A-11E4-5DB8-C94D9C024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748" y="1720316"/>
            <a:ext cx="4181764" cy="313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diagram of a plant growth process&#10;&#10;Description automatically generated">
            <a:extLst>
              <a:ext uri="{FF2B5EF4-FFF2-40B4-BE49-F238E27FC236}">
                <a16:creationId xmlns:a16="http://schemas.microsoft.com/office/drawing/2014/main" id="{5D1AAAA6-860D-7B1E-E581-015E1145ADCB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1838" t="2375" r="-206" b="2241"/>
          <a:stretch/>
        </p:blipFill>
        <p:spPr>
          <a:xfrm>
            <a:off x="7395593" y="1469512"/>
            <a:ext cx="4184367" cy="39248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6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E9ED-2957-FD23-79F7-F84416C3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719C3F"/>
                </a:solidFill>
              </a:rPr>
              <a:t>Benefiti</a:t>
            </a:r>
            <a:r>
              <a:rPr lang="en-US" sz="4000" dirty="0">
                <a:solidFill>
                  <a:srgbClr val="719C3F"/>
                </a:solidFill>
              </a:rPr>
              <a:t> </a:t>
            </a:r>
            <a:r>
              <a:rPr lang="en-US" sz="4000" dirty="0" err="1">
                <a:solidFill>
                  <a:srgbClr val="719C3F"/>
                </a:solidFill>
              </a:rPr>
              <a:t>i</a:t>
            </a:r>
            <a:r>
              <a:rPr lang="en-US" sz="4000" dirty="0">
                <a:solidFill>
                  <a:srgbClr val="719C3F"/>
                </a:solidFill>
              </a:rPr>
              <a:t> </a:t>
            </a:r>
            <a:r>
              <a:rPr lang="en-US" sz="4000" dirty="0" err="1">
                <a:solidFill>
                  <a:srgbClr val="719C3F"/>
                </a:solidFill>
              </a:rPr>
              <a:t>načini</a:t>
            </a:r>
            <a:r>
              <a:rPr lang="en-US" sz="4000" dirty="0">
                <a:solidFill>
                  <a:srgbClr val="719C3F"/>
                </a:solidFill>
              </a:rPr>
              <a:t> </a:t>
            </a:r>
            <a:r>
              <a:rPr lang="en-US" sz="4000" dirty="0" err="1">
                <a:solidFill>
                  <a:srgbClr val="719C3F"/>
                </a:solidFill>
              </a:rPr>
              <a:t>kori</a:t>
            </a:r>
            <a:r>
              <a:rPr lang="sr-Latn-RS" sz="4000" dirty="0">
                <a:solidFill>
                  <a:srgbClr val="719C3F"/>
                </a:solidFill>
              </a:rPr>
              <a:t>š</a:t>
            </a:r>
            <a:r>
              <a:rPr lang="en-US" sz="4000" dirty="0" err="1">
                <a:solidFill>
                  <a:srgbClr val="719C3F"/>
                </a:solidFill>
              </a:rPr>
              <a:t>ćenja</a:t>
            </a:r>
            <a:endParaRPr lang="en-US" sz="4000" dirty="0">
              <a:solidFill>
                <a:srgbClr val="719C3F"/>
              </a:solidFill>
            </a:endParaRP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25A51E26-3CB5-6EBE-D213-85501D8B97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922" y="5122935"/>
            <a:ext cx="2516910" cy="1352854"/>
          </a:xfrm>
          <a:prstGeom prst="rect">
            <a:avLst/>
          </a:prstGeom>
        </p:spPr>
      </p:pic>
      <p:pic>
        <p:nvPicPr>
          <p:cNvPr id="7" name="Picture 6" descr="A logo of a mountain and a river&#10;&#10;Description automatically generated">
            <a:extLst>
              <a:ext uri="{FF2B5EF4-FFF2-40B4-BE49-F238E27FC236}">
                <a16:creationId xmlns:a16="http://schemas.microsoft.com/office/drawing/2014/main" id="{90FC1344-DFE5-2654-D480-059B26334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284" y="2886"/>
            <a:ext cx="2381250" cy="1333500"/>
          </a:xfrm>
          <a:prstGeom prst="rect">
            <a:avLst/>
          </a:prstGeom>
        </p:spPr>
      </p:pic>
      <p:pic>
        <p:nvPicPr>
          <p:cNvPr id="3" name="Picture 2" descr="A person holding sprouts in their hands&#10;&#10;Description automatically generated">
            <a:extLst>
              <a:ext uri="{FF2B5EF4-FFF2-40B4-BE49-F238E27FC236}">
                <a16:creationId xmlns:a16="http://schemas.microsoft.com/office/drawing/2014/main" id="{074AA374-53A4-5A88-07BC-5C6A5FCA3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83" y="1899852"/>
            <a:ext cx="3969609" cy="264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 plate of food with flowers on top&#10;&#10;Description automatically generated">
            <a:extLst>
              <a:ext uri="{FF2B5EF4-FFF2-40B4-BE49-F238E27FC236}">
                <a16:creationId xmlns:a16="http://schemas.microsoft.com/office/drawing/2014/main" id="{56B24A3C-621B-3DCA-D46C-5A8443606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193" y="1268627"/>
            <a:ext cx="2106829" cy="215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bowl of green soup with croutons and a spoon&#10;&#10;Description automatically generated">
            <a:extLst>
              <a:ext uri="{FF2B5EF4-FFF2-40B4-BE49-F238E27FC236}">
                <a16:creationId xmlns:a16="http://schemas.microsoft.com/office/drawing/2014/main" id="{1032D5D6-7786-16E7-F265-F9432373D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346857" y="3981963"/>
            <a:ext cx="2073877" cy="321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bowl of salad with a spoon&#10;&#10;Description automatically generated">
            <a:extLst>
              <a:ext uri="{FF2B5EF4-FFF2-40B4-BE49-F238E27FC236}">
                <a16:creationId xmlns:a16="http://schemas.microsoft.com/office/drawing/2014/main" id="{B8D6C64D-44F2-8A5D-4B1E-C64DC29896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5194" y="3595816"/>
            <a:ext cx="2104768" cy="3054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group of sandwiches on a wooden board&#10;&#10;Description automatically generated">
            <a:extLst>
              <a:ext uri="{FF2B5EF4-FFF2-40B4-BE49-F238E27FC236}">
                <a16:creationId xmlns:a16="http://schemas.microsoft.com/office/drawing/2014/main" id="{FBEAB290-D378-6348-4550-2900AC667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0209" y="1263478"/>
            <a:ext cx="3064476" cy="3064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1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9FB1-BE13-0B16-CB50-1D49054E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7" y="2930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719C3F"/>
                </a:solidFill>
              </a:rPr>
              <a:t>Zašto</a:t>
            </a:r>
            <a:r>
              <a:rPr lang="en-US" sz="4000" dirty="0">
                <a:solidFill>
                  <a:srgbClr val="719C3F"/>
                </a:solidFill>
              </a:rPr>
              <a:t> je </a:t>
            </a:r>
            <a:r>
              <a:rPr lang="en-US" sz="4000" dirty="0" err="1">
                <a:solidFill>
                  <a:srgbClr val="719C3F"/>
                </a:solidFill>
              </a:rPr>
              <a:t>mikrobilje</a:t>
            </a:r>
            <a:r>
              <a:rPr lang="en-US" sz="4000" dirty="0">
                <a:solidFill>
                  <a:srgbClr val="719C3F"/>
                </a:solidFill>
              </a:rPr>
              <a:t> </a:t>
            </a:r>
            <a:r>
              <a:rPr lang="en-US" sz="4000" dirty="0" err="1">
                <a:solidFill>
                  <a:srgbClr val="719C3F"/>
                </a:solidFill>
              </a:rPr>
              <a:t>hrana</a:t>
            </a:r>
            <a:r>
              <a:rPr lang="en-US" sz="4000" dirty="0">
                <a:solidFill>
                  <a:srgbClr val="719C3F"/>
                </a:solidFill>
              </a:rPr>
              <a:t> </a:t>
            </a:r>
            <a:r>
              <a:rPr lang="en-US" sz="4000" dirty="0" err="1">
                <a:solidFill>
                  <a:srgbClr val="719C3F"/>
                </a:solidFill>
              </a:rPr>
              <a:t>budućnosti</a:t>
            </a:r>
            <a:r>
              <a:rPr lang="en-US" sz="4000" dirty="0">
                <a:solidFill>
                  <a:srgbClr val="719C3F"/>
                </a:solidFill>
              </a:rPr>
              <a:t>?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D89F05F7-582A-4516-5D93-332EE0BA4E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436" y="5215611"/>
            <a:ext cx="2516910" cy="1352854"/>
          </a:xfrm>
          <a:prstGeom prst="rect">
            <a:avLst/>
          </a:prstGeom>
        </p:spPr>
      </p:pic>
      <p:pic>
        <p:nvPicPr>
          <p:cNvPr id="7" name="Picture 6" descr="A logo of a mountain and a river&#10;&#10;Description automatically generated">
            <a:extLst>
              <a:ext uri="{FF2B5EF4-FFF2-40B4-BE49-F238E27FC236}">
                <a16:creationId xmlns:a16="http://schemas.microsoft.com/office/drawing/2014/main" id="{0C3EDAC6-6E3E-1AB3-3388-6C1CE5EBC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284" y="2886"/>
            <a:ext cx="238125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579E26-2A73-5994-A762-4C4D19552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35" y="1623437"/>
            <a:ext cx="5097163" cy="3343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2CF74D-F31E-4123-F212-59786444CA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-1794" t="10458" r="1345" b="10716"/>
          <a:stretch/>
        </p:blipFill>
        <p:spPr>
          <a:xfrm>
            <a:off x="8259359" y="1621154"/>
            <a:ext cx="2726971" cy="474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4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94-6509-8FED-8CDB-533723840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57" y="11799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719C3F"/>
                </a:solidFill>
              </a:rPr>
              <a:t>Šta</a:t>
            </a:r>
            <a:r>
              <a:rPr lang="en-US" sz="4000" dirty="0">
                <a:solidFill>
                  <a:srgbClr val="719C3F"/>
                </a:solidFill>
              </a:rPr>
              <a:t> je </a:t>
            </a:r>
            <a:r>
              <a:rPr lang="en-US" sz="4000" dirty="0" err="1">
                <a:solidFill>
                  <a:srgbClr val="719C3F"/>
                </a:solidFill>
              </a:rPr>
              <a:t>naša</a:t>
            </a:r>
            <a:r>
              <a:rPr lang="en-US" sz="4000" dirty="0">
                <a:solidFill>
                  <a:srgbClr val="719C3F"/>
                </a:solidFill>
              </a:rPr>
              <a:t> </a:t>
            </a:r>
            <a:r>
              <a:rPr lang="en-US" sz="4000" dirty="0" err="1">
                <a:solidFill>
                  <a:srgbClr val="719C3F"/>
                </a:solidFill>
              </a:rPr>
              <a:t>misija</a:t>
            </a:r>
            <a:r>
              <a:rPr lang="en-US" sz="4000" dirty="0">
                <a:solidFill>
                  <a:srgbClr val="719C3F"/>
                </a:solidFill>
              </a:rPr>
              <a:t>?</a:t>
            </a:r>
          </a:p>
        </p:txBody>
      </p:sp>
      <p:pic>
        <p:nvPicPr>
          <p:cNvPr id="7" name="Picture 6" descr="A logo of a mountain and a river&#10;&#10;Description automatically generated">
            <a:extLst>
              <a:ext uri="{FF2B5EF4-FFF2-40B4-BE49-F238E27FC236}">
                <a16:creationId xmlns:a16="http://schemas.microsoft.com/office/drawing/2014/main" id="{86D0E8D6-EBBB-1DDC-2C27-E288C06AF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284" y="2886"/>
            <a:ext cx="238125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7D76C5-5406-2A7B-C614-2884619F9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357" y="1567249"/>
            <a:ext cx="4114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108B21B0-78CB-CFA2-0BBA-DB345986BB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694" y="5007833"/>
            <a:ext cx="2524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DEED-1DC6-838E-34B6-7424C2DD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262" y="1213847"/>
            <a:ext cx="6970034" cy="13461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dirty="0">
                <a:solidFill>
                  <a:srgbClr val="719C3F"/>
                </a:solidFill>
              </a:rPr>
              <a:t>Hvala </a:t>
            </a:r>
            <a:r>
              <a:rPr lang="en-US" sz="6000" dirty="0" err="1">
                <a:solidFill>
                  <a:srgbClr val="719C3F"/>
                </a:solidFill>
              </a:rPr>
              <a:t>na</a:t>
            </a:r>
            <a:r>
              <a:rPr lang="en-US" sz="6000" dirty="0">
                <a:solidFill>
                  <a:srgbClr val="719C3F"/>
                </a:solidFill>
              </a:rPr>
              <a:t> </a:t>
            </a:r>
            <a:r>
              <a:rPr lang="en-US" sz="6000" dirty="0" err="1">
                <a:solidFill>
                  <a:srgbClr val="719C3F"/>
                </a:solidFill>
              </a:rPr>
              <a:t>pažnji</a:t>
            </a:r>
            <a:r>
              <a:rPr lang="en-US" sz="6000" dirty="0">
                <a:solidFill>
                  <a:srgbClr val="719C3F"/>
                </a:solidFill>
              </a:rPr>
              <a:t>!</a:t>
            </a:r>
            <a:endParaRPr lang="en-US" sz="6000" dirty="0"/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F1069C6F-055F-9F8E-0215-9FAB7AA7E0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94" y="5007833"/>
            <a:ext cx="2524125" cy="1352550"/>
          </a:xfrm>
          <a:prstGeom prst="rect">
            <a:avLst/>
          </a:prstGeom>
        </p:spPr>
      </p:pic>
      <p:pic>
        <p:nvPicPr>
          <p:cNvPr id="7" name="Picture 6" descr="A logo of a mountain and a river&#10;&#10;Description automatically generated">
            <a:extLst>
              <a:ext uri="{FF2B5EF4-FFF2-40B4-BE49-F238E27FC236}">
                <a16:creationId xmlns:a16="http://schemas.microsoft.com/office/drawing/2014/main" id="{5FD6F998-4C1A-AA0F-CC3D-4EF25DEF9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284" y="2886"/>
            <a:ext cx="2381250" cy="1333500"/>
          </a:xfrm>
          <a:prstGeom prst="rect">
            <a:avLst/>
          </a:prstGeom>
        </p:spPr>
      </p:pic>
      <p:pic>
        <p:nvPicPr>
          <p:cNvPr id="8" name="Picture 7" descr="A qr code with black squares&#10;&#10;Description automatically generated">
            <a:extLst>
              <a:ext uri="{FF2B5EF4-FFF2-40B4-BE49-F238E27FC236}">
                <a16:creationId xmlns:a16="http://schemas.microsoft.com/office/drawing/2014/main" id="{47A8DFC8-9762-5009-9433-98E95B0450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0005" y="2792626"/>
            <a:ext cx="2631990" cy="263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927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Mikrobilje hrana budućnosti</vt:lpstr>
      <vt:lpstr>Šta je zapravo mikrobilje?</vt:lpstr>
      <vt:lpstr>Benefiti i načini korišćenja</vt:lpstr>
      <vt:lpstr>Zašto je mikrobilje hrana budućnosti?</vt:lpstr>
      <vt:lpstr>Šta je naša misija?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Andreja Lepojević</cp:lastModifiedBy>
  <cp:revision>230</cp:revision>
  <dcterms:created xsi:type="dcterms:W3CDTF">2024-05-17T22:04:35Z</dcterms:created>
  <dcterms:modified xsi:type="dcterms:W3CDTF">2024-05-20T23:34:45Z</dcterms:modified>
</cp:coreProperties>
</file>