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9"/>
  </p:notesMasterIdLst>
  <p:sldIdLst>
    <p:sldId id="739" r:id="rId2"/>
    <p:sldId id="730" r:id="rId3"/>
    <p:sldId id="733" r:id="rId4"/>
    <p:sldId id="777" r:id="rId5"/>
    <p:sldId id="779" r:id="rId6"/>
    <p:sldId id="734" r:id="rId7"/>
    <p:sldId id="806" r:id="rId8"/>
    <p:sldId id="807" r:id="rId9"/>
    <p:sldId id="434" r:id="rId10"/>
    <p:sldId id="809" r:id="rId11"/>
    <p:sldId id="628" r:id="rId12"/>
    <p:sldId id="680" r:id="rId13"/>
    <p:sldId id="765" r:id="rId14"/>
    <p:sldId id="766" r:id="rId15"/>
    <p:sldId id="767" r:id="rId16"/>
    <p:sldId id="768" r:id="rId17"/>
    <p:sldId id="803" r:id="rId18"/>
    <p:sldId id="805" r:id="rId19"/>
    <p:sldId id="786" r:id="rId20"/>
    <p:sldId id="802" r:id="rId21"/>
    <p:sldId id="649" r:id="rId22"/>
    <p:sldId id="810" r:id="rId23"/>
    <p:sldId id="736" r:id="rId24"/>
    <p:sldId id="750" r:id="rId25"/>
    <p:sldId id="654" r:id="rId26"/>
    <p:sldId id="737" r:id="rId27"/>
    <p:sldId id="769" r:id="rId28"/>
  </p:sldIdLst>
  <p:sldSz cx="9144000" cy="5143500" type="screen16x9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5082" autoAdjust="0"/>
  </p:normalViewPr>
  <p:slideViewPr>
    <p:cSldViewPr>
      <p:cViewPr varScale="1">
        <p:scale>
          <a:sx n="105" d="100"/>
          <a:sy n="105" d="100"/>
        </p:scale>
        <p:origin x="826" y="6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 dirty="0">
                <a:solidFill>
                  <a:schemeClr val="bg1"/>
                </a:solidFill>
              </a:rPr>
              <a:t>Primena člana.</a:t>
            </a:r>
            <a:r>
              <a:rPr lang="sr-Latn-RS" baseline="0" dirty="0">
                <a:solidFill>
                  <a:schemeClr val="bg1"/>
                </a:solidFill>
              </a:rPr>
              <a:t> 134.</a:t>
            </a:r>
            <a:endParaRPr lang="en-US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38F-4327-B4FB-BB74D92B767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38F-4327-B4FB-BB74D92B767A}"/>
              </c:ext>
            </c:extLst>
          </c:dPt>
          <c:cat>
            <c:strRef>
              <c:f>Sheet1!$E$5:$E$6</c:f>
              <c:strCache>
                <c:ptCount val="2"/>
                <c:pt idx="0">
                  <c:v>Sproveo sam nabavku sa "zelenim kriterijumima"</c:v>
                </c:pt>
                <c:pt idx="1">
                  <c:v>Nisam sproveo nabavku sa "zelenim kriterijumima"</c:v>
                </c:pt>
              </c:strCache>
            </c:strRef>
          </c:cat>
          <c:val>
            <c:numRef>
              <c:f>Sheet1!$F$5:$F$6</c:f>
              <c:numCache>
                <c:formatCode>General</c:formatCode>
                <c:ptCount val="2"/>
                <c:pt idx="0">
                  <c:v>6</c:v>
                </c:pt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38F-4327-B4FB-BB74D92B76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75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F2E71D9E-4225-4A00-ABF0-41226B779A3A}" type="datetime1">
              <a:rPr lang="en-US" smtClean="0">
                <a:solidFill>
                  <a:srgbClr val="FFFFFF"/>
                </a:solidFill>
              </a:rPr>
              <a:pPr algn="ctr"/>
              <a:t>5/20/2024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>
              <a:defRPr cap="all" baseline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941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DC60D-6683-407D-84AA-D4EE96637D76}" type="datetime1">
              <a:rPr lang="en-US" smtClean="0"/>
              <a:pPr/>
              <a:t>5/20/2024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02FD-251F-4D51-A338-787A73F931E1}" type="datetime1">
              <a:rPr lang="en-US" smtClean="0"/>
              <a:pPr/>
              <a:t>5/20/2024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2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0FB59C0-49F8-4A85-8EB5-E63DCBD0A3FD}" type="datetime1">
              <a:rPr lang="en-US" smtClean="0"/>
              <a:pPr/>
              <a:t>5/20/2024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B1E94B1-D3DB-4625-984A-FFA10FF2A5DB}" type="datetime1">
              <a:rPr lang="en-US" smtClean="0"/>
              <a:pPr/>
              <a:t>5/20/2024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3EA30-0AD3-4B28-BE4A-78C6CFC78D19}" type="datetime1">
              <a:rPr lang="en-US" smtClean="0"/>
              <a:pPr/>
              <a:t>5/20/2024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2E902-9491-4FB7-9E2C-CBA26A162CEF}" type="datetime1">
              <a:rPr lang="en-US" smtClean="0"/>
              <a:pPr/>
              <a:t>5/20/2024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>
              <a:buNone/>
              <a:defRPr sz="4200" b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5F42-D45A-4705-B71E-4058CEB9525F}" type="datetime1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>
              <a:buNone/>
              <a:defRPr sz="3200"/>
            </a:lvl1pPr>
            <a:extLst/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fld id="{1925FCC7-3031-44FE-8B2E-F27A6EEF7740}" type="datetime1">
              <a:rPr lang="en-US" smtClean="0"/>
              <a:pPr/>
              <a:t>5/20/2024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  <a:extLst/>
          </a:lstStyle>
          <a:p>
            <a:pPr algn="ctr"/>
            <a:fld id="{8F82E0A0-C266-4798-8C8F-B9F91E9DA37E}" type="slidenum">
              <a:rPr lang="en-US" sz="28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15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  <a:extLst/>
          </a:lstStyle>
          <a:p>
            <a:fld id="{5A5B4E97-E6B3-409E-B8C5-541534CFCE9F}" type="datetime1">
              <a:rPr lang="en-US" smtClean="0"/>
              <a:pPr/>
              <a:t>5/20/2024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</p:sldLayoutIdLst>
  <p:hf hdr="0" ftr="0" dt="0"/>
  <p:txStyles>
    <p:titleStyle>
      <a:lvl1pPr algn="l" rtl="0" eaLnBrk="1" latinLnBrk="0" hangingPunct="1">
        <a:spcBef>
          <a:spcPct val="0"/>
        </a:spcBef>
        <a:buNone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f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hotel-jahorina.com/wp-content/uploads/2021/01/DSC880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13" y="0"/>
            <a:ext cx="9139006" cy="513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1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Rectangle 4"/>
          <p:cNvSpPr txBox="1">
            <a:spLocks/>
          </p:cNvSpPr>
          <p:nvPr/>
        </p:nvSpPr>
        <p:spPr>
          <a:xfrm>
            <a:off x="-279388" y="3645722"/>
            <a:ext cx="5693898" cy="675024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sr-Latn-RS" sz="4400" b="1" dirty="0">
                <a:solidFill>
                  <a:schemeClr val="bg1"/>
                </a:solidFill>
              </a:rPr>
              <a:t>Prof. dr Marko </a:t>
            </a:r>
            <a:r>
              <a:rPr lang="sr-Latn-RS" sz="4400" b="1" dirty="0" err="1">
                <a:solidFill>
                  <a:schemeClr val="bg1"/>
                </a:solidFill>
              </a:rPr>
              <a:t>Špiler</a:t>
            </a:r>
            <a:endParaRPr lang="sr-Latn-CS" sz="4400" b="1" dirty="0">
              <a:solidFill>
                <a:schemeClr val="bg1"/>
              </a:solidFill>
            </a:endParaRPr>
          </a:p>
        </p:txBody>
      </p:sp>
      <p:sp>
        <p:nvSpPr>
          <p:cNvPr id="7" name="Rectangle 4"/>
          <p:cNvSpPr txBox="1">
            <a:spLocks/>
          </p:cNvSpPr>
          <p:nvPr/>
        </p:nvSpPr>
        <p:spPr>
          <a:xfrm>
            <a:off x="266700" y="4298826"/>
            <a:ext cx="8795508" cy="432048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sr-Latn-RS" sz="2400" b="1" dirty="0">
                <a:solidFill>
                  <a:schemeClr val="bg2">
                    <a:lumMod val="50000"/>
                  </a:schemeClr>
                </a:solidFill>
              </a:rPr>
              <a:t>Uvođenje zelenih izmena i načela kroz izmene i dopune ZJN</a:t>
            </a:r>
            <a:endParaRPr lang="sr-Latn-C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102" y="4222317"/>
            <a:ext cx="611560" cy="661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F995F1-CC42-45B6-B32F-AFF3B969FF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542" y="32349"/>
            <a:ext cx="3939925" cy="3939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55540"/>
            <a:ext cx="827428" cy="8462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2" descr="Eko forum na Zlatiboru -">
            <a:extLst>
              <a:ext uri="{FF2B5EF4-FFF2-40B4-BE49-F238E27FC236}">
                <a16:creationId xmlns:a16="http://schemas.microsoft.com/office/drawing/2014/main" id="{B4928510-DCD3-4B7A-B12F-6AF9B7200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30" y="2377095"/>
            <a:ext cx="4191000" cy="1085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98684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56027-E9AB-4CE1-B68B-6B1A815A9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77C8D-CF2F-4795-98CC-C9928A058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8130" name="Picture 2" descr="http://elementarium.cpn.rs/wp-content/uploads/2014/01/sustainability_2009_climate_change1.jpg">
            <a:extLst>
              <a:ext uri="{FF2B5EF4-FFF2-40B4-BE49-F238E27FC236}">
                <a16:creationId xmlns:a16="http://schemas.microsoft.com/office/drawing/2014/main" id="{2EA2E3E3-BDED-4CDE-9138-EF3BD4E2D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6" y="0"/>
            <a:ext cx="914520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ko forum na Zlatiboru -">
            <a:extLst>
              <a:ext uri="{FF2B5EF4-FFF2-40B4-BE49-F238E27FC236}">
                <a16:creationId xmlns:a16="http://schemas.microsoft.com/office/drawing/2014/main" id="{BD214AA3-977F-441E-AE0B-61500D928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62556"/>
            <a:ext cx="2534816" cy="65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563AC7-8650-4393-A6BE-1D28403C8B71}"/>
              </a:ext>
            </a:extLst>
          </p:cNvPr>
          <p:cNvSpPr txBox="1"/>
          <p:nvPr/>
        </p:nvSpPr>
        <p:spPr>
          <a:xfrm>
            <a:off x="324616" y="195486"/>
            <a:ext cx="213976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300" dirty="0">
                <a:solidFill>
                  <a:schemeClr val="bg1"/>
                </a:solidFill>
              </a:rPr>
              <a:t>Izvori zagadjenja</a:t>
            </a:r>
            <a:r>
              <a:rPr lang="sr-Cyrl-RS" sz="3300" dirty="0">
                <a:solidFill>
                  <a:schemeClr val="bg1"/>
                </a:solidFill>
              </a:rPr>
              <a:t>…</a:t>
            </a:r>
            <a:endParaRPr lang="sr-Latn-RS" sz="33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FD6D0B-2574-4EDB-B590-C5EA524FAA2D}"/>
              </a:ext>
            </a:extLst>
          </p:cNvPr>
          <p:cNvSpPr txBox="1"/>
          <p:nvPr/>
        </p:nvSpPr>
        <p:spPr>
          <a:xfrm>
            <a:off x="251520" y="3332188"/>
            <a:ext cx="266429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sr-Latn-R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INDUSTRIJA</a:t>
            </a:r>
            <a:r>
              <a:rPr lang="sr-Cyrl-C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sr-Latn-RS" sz="15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Fabrike</a:t>
            </a:r>
            <a:endParaRPr lang="sr-Cyrl-CS" sz="15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sr-Cyrl-CS" sz="15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Те</a:t>
            </a:r>
            <a:r>
              <a:rPr lang="sr-Latn-RS" sz="15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rmoelektrane</a:t>
            </a:r>
            <a:r>
              <a:rPr lang="sr-Cyrl-C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sr-Cyrl-C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F314F1-1290-4AA1-AC09-8EA1F342F887}"/>
              </a:ext>
            </a:extLst>
          </p:cNvPr>
          <p:cNvSpPr txBox="1"/>
          <p:nvPr/>
        </p:nvSpPr>
        <p:spPr>
          <a:xfrm>
            <a:off x="3275856" y="2327374"/>
            <a:ext cx="179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sr-Latn-R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Saobraćaj</a:t>
            </a:r>
            <a:r>
              <a:rPr lang="sr-Cyrl-C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…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95EE4A-65E8-4C13-B0AC-34941E6C8361}"/>
              </a:ext>
            </a:extLst>
          </p:cNvPr>
          <p:cNvSpPr txBox="1"/>
          <p:nvPr/>
        </p:nvSpPr>
        <p:spPr>
          <a:xfrm>
            <a:off x="6130610" y="3086117"/>
            <a:ext cx="300873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sr-Cyrl-C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sr-Latn-R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stalo</a:t>
            </a:r>
            <a:r>
              <a:rPr lang="sr-Cyrl-C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sr-Latn-RS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Upravljanje otpadom</a:t>
            </a:r>
            <a:r>
              <a:rPr lang="sr-Cyrl-CS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F12CB3-07B9-4EEA-9E93-1A5C7CA8FAB8}"/>
              </a:ext>
            </a:extLst>
          </p:cNvPr>
          <p:cNvSpPr txBox="1"/>
          <p:nvPr/>
        </p:nvSpPr>
        <p:spPr>
          <a:xfrm>
            <a:off x="6391235" y="1384726"/>
            <a:ext cx="2371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sr-Latn-R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Grejanje</a:t>
            </a:r>
            <a:endParaRPr lang="sr-Cyrl-CS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sr-Latn-RS" sz="15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Daljinsko</a:t>
            </a:r>
            <a:endParaRPr lang="sr-Cyrl-CS" sz="15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sr-Latn-RS" sz="15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Individualno</a:t>
            </a:r>
            <a:endParaRPr lang="sr-Cyrl-CS" sz="15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83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Vraagteken Laag Poly Ontwerp Abstracte Geometrische Sjabloon  Interpunctieteken Draadframe Mesh Veelhoekige Vector Illustratie Gemaakt  Van Punten En Lijnen Op Donker Blauwe Achtergrond Stockvectorkunst en meer  beelden van Vraagteken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11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3" y="123478"/>
            <a:ext cx="4896545" cy="4943332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sz="quarter" idx="13"/>
          </p:nvPr>
        </p:nvSpPr>
        <p:spPr>
          <a:xfrm>
            <a:off x="250539" y="267818"/>
            <a:ext cx="4610472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5400" dirty="0">
                <a:solidFill>
                  <a:schemeClr val="bg2">
                    <a:lumMod val="75000"/>
                  </a:schemeClr>
                </a:solidFill>
              </a:rPr>
              <a:t>Zelena agenda</a:t>
            </a:r>
            <a:endParaRPr lang="sr-Cyrl-RS" sz="5400" dirty="0">
              <a:solidFill>
                <a:schemeClr val="bg2">
                  <a:lumMod val="75000"/>
                </a:schemeClr>
              </a:solidFill>
            </a:endParaRPr>
          </a:p>
          <a:p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4CBE9DA-BA76-455D-BD58-7782CBA25A79}"/>
              </a:ext>
            </a:extLst>
          </p:cNvPr>
          <p:cNvSpPr txBox="1">
            <a:spLocks/>
          </p:cNvSpPr>
          <p:nvPr/>
        </p:nvSpPr>
        <p:spPr>
          <a:xfrm>
            <a:off x="6844088" y="2931790"/>
            <a:ext cx="2048392" cy="115212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sr-Latn-RS" dirty="0">
                <a:solidFill>
                  <a:schemeClr val="bg1"/>
                </a:solidFill>
              </a:rPr>
              <a:t>Uvođenje načela zaštite životne sredine</a:t>
            </a:r>
          </a:p>
          <a:p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Picture 2" descr="Eko forum na Zlatiboru -">
            <a:extLst>
              <a:ext uri="{FF2B5EF4-FFF2-40B4-BE49-F238E27FC236}">
                <a16:creationId xmlns:a16="http://schemas.microsoft.com/office/drawing/2014/main" id="{13A3B129-C54A-4253-9586-439FE637A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62556"/>
            <a:ext cx="2534816" cy="65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AEAF135-58FB-422D-979A-A348FBC33411}"/>
              </a:ext>
            </a:extLst>
          </p:cNvPr>
          <p:cNvSpPr txBox="1">
            <a:spLocks/>
          </p:cNvSpPr>
          <p:nvPr/>
        </p:nvSpPr>
        <p:spPr>
          <a:xfrm>
            <a:off x="5537516" y="2594149"/>
            <a:ext cx="3377517" cy="458609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"/>
              <a:buNone/>
            </a:pPr>
            <a:r>
              <a:rPr lang="sr-Latn-RS" sz="5400" dirty="0">
                <a:solidFill>
                  <a:schemeClr val="bg2">
                    <a:lumMod val="75000"/>
                  </a:schemeClr>
                </a:solidFill>
              </a:rPr>
              <a:t>Novi podzakonski akt</a:t>
            </a:r>
            <a:endParaRPr lang="sr-Cyrl-RS" sz="5400" dirty="0">
              <a:solidFill>
                <a:schemeClr val="bg2">
                  <a:lumMod val="75000"/>
                </a:schemeClr>
              </a:solidFill>
            </a:endParaRPr>
          </a:p>
          <a:p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840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OPASNOST IZ AUSPUHA: Izduvni gasovi automobila povećavaju broj SAOBRAĆAJNIH  NESREĆA - Srbija danas">
            <a:extLst>
              <a:ext uri="{FF2B5EF4-FFF2-40B4-BE49-F238E27FC236}">
                <a16:creationId xmlns:a16="http://schemas.microsoft.com/office/drawing/2014/main" id="{02B537AE-C6D1-44DD-99DE-E853943A6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10"/>
            <a:ext cx="9144000" cy="514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nr | A1 BLACK COLOR CHART PAPER Special Imperial Size 71cm x 56 cm, PACK  of 10 Sheets | Art Card 240 GSM | Art &amp; Craft, Decorative Craft Smooth  Finish Home, School | : Amazon.in: Office Products">
            <a:extLst>
              <a:ext uri="{FF2B5EF4-FFF2-40B4-BE49-F238E27FC236}">
                <a16:creationId xmlns:a16="http://schemas.microsoft.com/office/drawing/2014/main" id="{3FD50BE2-D17F-47E8-B624-80C3B4B03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60348"/>
            <a:ext cx="7281682" cy="318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E2F73D-C930-4F9B-852E-80C218314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7CB7D-F184-43C7-B6FD-03D728E1BBF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85B643C-1E3C-4654-AC9B-887EC0699BFE}"/>
              </a:ext>
            </a:extLst>
          </p:cNvPr>
          <p:cNvSpPr txBox="1">
            <a:spLocks/>
          </p:cNvSpPr>
          <p:nvPr/>
        </p:nvSpPr>
        <p:spPr>
          <a:xfrm>
            <a:off x="1835696" y="2067694"/>
            <a:ext cx="7128792" cy="331236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Na </a:t>
            </a:r>
            <a:r>
              <a:rPr lang="en-US" b="1" dirty="0" err="1">
                <a:solidFill>
                  <a:schemeClr val="bg1"/>
                </a:solidFill>
              </a:rPr>
              <a:t>ovaj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način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broj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zelenih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javnih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nabavki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odnosno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postupaka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javnih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nabavki</a:t>
            </a:r>
            <a:r>
              <a:rPr lang="en-US" b="1" dirty="0">
                <a:solidFill>
                  <a:schemeClr val="bg1"/>
                </a:solidFill>
              </a:rPr>
              <a:t> u </a:t>
            </a:r>
            <a:r>
              <a:rPr lang="en-US" b="1" dirty="0" err="1">
                <a:solidFill>
                  <a:schemeClr val="bg1"/>
                </a:solidFill>
              </a:rPr>
              <a:t>kojima</a:t>
            </a:r>
            <a:r>
              <a:rPr lang="en-US" b="1" dirty="0">
                <a:solidFill>
                  <a:schemeClr val="bg1"/>
                </a:solidFill>
              </a:rPr>
              <a:t> se </a:t>
            </a:r>
            <a:r>
              <a:rPr lang="en-US" b="1" dirty="0" err="1">
                <a:solidFill>
                  <a:schemeClr val="bg1"/>
                </a:solidFill>
              </a:rPr>
              <a:t>primenjuju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ekološki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aspekti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će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biti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mnogo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veći</a:t>
            </a:r>
            <a:r>
              <a:rPr lang="en-US" b="1" dirty="0">
                <a:solidFill>
                  <a:schemeClr val="bg1"/>
                </a:solidFill>
              </a:rPr>
              <a:t> u </a:t>
            </a:r>
            <a:r>
              <a:rPr lang="en-US" b="1" dirty="0" err="1">
                <a:solidFill>
                  <a:schemeClr val="bg1"/>
                </a:solidFill>
              </a:rPr>
              <a:t>odnosu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raniji</a:t>
            </a:r>
            <a:r>
              <a:rPr lang="en-US" b="1" dirty="0">
                <a:solidFill>
                  <a:schemeClr val="bg1"/>
                </a:solidFill>
              </a:rPr>
              <a:t> period.</a:t>
            </a:r>
            <a:endParaRPr lang="sr-Latn-RS" b="1" dirty="0">
              <a:solidFill>
                <a:schemeClr val="bg1"/>
              </a:solidFill>
            </a:endParaRPr>
          </a:p>
          <a:p>
            <a:r>
              <a:rPr lang="en-US" b="1" dirty="0" err="1">
                <a:solidFill>
                  <a:schemeClr val="bg1"/>
                </a:solidFill>
              </a:rPr>
              <a:t>Naglašavamo</a:t>
            </a:r>
            <a:r>
              <a:rPr lang="en-US" b="1" dirty="0">
                <a:solidFill>
                  <a:schemeClr val="bg1"/>
                </a:solidFill>
              </a:rPr>
              <a:t> da </a:t>
            </a:r>
            <a:r>
              <a:rPr lang="en-US" b="1" dirty="0" err="1">
                <a:solidFill>
                  <a:schemeClr val="bg1"/>
                </a:solidFill>
              </a:rPr>
              <a:t>će</a:t>
            </a:r>
            <a:r>
              <a:rPr lang="en-US" b="1" dirty="0">
                <a:solidFill>
                  <a:schemeClr val="bg1"/>
                </a:solidFill>
              </a:rPr>
              <a:t> se u </a:t>
            </a:r>
            <a:r>
              <a:rPr lang="en-US" b="1" dirty="0" err="1">
                <a:solidFill>
                  <a:schemeClr val="bg1"/>
                </a:solidFill>
              </a:rPr>
              <a:t>cilju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izrade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ovog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podzakonskog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akta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uraditi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detaljna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analiza</a:t>
            </a:r>
            <a:r>
              <a:rPr lang="en-US" b="1" dirty="0">
                <a:solidFill>
                  <a:schemeClr val="bg1"/>
                </a:solidFill>
              </a:rPr>
              <a:t> u </a:t>
            </a:r>
            <a:r>
              <a:rPr lang="en-US" b="1" dirty="0" err="1">
                <a:solidFill>
                  <a:schemeClr val="bg1"/>
                </a:solidFill>
              </a:rPr>
              <a:t>cilju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utvrđivanja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dobara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usluga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radova</a:t>
            </a:r>
            <a:r>
              <a:rPr lang="en-US" b="1" dirty="0">
                <a:solidFill>
                  <a:schemeClr val="bg1"/>
                </a:solidFill>
              </a:rPr>
              <a:t>, a </a:t>
            </a:r>
            <a:r>
              <a:rPr lang="en-US" b="1" dirty="0" err="1">
                <a:solidFill>
                  <a:schemeClr val="bg1"/>
                </a:solidFill>
              </a:rPr>
              <a:t>sve</a:t>
            </a:r>
            <a:r>
              <a:rPr lang="en-US" b="1" dirty="0">
                <a:solidFill>
                  <a:schemeClr val="bg1"/>
                </a:solidFill>
              </a:rPr>
              <a:t> u </a:t>
            </a:r>
            <a:r>
              <a:rPr lang="en-US" b="1" dirty="0" err="1">
                <a:solidFill>
                  <a:schemeClr val="bg1"/>
                </a:solidFill>
              </a:rPr>
              <a:t>cilju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ostvarivanja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načela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javnih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nabavki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propisanih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odredbama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Zakona</a:t>
            </a:r>
            <a:endParaRPr lang="sr-Latn-RS" dirty="0"/>
          </a:p>
        </p:txBody>
      </p:sp>
      <p:pic>
        <p:nvPicPr>
          <p:cNvPr id="7" name="Picture 2" descr="Eko forum na Zlatiboru -">
            <a:extLst>
              <a:ext uri="{FF2B5EF4-FFF2-40B4-BE49-F238E27FC236}">
                <a16:creationId xmlns:a16="http://schemas.microsoft.com/office/drawing/2014/main" id="{43E2B2A9-73CE-4DC1-AD80-6863A7726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554" y="123478"/>
            <a:ext cx="2534816" cy="65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CBB9A24-F2AC-4695-8601-5A07548A9FBA}"/>
              </a:ext>
            </a:extLst>
          </p:cNvPr>
          <p:cNvSpPr/>
          <p:nvPr/>
        </p:nvSpPr>
        <p:spPr>
          <a:xfrm>
            <a:off x="98630" y="-20193"/>
            <a:ext cx="63132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"</a:t>
            </a:r>
            <a:r>
              <a:rPr lang="en-US" b="1" dirty="0" err="1">
                <a:solidFill>
                  <a:schemeClr val="bg1"/>
                </a:solidFill>
              </a:rPr>
              <a:t>Kancelarija</a:t>
            </a:r>
            <a:r>
              <a:rPr lang="en-US" b="1" dirty="0">
                <a:solidFill>
                  <a:schemeClr val="bg1"/>
                </a:solidFill>
              </a:rPr>
              <a:t> za </a:t>
            </a:r>
            <a:r>
              <a:rPr lang="en-US" b="1" dirty="0" err="1">
                <a:solidFill>
                  <a:schemeClr val="bg1"/>
                </a:solidFill>
              </a:rPr>
              <a:t>javne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nabavke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propisuje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vrste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dobara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usluga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radova</a:t>
            </a:r>
            <a:r>
              <a:rPr lang="en-US" b="1" dirty="0">
                <a:solidFill>
                  <a:schemeClr val="bg1"/>
                </a:solidFill>
              </a:rPr>
              <a:t> za </a:t>
            </a:r>
            <a:r>
              <a:rPr lang="en-US" b="1" dirty="0" err="1">
                <a:solidFill>
                  <a:schemeClr val="bg1"/>
                </a:solidFill>
              </a:rPr>
              <a:t>koje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naručioci</a:t>
            </a:r>
            <a:r>
              <a:rPr lang="en-US" b="1" dirty="0">
                <a:solidFill>
                  <a:schemeClr val="bg1"/>
                </a:solidFill>
              </a:rPr>
              <a:t> u </a:t>
            </a:r>
            <a:r>
              <a:rPr lang="en-US" b="1" dirty="0" err="1">
                <a:solidFill>
                  <a:schemeClr val="bg1"/>
                </a:solidFill>
              </a:rPr>
              <a:t>obavezi</a:t>
            </a:r>
            <a:r>
              <a:rPr lang="en-US" b="1" dirty="0">
                <a:solidFill>
                  <a:schemeClr val="bg1"/>
                </a:solidFill>
              </a:rPr>
              <a:t> da </a:t>
            </a:r>
            <a:r>
              <a:rPr lang="en-US" b="1" dirty="0" err="1">
                <a:solidFill>
                  <a:schemeClr val="bg1"/>
                </a:solidFill>
              </a:rPr>
              <a:t>primenjuju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ekološke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aspekte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prilikom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određivanja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tehničkih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specifikacija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kriterijuma</a:t>
            </a:r>
            <a:r>
              <a:rPr lang="en-US" b="1" dirty="0">
                <a:solidFill>
                  <a:schemeClr val="bg1"/>
                </a:solidFill>
              </a:rPr>
              <a:t> za </a:t>
            </a:r>
            <a:r>
              <a:rPr lang="en-US" b="1" dirty="0" err="1">
                <a:solidFill>
                  <a:schemeClr val="bg1"/>
                </a:solidFill>
              </a:rPr>
              <a:t>izbor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privrednog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subjekta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kriterijuma</a:t>
            </a:r>
            <a:r>
              <a:rPr lang="en-US" b="1" dirty="0">
                <a:solidFill>
                  <a:schemeClr val="bg1"/>
                </a:solidFill>
              </a:rPr>
              <a:t> za </a:t>
            </a:r>
            <a:r>
              <a:rPr lang="en-US" b="1" dirty="0" err="1">
                <a:solidFill>
                  <a:schemeClr val="bg1"/>
                </a:solidFill>
              </a:rPr>
              <a:t>dodelu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ugovora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ili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uslova</a:t>
            </a:r>
            <a:r>
              <a:rPr lang="en-US" b="1" dirty="0">
                <a:solidFill>
                  <a:schemeClr val="bg1"/>
                </a:solidFill>
              </a:rPr>
              <a:t> za </a:t>
            </a:r>
            <a:r>
              <a:rPr lang="en-US" b="1" dirty="0" err="1">
                <a:solidFill>
                  <a:schemeClr val="bg1"/>
                </a:solidFill>
              </a:rPr>
              <a:t>izvršenje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ugovora</a:t>
            </a:r>
            <a:r>
              <a:rPr lang="en-US" b="1" dirty="0">
                <a:solidFill>
                  <a:schemeClr val="bg1"/>
                </a:solidFill>
              </a:rPr>
              <a:t> o </a:t>
            </a:r>
            <a:r>
              <a:rPr lang="en-US" b="1" dirty="0" err="1">
                <a:solidFill>
                  <a:schemeClr val="bg1"/>
                </a:solidFill>
              </a:rPr>
              <a:t>javnoj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nabavci</a:t>
            </a:r>
            <a:r>
              <a:rPr lang="en-US" b="1" dirty="0">
                <a:solidFill>
                  <a:schemeClr val="bg1"/>
                </a:solidFill>
              </a:rPr>
              <a:t>."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40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ow green is green? - Carlsberg">
            <a:extLst>
              <a:ext uri="{FF2B5EF4-FFF2-40B4-BE49-F238E27FC236}">
                <a16:creationId xmlns:a16="http://schemas.microsoft.com/office/drawing/2014/main" id="{0350B52E-B3F0-468C-9CD5-728014B5F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solidFill>
                  <a:schemeClr val="bg1"/>
                </a:solidFill>
              </a:rPr>
              <a:t>Pravilnik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PRAVILNIK o </a:t>
            </a:r>
            <a:r>
              <a:rPr lang="en-US" dirty="0" err="1">
                <a:solidFill>
                  <a:schemeClr val="bg1"/>
                </a:solidFill>
              </a:rPr>
              <a:t>vrstama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dobara</a:t>
            </a:r>
            <a:r>
              <a:rPr lang="en-US" dirty="0">
                <a:solidFill>
                  <a:schemeClr val="bg1"/>
                </a:solidFill>
              </a:rPr>
              <a:t> za </a:t>
            </a:r>
            <a:r>
              <a:rPr lang="en-US" dirty="0" err="1">
                <a:solidFill>
                  <a:schemeClr val="bg1"/>
                </a:solidFill>
              </a:rPr>
              <a:t>koja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naručioci</a:t>
            </a:r>
            <a:r>
              <a:rPr lang="en-US" dirty="0">
                <a:solidFill>
                  <a:schemeClr val="bg1"/>
                </a:solidFill>
              </a:rPr>
              <a:t> u </a:t>
            </a:r>
            <a:r>
              <a:rPr lang="en-US" dirty="0" err="1">
                <a:solidFill>
                  <a:schemeClr val="bg1"/>
                </a:solidFill>
              </a:rPr>
              <a:t>obavezi</a:t>
            </a:r>
            <a:r>
              <a:rPr lang="en-US" dirty="0">
                <a:solidFill>
                  <a:schemeClr val="bg1"/>
                </a:solidFill>
              </a:rPr>
              <a:t> da </a:t>
            </a:r>
            <a:r>
              <a:rPr lang="en-US" dirty="0" err="1">
                <a:solidFill>
                  <a:schemeClr val="bg1"/>
                </a:solidFill>
              </a:rPr>
              <a:t>primenjuju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ekološke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aspekte</a:t>
            </a:r>
            <a:r>
              <a:rPr lang="en-US" dirty="0">
                <a:solidFill>
                  <a:schemeClr val="bg1"/>
                </a:solidFill>
              </a:rPr>
              <a:t> u </a:t>
            </a:r>
            <a:r>
              <a:rPr lang="en-US" dirty="0" err="1">
                <a:solidFill>
                  <a:schemeClr val="bg1"/>
                </a:solidFill>
              </a:rPr>
              <a:t>postupcima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javnih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nabavki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13</a:t>
            </a:fld>
            <a:endParaRPr lang="en-US"/>
          </a:p>
        </p:txBody>
      </p:sp>
      <p:pic>
        <p:nvPicPr>
          <p:cNvPr id="14338" name="Picture 2" descr="Ekologija u Srbiji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836" y="1491629"/>
            <a:ext cx="4180652" cy="30074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ko forum na Zlatiboru -">
            <a:extLst>
              <a:ext uri="{FF2B5EF4-FFF2-40B4-BE49-F238E27FC236}">
                <a16:creationId xmlns:a16="http://schemas.microsoft.com/office/drawing/2014/main" id="{86FE0900-8CE5-41C8-A116-274C8BFED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62556"/>
            <a:ext cx="2534816" cy="65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628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ow green is green? - Carlsberg">
            <a:extLst>
              <a:ext uri="{FF2B5EF4-FFF2-40B4-BE49-F238E27FC236}">
                <a16:creationId xmlns:a16="http://schemas.microsoft.com/office/drawing/2014/main" id="{D2345002-4A69-4EFB-B219-97B63C583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solidFill>
                  <a:schemeClr val="bg1"/>
                </a:solidFill>
              </a:rPr>
              <a:t>Primena u praksi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Ovim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pravilnikom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propisuju</a:t>
            </a:r>
            <a:r>
              <a:rPr lang="en-US" dirty="0">
                <a:solidFill>
                  <a:schemeClr val="bg1"/>
                </a:solidFill>
              </a:rPr>
              <a:t> se </a:t>
            </a:r>
            <a:r>
              <a:rPr lang="en-US" dirty="0" err="1">
                <a:solidFill>
                  <a:schemeClr val="bg1"/>
                </a:solidFill>
              </a:rPr>
              <a:t>vrste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dobara</a:t>
            </a:r>
            <a:r>
              <a:rPr lang="en-US" dirty="0">
                <a:solidFill>
                  <a:schemeClr val="bg1"/>
                </a:solidFill>
              </a:rPr>
              <a:t> za </a:t>
            </a:r>
            <a:r>
              <a:rPr lang="en-US" dirty="0" err="1">
                <a:solidFill>
                  <a:schemeClr val="bg1"/>
                </a:solidFill>
              </a:rPr>
              <a:t>koja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naručioci</a:t>
            </a:r>
            <a:r>
              <a:rPr lang="en-US" dirty="0">
                <a:solidFill>
                  <a:schemeClr val="bg1"/>
                </a:solidFill>
              </a:rPr>
              <a:t> u </a:t>
            </a:r>
            <a:r>
              <a:rPr lang="en-US" dirty="0" err="1">
                <a:solidFill>
                  <a:schemeClr val="bg1"/>
                </a:solidFill>
              </a:rPr>
              <a:t>obavezi</a:t>
            </a:r>
            <a:r>
              <a:rPr lang="en-US" dirty="0">
                <a:solidFill>
                  <a:schemeClr val="bg1"/>
                </a:solidFill>
              </a:rPr>
              <a:t> da </a:t>
            </a:r>
            <a:r>
              <a:rPr lang="en-US" dirty="0" err="1">
                <a:solidFill>
                  <a:schemeClr val="bg1"/>
                </a:solidFill>
              </a:rPr>
              <a:t>primenjuju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ekološke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aspekte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prilikom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određivanja</a:t>
            </a:r>
            <a:r>
              <a:rPr lang="en-US" dirty="0">
                <a:solidFill>
                  <a:schemeClr val="bg1"/>
                </a:solidFill>
              </a:rPr>
              <a:t>:</a:t>
            </a:r>
            <a:endParaRPr lang="sr-Latn-RS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sr-Latn-RS" dirty="0">
                <a:solidFill>
                  <a:schemeClr val="bg1"/>
                </a:solidFill>
              </a:rPr>
              <a:t>tehničkih specifikacija</a:t>
            </a:r>
            <a:r>
              <a:rPr lang="ru-RU" dirty="0">
                <a:solidFill>
                  <a:schemeClr val="bg1"/>
                </a:solidFill>
              </a:rPr>
              <a:t>, </a:t>
            </a:r>
          </a:p>
          <a:p>
            <a:r>
              <a:rPr lang="sr-Latn-RS" dirty="0">
                <a:solidFill>
                  <a:schemeClr val="bg1"/>
                </a:solidFill>
              </a:rPr>
              <a:t>Kriterijuma za izbor privrednog subjekta</a:t>
            </a:r>
            <a:r>
              <a:rPr lang="ru-RU" dirty="0">
                <a:solidFill>
                  <a:schemeClr val="bg1"/>
                </a:solidFill>
              </a:rPr>
              <a:t>, </a:t>
            </a:r>
          </a:p>
          <a:p>
            <a:r>
              <a:rPr lang="sr-Latn-RS" dirty="0">
                <a:solidFill>
                  <a:schemeClr val="bg1"/>
                </a:solidFill>
              </a:rPr>
              <a:t>Kriterijuma za dodelu ugovora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sr-Latn-RS" dirty="0">
                <a:solidFill>
                  <a:schemeClr val="bg1"/>
                </a:solidFill>
              </a:rPr>
              <a:t>Ili uslova za izvršenje ugovora o javnoj nabavci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pl-PL" dirty="0">
                <a:solidFill>
                  <a:schemeClr val="bg1"/>
                </a:solidFill>
              </a:rPr>
              <a:t>u okviru jednog ili više delova dokumentacije o nabavci.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14</a:t>
            </a:fld>
            <a:endParaRPr lang="en-US"/>
          </a:p>
        </p:txBody>
      </p:sp>
      <p:pic>
        <p:nvPicPr>
          <p:cNvPr id="15362" name="Picture 2" descr="Ekologija i njen značak | Shtreber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52551"/>
            <a:ext cx="3902968" cy="379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ko forum na Zlatiboru -">
            <a:extLst>
              <a:ext uri="{FF2B5EF4-FFF2-40B4-BE49-F238E27FC236}">
                <a16:creationId xmlns:a16="http://schemas.microsoft.com/office/drawing/2014/main" id="{14553537-8C7C-4F9F-BE52-E42D396D3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62556"/>
            <a:ext cx="2534816" cy="65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479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ow green is green? - Carlsberg">
            <a:extLst>
              <a:ext uri="{FF2B5EF4-FFF2-40B4-BE49-F238E27FC236}">
                <a16:creationId xmlns:a16="http://schemas.microsoft.com/office/drawing/2014/main" id="{EED25AC3-83F1-440F-BAD7-7C460A132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solidFill>
                  <a:schemeClr val="bg1"/>
                </a:solidFill>
              </a:rPr>
              <a:t>Predmeti nabavki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2738264" cy="3268624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Naručioci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</a:t>
            </a:r>
            <a:r>
              <a:rPr lang="en-US" dirty="0">
                <a:solidFill>
                  <a:schemeClr val="bg1"/>
                </a:solidFill>
              </a:rPr>
              <a:t> u </a:t>
            </a:r>
            <a:r>
              <a:rPr lang="en-US" dirty="0" err="1">
                <a:solidFill>
                  <a:schemeClr val="bg1"/>
                </a:solidFill>
              </a:rPr>
              <a:t>obavezi</a:t>
            </a:r>
            <a:r>
              <a:rPr lang="en-US" dirty="0">
                <a:solidFill>
                  <a:schemeClr val="bg1"/>
                </a:solidFill>
              </a:rPr>
              <a:t> da </a:t>
            </a:r>
            <a:r>
              <a:rPr lang="en-US" dirty="0" err="1">
                <a:solidFill>
                  <a:schemeClr val="bg1"/>
                </a:solidFill>
              </a:rPr>
              <a:t>primenjuju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ekološke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aspekte</a:t>
            </a:r>
            <a:r>
              <a:rPr lang="en-US" dirty="0">
                <a:solidFill>
                  <a:schemeClr val="bg1"/>
                </a:solidFill>
              </a:rPr>
              <a:t> u </a:t>
            </a:r>
            <a:r>
              <a:rPr lang="en-US" dirty="0" err="1">
                <a:solidFill>
                  <a:schemeClr val="bg1"/>
                </a:solidFill>
              </a:rPr>
              <a:t>postupcima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javnih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nabavki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prilikom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određivanja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tehničkih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specifikacija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kriterijuma</a:t>
            </a:r>
            <a:r>
              <a:rPr lang="en-US" dirty="0">
                <a:solidFill>
                  <a:schemeClr val="bg1"/>
                </a:solidFill>
              </a:rPr>
              <a:t> za </a:t>
            </a:r>
            <a:r>
              <a:rPr lang="en-US" dirty="0" err="1">
                <a:solidFill>
                  <a:schemeClr val="bg1"/>
                </a:solidFill>
              </a:rPr>
              <a:t>izbor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privrednog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subjekta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kriterijuma</a:t>
            </a:r>
            <a:r>
              <a:rPr lang="en-US" dirty="0">
                <a:solidFill>
                  <a:schemeClr val="bg1"/>
                </a:solidFill>
              </a:rPr>
              <a:t> za </a:t>
            </a:r>
            <a:r>
              <a:rPr lang="en-US" dirty="0" err="1">
                <a:solidFill>
                  <a:schemeClr val="bg1"/>
                </a:solidFill>
              </a:rPr>
              <a:t>dodelu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ugovora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uslova</a:t>
            </a:r>
            <a:r>
              <a:rPr lang="en-US" dirty="0">
                <a:solidFill>
                  <a:schemeClr val="bg1"/>
                </a:solidFill>
              </a:rPr>
              <a:t> za </a:t>
            </a:r>
            <a:r>
              <a:rPr lang="en-US" dirty="0" err="1">
                <a:solidFill>
                  <a:schemeClr val="bg1"/>
                </a:solidFill>
              </a:rPr>
              <a:t>izvršenje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ugovora</a:t>
            </a:r>
            <a:r>
              <a:rPr lang="en-US" dirty="0">
                <a:solidFill>
                  <a:schemeClr val="bg1"/>
                </a:solidFill>
              </a:rPr>
              <a:t> o </a:t>
            </a:r>
            <a:r>
              <a:rPr lang="en-US" dirty="0" err="1">
                <a:solidFill>
                  <a:schemeClr val="bg1"/>
                </a:solidFill>
              </a:rPr>
              <a:t>javnoj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nabavci</a:t>
            </a:r>
            <a:r>
              <a:rPr lang="en-US" dirty="0">
                <a:solidFill>
                  <a:schemeClr val="bg1"/>
                </a:solidFill>
              </a:rPr>
              <a:t> za </a:t>
            </a:r>
            <a:r>
              <a:rPr lang="en-US" dirty="0" err="1">
                <a:solidFill>
                  <a:schemeClr val="bg1"/>
                </a:solidFill>
              </a:rPr>
              <a:t>sledeća</a:t>
            </a:r>
            <a:r>
              <a:rPr lang="en-US" dirty="0">
                <a:solidFill>
                  <a:schemeClr val="bg1"/>
                </a:solidFill>
              </a:rPr>
              <a:t> dobra: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337738" y="1208087"/>
            <a:ext cx="5455245" cy="3268625"/>
          </a:xfrm>
        </p:spPr>
        <p:txBody>
          <a:bodyPr>
            <a:normAutofit fontScale="70000" lnSpcReduction="20000"/>
          </a:bodyPr>
          <a:lstStyle/>
          <a:p>
            <a:r>
              <a:rPr lang="sr-Cyrl-RS" dirty="0">
                <a:solidFill>
                  <a:schemeClr val="bg1"/>
                </a:solidFill>
              </a:rPr>
              <a:t>1) </a:t>
            </a:r>
            <a:r>
              <a:rPr lang="sr-Latn-RS" dirty="0">
                <a:solidFill>
                  <a:schemeClr val="bg1"/>
                </a:solidFill>
              </a:rPr>
              <a:t>fotokopir papir</a:t>
            </a:r>
            <a:r>
              <a:rPr lang="sr-Cyrl-RS" dirty="0">
                <a:solidFill>
                  <a:schemeClr val="bg1"/>
                </a:solidFill>
              </a:rPr>
              <a:t>; </a:t>
            </a:r>
          </a:p>
          <a:p>
            <a:r>
              <a:rPr lang="sr-Cyrl-RS" dirty="0">
                <a:solidFill>
                  <a:schemeClr val="bg1"/>
                </a:solidFill>
              </a:rPr>
              <a:t>2) </a:t>
            </a:r>
            <a:r>
              <a:rPr lang="en-US" dirty="0" err="1">
                <a:solidFill>
                  <a:schemeClr val="bg1"/>
                </a:solidFill>
              </a:rPr>
              <a:t>računarska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oprema</a:t>
            </a:r>
            <a:r>
              <a:rPr lang="en-US" dirty="0">
                <a:solidFill>
                  <a:schemeClr val="bg1"/>
                </a:solidFill>
              </a:rPr>
              <a:t> (desktop </a:t>
            </a:r>
            <a:r>
              <a:rPr lang="en-US" dirty="0" err="1">
                <a:solidFill>
                  <a:schemeClr val="bg1"/>
                </a:solidFill>
              </a:rPr>
              <a:t>računari</a:t>
            </a:r>
            <a:r>
              <a:rPr lang="en-US" dirty="0">
                <a:solidFill>
                  <a:schemeClr val="bg1"/>
                </a:solidFill>
              </a:rPr>
              <a:t>, laptop </a:t>
            </a:r>
            <a:r>
              <a:rPr lang="en-US" dirty="0" err="1">
                <a:solidFill>
                  <a:schemeClr val="bg1"/>
                </a:solidFill>
              </a:rPr>
              <a:t>računari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monitori</a:t>
            </a:r>
            <a:r>
              <a:rPr lang="en-US" dirty="0">
                <a:solidFill>
                  <a:schemeClr val="bg1"/>
                </a:solidFill>
              </a:rPr>
              <a:t>);</a:t>
            </a:r>
            <a:endParaRPr lang="sr-Cyrl-RS" dirty="0">
              <a:solidFill>
                <a:schemeClr val="bg1"/>
              </a:solidFill>
            </a:endParaRPr>
          </a:p>
          <a:p>
            <a:r>
              <a:rPr lang="sr-Cyrl-RS" dirty="0">
                <a:solidFill>
                  <a:schemeClr val="bg1"/>
                </a:solidFill>
              </a:rPr>
              <a:t>3) </a:t>
            </a:r>
            <a:r>
              <a:rPr lang="en-US" dirty="0" err="1">
                <a:solidFill>
                  <a:schemeClr val="bg1"/>
                </a:solidFill>
              </a:rPr>
              <a:t>kancelarijska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elektronska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oprema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štampači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skeneri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multifunkcionalni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uređaji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sl.);</a:t>
            </a:r>
            <a:endParaRPr lang="sr-Latn-RS" dirty="0">
              <a:solidFill>
                <a:schemeClr val="bg1"/>
              </a:solidFill>
            </a:endParaRPr>
          </a:p>
          <a:p>
            <a:r>
              <a:rPr lang="sr-Cyrl-RS" dirty="0">
                <a:solidFill>
                  <a:schemeClr val="bg1"/>
                </a:solidFill>
              </a:rPr>
              <a:t>4) </a:t>
            </a:r>
            <a:r>
              <a:rPr lang="en-US" dirty="0" err="1">
                <a:solidFill>
                  <a:schemeClr val="bg1"/>
                </a:solidFill>
              </a:rPr>
              <a:t>klima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uređaji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standardni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klima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uređaji</a:t>
            </a:r>
            <a:r>
              <a:rPr lang="en-US" dirty="0">
                <a:solidFill>
                  <a:schemeClr val="bg1"/>
                </a:solidFill>
              </a:rPr>
              <a:t>, inverter </a:t>
            </a:r>
            <a:r>
              <a:rPr lang="en-US" dirty="0" err="1">
                <a:solidFill>
                  <a:schemeClr val="bg1"/>
                </a:solidFill>
              </a:rPr>
              <a:t>klime</a:t>
            </a:r>
            <a:r>
              <a:rPr lang="en-US" dirty="0">
                <a:solidFill>
                  <a:schemeClr val="bg1"/>
                </a:solidFill>
              </a:rPr>
              <a:t> za </a:t>
            </a:r>
            <a:r>
              <a:rPr lang="en-US" dirty="0" err="1">
                <a:solidFill>
                  <a:schemeClr val="bg1"/>
                </a:solidFill>
              </a:rPr>
              <a:t>grejanje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hlađenje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sl.);</a:t>
            </a:r>
            <a:endParaRPr lang="sr-Latn-RS" dirty="0">
              <a:solidFill>
                <a:schemeClr val="bg1"/>
              </a:solidFill>
            </a:endParaRPr>
          </a:p>
          <a:p>
            <a:r>
              <a:rPr lang="sr-Cyrl-RS" dirty="0">
                <a:solidFill>
                  <a:schemeClr val="bg1"/>
                </a:solidFill>
              </a:rPr>
              <a:t>5) </a:t>
            </a:r>
            <a:r>
              <a:rPr lang="en-US" dirty="0" err="1">
                <a:solidFill>
                  <a:schemeClr val="bg1"/>
                </a:solidFill>
              </a:rPr>
              <a:t>sredstva</a:t>
            </a:r>
            <a:r>
              <a:rPr lang="en-US" dirty="0">
                <a:solidFill>
                  <a:schemeClr val="bg1"/>
                </a:solidFill>
              </a:rPr>
              <a:t> za </a:t>
            </a:r>
            <a:r>
              <a:rPr lang="en-US" dirty="0" err="1">
                <a:solidFill>
                  <a:schemeClr val="bg1"/>
                </a:solidFill>
              </a:rPr>
              <a:t>čišćenje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proizvodi</a:t>
            </a:r>
            <a:r>
              <a:rPr lang="en-US" dirty="0">
                <a:solidFill>
                  <a:schemeClr val="bg1"/>
                </a:solidFill>
              </a:rPr>
              <a:t> za </a:t>
            </a:r>
            <a:r>
              <a:rPr lang="en-US" dirty="0" err="1">
                <a:solidFill>
                  <a:schemeClr val="bg1"/>
                </a:solidFill>
              </a:rPr>
              <a:t>čišćenje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tvrdih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površina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tekstilni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proizvodi</a:t>
            </a:r>
            <a:r>
              <a:rPr lang="en-US" dirty="0">
                <a:solidFill>
                  <a:schemeClr val="bg1"/>
                </a:solidFill>
              </a:rPr>
              <a:t> za </a:t>
            </a:r>
            <a:r>
              <a:rPr lang="en-US" dirty="0" err="1">
                <a:solidFill>
                  <a:schemeClr val="bg1"/>
                </a:solidFill>
              </a:rPr>
              <a:t>čišćenje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sl.).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15</a:t>
            </a:fld>
            <a:endParaRPr lang="en-US"/>
          </a:p>
        </p:txBody>
      </p:sp>
      <p:pic>
        <p:nvPicPr>
          <p:cNvPr id="8" name="Picture 2" descr="Eko forum na Zlatiboru -">
            <a:extLst>
              <a:ext uri="{FF2B5EF4-FFF2-40B4-BE49-F238E27FC236}">
                <a16:creationId xmlns:a16="http://schemas.microsoft.com/office/drawing/2014/main" id="{25A3FA6B-E7A6-489A-92CF-10AC26BD4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62556"/>
            <a:ext cx="2534816" cy="65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256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ow green is green? - Carlsberg">
            <a:extLst>
              <a:ext uri="{FF2B5EF4-FFF2-40B4-BE49-F238E27FC236}">
                <a16:creationId xmlns:a16="http://schemas.microsoft.com/office/drawing/2014/main" id="{74FCB6C8-D522-46AD-9470-EF7CB55B6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solidFill>
                  <a:schemeClr val="bg1"/>
                </a:solidFill>
              </a:rPr>
              <a:t>10%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Udeo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predmeta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nabavke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ekološkim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aspektima</a:t>
            </a:r>
            <a:r>
              <a:rPr lang="en-US" dirty="0">
                <a:solidFill>
                  <a:schemeClr val="bg1"/>
                </a:solidFill>
              </a:rPr>
              <a:t> u </a:t>
            </a:r>
            <a:r>
              <a:rPr lang="en-US" dirty="0" err="1">
                <a:solidFill>
                  <a:schemeClr val="bg1"/>
                </a:solidFill>
              </a:rPr>
              <a:t>postupcima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javnih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nabavki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dobara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stava</a:t>
            </a:r>
            <a:r>
              <a:rPr lang="en-US" dirty="0">
                <a:solidFill>
                  <a:schemeClr val="bg1"/>
                </a:solidFill>
              </a:rPr>
              <a:t> 1. </a:t>
            </a:r>
            <a:r>
              <a:rPr lang="en-US" dirty="0" err="1">
                <a:solidFill>
                  <a:schemeClr val="bg1"/>
                </a:solidFill>
              </a:rPr>
              <a:t>ovog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člana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iznosi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najmanje</a:t>
            </a:r>
            <a:r>
              <a:rPr lang="en-US" dirty="0">
                <a:solidFill>
                  <a:schemeClr val="bg1"/>
                </a:solidFill>
              </a:rPr>
              <a:t> 10% u </a:t>
            </a:r>
            <a:r>
              <a:rPr lang="en-US" dirty="0" err="1">
                <a:solidFill>
                  <a:schemeClr val="bg1"/>
                </a:solidFill>
              </a:rPr>
              <a:t>odnosu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ukupan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obim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predmeta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javne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nabavke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16</a:t>
            </a:fld>
            <a:endParaRPr lang="en-US"/>
          </a:p>
        </p:txBody>
      </p:sp>
      <p:pic>
        <p:nvPicPr>
          <p:cNvPr id="16386" name="Picture 2" descr="10% Off illustration,, Offer, text, logo, gold png | PNGWin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41026"/>
            <a:ext cx="2771800" cy="828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5948067"/>
              </p:ext>
            </p:extLst>
          </p:nvPr>
        </p:nvGraphicFramePr>
        <p:xfrm>
          <a:off x="3779912" y="116080"/>
          <a:ext cx="5256584" cy="3308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2" descr="Eko forum na Zlatiboru -">
            <a:extLst>
              <a:ext uri="{FF2B5EF4-FFF2-40B4-BE49-F238E27FC236}">
                <a16:creationId xmlns:a16="http://schemas.microsoft.com/office/drawing/2014/main" id="{CEBAA64A-52AB-4732-BFB1-3061E71C0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62556"/>
            <a:ext cx="2534816" cy="65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101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17</a:t>
            </a:fld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1EE2FB-D9A4-4C3B-91DC-AB5CBD49A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27784" cy="5143362"/>
          </a:xfrm>
          <a:prstGeom prst="rect">
            <a:avLst/>
          </a:prstGeom>
        </p:spPr>
      </p:pic>
      <p:pic>
        <p:nvPicPr>
          <p:cNvPr id="4" name="Picture 2" descr="Eko forum na Zlatiboru -">
            <a:extLst>
              <a:ext uri="{FF2B5EF4-FFF2-40B4-BE49-F238E27FC236}">
                <a16:creationId xmlns:a16="http://schemas.microsoft.com/office/drawing/2014/main" id="{2E769631-CC21-450A-BF0E-3DBFF2B1E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62556"/>
            <a:ext cx="2534816" cy="65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790976-3D59-452C-8B6E-9BE49DC6B7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-20044"/>
            <a:ext cx="3059832" cy="51635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5560E3-2C4A-4E2D-85D3-EB3845087F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784" y="-11534"/>
            <a:ext cx="3456384" cy="5155033"/>
          </a:xfrm>
          <a:prstGeom prst="rect">
            <a:avLst/>
          </a:prstGeom>
        </p:spPr>
      </p:pic>
      <p:pic>
        <p:nvPicPr>
          <p:cNvPr id="8" name="Picture 2" descr="Eko forum na Zlatiboru -">
            <a:extLst>
              <a:ext uri="{FF2B5EF4-FFF2-40B4-BE49-F238E27FC236}">
                <a16:creationId xmlns:a16="http://schemas.microsoft.com/office/drawing/2014/main" id="{B46F808E-8568-4C12-AB83-E52A1954D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248" y="4238360"/>
            <a:ext cx="2534816" cy="65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214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D8385D-E85B-4CF2-8F01-CE30D7EF5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18</a:t>
            </a:fld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0722" name="Picture 2" descr="MUFLÓN COMÚN (Ovis orientalis musimon) :: Lacuniacha - Tu parque faunístico  en Los Pirineos">
            <a:extLst>
              <a:ext uri="{FF2B5EF4-FFF2-40B4-BE49-F238E27FC236}">
                <a16:creationId xmlns:a16="http://schemas.microsoft.com/office/drawing/2014/main" id="{34589CC2-BB0B-4850-BF5B-7A1F3BE1D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939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i O – Tehnika, građevinski materijali i alati za Vaš dom | KLIMA UREDJAJ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19</a:t>
            </a:fld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Picture 4" descr="Računar/Kompjuter/Setup/Monitor/Gaming PC/Gaming - Desktop Računari - OLX.ba">
            <a:extLst>
              <a:ext uri="{FF2B5EF4-FFF2-40B4-BE49-F238E27FC236}">
                <a16:creationId xmlns:a16="http://schemas.microsoft.com/office/drawing/2014/main" id="{1BB51C2F-15DF-4F85-802D-C941B13C0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9374"/>
            <a:ext cx="4729767" cy="266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redstva za higijenu – Helena graf doo">
            <a:extLst>
              <a:ext uri="{FF2B5EF4-FFF2-40B4-BE49-F238E27FC236}">
                <a16:creationId xmlns:a16="http://schemas.microsoft.com/office/drawing/2014/main" id="{75703EF4-B676-4576-986D-890AD388E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0817">
            <a:off x="203337" y="2348089"/>
            <a:ext cx="4002102" cy="225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ancelarijski pribor kao promotivni materijal || Kairos Birooprema">
            <a:extLst>
              <a:ext uri="{FF2B5EF4-FFF2-40B4-BE49-F238E27FC236}">
                <a16:creationId xmlns:a16="http://schemas.microsoft.com/office/drawing/2014/main" id="{3FB1AC05-7154-4395-9896-5C0F293E7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582">
            <a:off x="5273266" y="205119"/>
            <a:ext cx="3626481" cy="203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551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ow green is green? - Carlsberg">
            <a:extLst>
              <a:ext uri="{FF2B5EF4-FFF2-40B4-BE49-F238E27FC236}">
                <a16:creationId xmlns:a16="http://schemas.microsoft.com/office/drawing/2014/main" id="{F273BE0A-FE2C-4C1E-8969-4899BFF2F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7494"/>
            <a:ext cx="8153400" cy="1039370"/>
          </a:xfrm>
        </p:spPr>
        <p:txBody>
          <a:bodyPr>
            <a:normAutofit fontScale="90000"/>
          </a:bodyPr>
          <a:lstStyle/>
          <a:p>
            <a:pPr lvl="0"/>
            <a:r>
              <a:rPr lang="en-GB" b="1" dirty="0" err="1">
                <a:solidFill>
                  <a:schemeClr val="bg1"/>
                </a:solidFill>
              </a:rPr>
              <a:t>Određivanje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problema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koje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zakon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treba</a:t>
            </a:r>
            <a:r>
              <a:rPr lang="en-GB" b="1" dirty="0">
                <a:solidFill>
                  <a:schemeClr val="bg1"/>
                </a:solidFill>
              </a:rPr>
              <a:t> da </a:t>
            </a:r>
            <a:r>
              <a:rPr lang="en-GB" b="1" dirty="0" err="1">
                <a:solidFill>
                  <a:schemeClr val="bg1"/>
                </a:solidFill>
              </a:rPr>
              <a:t>reši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106516" y="1306864"/>
            <a:ext cx="3886200" cy="3268625"/>
          </a:xfrm>
        </p:spPr>
        <p:txBody>
          <a:bodyPr>
            <a:normAutofit fontScale="40000" lnSpcReduction="20000"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Potreba</a:t>
            </a:r>
            <a:r>
              <a:rPr lang="en-US" dirty="0">
                <a:solidFill>
                  <a:schemeClr val="bg1"/>
                </a:solidFill>
              </a:rPr>
              <a:t> za </a:t>
            </a:r>
            <a:r>
              <a:rPr lang="en-US" dirty="0" err="1">
                <a:solidFill>
                  <a:schemeClr val="bg1"/>
                </a:solidFill>
              </a:rPr>
              <a:t>znatno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širom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primenom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zelenih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javnih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nabavki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odnosno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javnih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nabavki</a:t>
            </a:r>
            <a:r>
              <a:rPr lang="en-US" dirty="0">
                <a:solidFill>
                  <a:schemeClr val="bg1"/>
                </a:solidFill>
              </a:rPr>
              <a:t> u </a:t>
            </a:r>
            <a:r>
              <a:rPr lang="en-US" dirty="0" err="1">
                <a:solidFill>
                  <a:schemeClr val="bg1"/>
                </a:solidFill>
              </a:rPr>
              <a:t>koje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uključeni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ekološki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aspekti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sr-Latn-R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Pored toga, </a:t>
            </a:r>
            <a:r>
              <a:rPr lang="en-US" dirty="0" err="1">
                <a:solidFill>
                  <a:schemeClr val="bg1"/>
                </a:solidFill>
              </a:rPr>
              <a:t>postoji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potreba</a:t>
            </a:r>
            <a:r>
              <a:rPr lang="en-US" dirty="0">
                <a:solidFill>
                  <a:schemeClr val="bg1"/>
                </a:solidFill>
              </a:rPr>
              <a:t> da se </a:t>
            </a:r>
            <a:r>
              <a:rPr lang="en-US" dirty="0" err="1">
                <a:solidFill>
                  <a:schemeClr val="bg1"/>
                </a:solidFill>
              </a:rPr>
              <a:t>prilikom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definisanja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kriterijuma</a:t>
            </a:r>
            <a:r>
              <a:rPr lang="en-US" dirty="0">
                <a:solidFill>
                  <a:schemeClr val="bg1"/>
                </a:solidFill>
              </a:rPr>
              <a:t> za </a:t>
            </a:r>
            <a:r>
              <a:rPr lang="en-US" dirty="0" err="1">
                <a:solidFill>
                  <a:schemeClr val="bg1"/>
                </a:solidFill>
              </a:rPr>
              <a:t>dodelu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ugovora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znatno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više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uzimaju</a:t>
            </a:r>
            <a:r>
              <a:rPr lang="en-US" dirty="0">
                <a:solidFill>
                  <a:schemeClr val="bg1"/>
                </a:solidFill>
              </a:rPr>
              <a:t> u </a:t>
            </a:r>
            <a:r>
              <a:rPr lang="en-US" dirty="0" err="1">
                <a:solidFill>
                  <a:schemeClr val="bg1"/>
                </a:solidFill>
              </a:rPr>
              <a:t>obzir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kvalitativni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elementi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kako</a:t>
            </a:r>
            <a:r>
              <a:rPr lang="en-US" dirty="0">
                <a:solidFill>
                  <a:schemeClr val="bg1"/>
                </a:solidFill>
              </a:rPr>
              <a:t> bi se </a:t>
            </a:r>
            <a:r>
              <a:rPr lang="en-US" dirty="0" err="1">
                <a:solidFill>
                  <a:schemeClr val="bg1"/>
                </a:solidFill>
              </a:rPr>
              <a:t>omogućilo</a:t>
            </a:r>
            <a:r>
              <a:rPr lang="en-US" dirty="0">
                <a:solidFill>
                  <a:schemeClr val="bg1"/>
                </a:solidFill>
              </a:rPr>
              <a:t> da se </a:t>
            </a:r>
            <a:r>
              <a:rPr lang="en-US" dirty="0" err="1">
                <a:solidFill>
                  <a:schemeClr val="bg1"/>
                </a:solidFill>
              </a:rPr>
              <a:t>javna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sredstva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troše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način</a:t>
            </a:r>
            <a:r>
              <a:rPr lang="en-US" dirty="0">
                <a:solidFill>
                  <a:schemeClr val="bg1"/>
                </a:solidFill>
              </a:rPr>
              <a:t> koji </a:t>
            </a:r>
            <a:r>
              <a:rPr lang="en-US" dirty="0" err="1">
                <a:solidFill>
                  <a:schemeClr val="bg1"/>
                </a:solidFill>
              </a:rPr>
              <a:t>omogućava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naručiocima</a:t>
            </a:r>
            <a:r>
              <a:rPr lang="en-US" dirty="0">
                <a:solidFill>
                  <a:schemeClr val="bg1"/>
                </a:solidFill>
              </a:rPr>
              <a:t> da </a:t>
            </a:r>
            <a:r>
              <a:rPr lang="en-US" dirty="0" err="1">
                <a:solidFill>
                  <a:schemeClr val="bg1"/>
                </a:solidFill>
              </a:rPr>
              <a:t>dobiju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najveću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vrednost</a:t>
            </a:r>
            <a:r>
              <a:rPr lang="en-US" dirty="0">
                <a:solidFill>
                  <a:schemeClr val="bg1"/>
                </a:solidFill>
              </a:rPr>
              <a:t> za </a:t>
            </a:r>
            <a:r>
              <a:rPr lang="en-US" dirty="0" err="1">
                <a:solidFill>
                  <a:schemeClr val="bg1"/>
                </a:solidFill>
              </a:rPr>
              <a:t>uložena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novčana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sredstva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sr-Latn-R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Takođe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postoji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potreba</a:t>
            </a:r>
            <a:r>
              <a:rPr lang="en-US" dirty="0">
                <a:solidFill>
                  <a:schemeClr val="bg1"/>
                </a:solidFill>
              </a:rPr>
              <a:t> za </a:t>
            </a:r>
            <a:r>
              <a:rPr lang="en-US" dirty="0" err="1">
                <a:solidFill>
                  <a:schemeClr val="bg1"/>
                </a:solidFill>
              </a:rPr>
              <a:t>većom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transparentnošću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podataka</a:t>
            </a:r>
            <a:r>
              <a:rPr lang="en-US" dirty="0">
                <a:solidFill>
                  <a:schemeClr val="bg1"/>
                </a:solidFill>
              </a:rPr>
              <a:t> o </a:t>
            </a:r>
            <a:r>
              <a:rPr lang="en-US" dirty="0" err="1">
                <a:solidFill>
                  <a:schemeClr val="bg1"/>
                </a:solidFill>
              </a:rPr>
              <a:t>izmenama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ugovora</a:t>
            </a:r>
            <a:r>
              <a:rPr lang="en-US" dirty="0">
                <a:solidFill>
                  <a:schemeClr val="bg1"/>
                </a:solidFill>
              </a:rPr>
              <a:t> o </a:t>
            </a:r>
            <a:r>
              <a:rPr lang="en-US" dirty="0" err="1">
                <a:solidFill>
                  <a:schemeClr val="bg1"/>
                </a:solidFill>
              </a:rPr>
              <a:t>javnoj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nabavci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kao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podataka</a:t>
            </a:r>
            <a:r>
              <a:rPr lang="en-US" dirty="0">
                <a:solidFill>
                  <a:schemeClr val="bg1"/>
                </a:solidFill>
              </a:rPr>
              <a:t> o </a:t>
            </a:r>
            <a:r>
              <a:rPr lang="en-US" dirty="0" err="1">
                <a:solidFill>
                  <a:schemeClr val="bg1"/>
                </a:solidFill>
              </a:rPr>
              <a:t>ugovorima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čija</a:t>
            </a:r>
            <a:r>
              <a:rPr lang="en-US" dirty="0">
                <a:solidFill>
                  <a:schemeClr val="bg1"/>
                </a:solidFill>
              </a:rPr>
              <a:t> je </a:t>
            </a:r>
            <a:r>
              <a:rPr lang="en-US" dirty="0" err="1">
                <a:solidFill>
                  <a:schemeClr val="bg1"/>
                </a:solidFill>
              </a:rPr>
              <a:t>vrednost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ispod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pragova</a:t>
            </a:r>
            <a:r>
              <a:rPr lang="en-US" dirty="0">
                <a:solidFill>
                  <a:schemeClr val="bg1"/>
                </a:solidFill>
              </a:rPr>
              <a:t> za </a:t>
            </a:r>
            <a:r>
              <a:rPr lang="en-US" dirty="0" err="1">
                <a:solidFill>
                  <a:schemeClr val="bg1"/>
                </a:solidFill>
              </a:rPr>
              <a:t>primenu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ovog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zakona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čime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će</a:t>
            </a:r>
            <a:r>
              <a:rPr lang="en-US" dirty="0">
                <a:solidFill>
                  <a:schemeClr val="bg1"/>
                </a:solidFill>
              </a:rPr>
              <a:t> se </a:t>
            </a:r>
            <a:r>
              <a:rPr lang="en-US" dirty="0" err="1">
                <a:solidFill>
                  <a:schemeClr val="bg1"/>
                </a:solidFill>
              </a:rPr>
              <a:t>omogućiti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pojačana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kontrola</a:t>
            </a:r>
            <a:r>
              <a:rPr lang="en-US" dirty="0">
                <a:solidFill>
                  <a:schemeClr val="bg1"/>
                </a:solidFill>
              </a:rPr>
              <a:t> od </a:t>
            </a:r>
            <a:r>
              <a:rPr lang="en-US" dirty="0" err="1">
                <a:solidFill>
                  <a:schemeClr val="bg1"/>
                </a:solidFill>
              </a:rPr>
              <a:t>strane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nadležnih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institucija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sr-Latn-RS" dirty="0">
              <a:solidFill>
                <a:schemeClr val="bg1"/>
              </a:solidFill>
            </a:endParaRPr>
          </a:p>
          <a:p>
            <a:r>
              <a:rPr lang="sr-Cyrl-R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U </a:t>
            </a:r>
            <a:r>
              <a:rPr lang="en-US" dirty="0" err="1">
                <a:solidFill>
                  <a:schemeClr val="bg1"/>
                </a:solidFill>
              </a:rPr>
              <a:t>oblasti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pravne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zaštite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potrebno</a:t>
            </a:r>
            <a:r>
              <a:rPr lang="en-US" dirty="0">
                <a:solidFill>
                  <a:schemeClr val="bg1"/>
                </a:solidFill>
              </a:rPr>
              <a:t> je </a:t>
            </a:r>
            <a:r>
              <a:rPr lang="en-US" dirty="0" err="1">
                <a:solidFill>
                  <a:schemeClr val="bg1"/>
                </a:solidFill>
              </a:rPr>
              <a:t>obezbediti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brže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efikasnije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sprovođenje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postupaka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zaštite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prava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2</a:t>
            </a:fld>
            <a:endParaRPr lang="en-US"/>
          </a:p>
        </p:txBody>
      </p:sp>
      <p:pic>
        <p:nvPicPr>
          <p:cNvPr id="7" name="Picture 2" descr="Eko forum na Zlatiboru -">
            <a:extLst>
              <a:ext uri="{FF2B5EF4-FFF2-40B4-BE49-F238E27FC236}">
                <a16:creationId xmlns:a16="http://schemas.microsoft.com/office/drawing/2014/main" id="{8EDEFAB2-76F2-4A5D-A93A-7E11387E7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62556"/>
            <a:ext cx="2534816" cy="65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B0A1A23D-9FBB-47F6-915F-3FEE06732E6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 rot="21354006">
            <a:off x="149885" y="2085720"/>
            <a:ext cx="4951389" cy="276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51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анска—Норвешка — Википедија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r-Cyrl-RS" dirty="0">
                <a:solidFill>
                  <a:schemeClr val="accent2"/>
                </a:solidFill>
              </a:rPr>
              <a:t>„</a:t>
            </a:r>
            <a:r>
              <a:rPr lang="sr-Latn-RS" dirty="0">
                <a:solidFill>
                  <a:schemeClr val="accent2"/>
                </a:solidFill>
              </a:rPr>
              <a:t>Danci i stranci</a:t>
            </a:r>
            <a:r>
              <a:rPr lang="sr-Cyrl-RS" dirty="0">
                <a:solidFill>
                  <a:schemeClr val="accent2"/>
                </a:solidFill>
              </a:rPr>
              <a:t>“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88055" y="2499742"/>
            <a:ext cx="3886200" cy="2188505"/>
          </a:xfrm>
        </p:spPr>
        <p:txBody>
          <a:bodyPr/>
          <a:lstStyle/>
          <a:p>
            <a:r>
              <a:rPr lang="sr-Latn-RS" dirty="0">
                <a:solidFill>
                  <a:schemeClr val="accent2"/>
                </a:solidFill>
              </a:rPr>
              <a:t>Da li je korupcija krivično delo ili kultorološki obrazac?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20</a:t>
            </a:fld>
            <a:endParaRPr lang="en-US"/>
          </a:p>
        </p:txBody>
      </p:sp>
      <p:pic>
        <p:nvPicPr>
          <p:cNvPr id="6" name="Picture 2" descr="Eko forum na Zlatiboru -">
            <a:extLst>
              <a:ext uri="{FF2B5EF4-FFF2-40B4-BE49-F238E27FC236}">
                <a16:creationId xmlns:a16="http://schemas.microsoft.com/office/drawing/2014/main" id="{A689C376-E1E7-4A5E-9DD4-9BDE9C4E9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62556"/>
            <a:ext cx="2534816" cy="65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949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pomenik poginulim mornarima u Argentini">
            <a:extLst>
              <a:ext uri="{FF2B5EF4-FFF2-40B4-BE49-F238E27FC236}">
                <a16:creationId xmlns:a16="http://schemas.microsoft.com/office/drawing/2014/main" id="{1F4FA515-2281-439C-9ED3-63CF1DA80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" y="0"/>
            <a:ext cx="914716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E2F73D-C930-4F9B-852E-80C218314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7CB7D-F184-43C7-B6FD-03D728E1BBF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4CBE9DA-BA76-455D-BD58-7782CBA25A79}"/>
              </a:ext>
            </a:extLst>
          </p:cNvPr>
          <p:cNvSpPr txBox="1">
            <a:spLocks/>
          </p:cNvSpPr>
          <p:nvPr/>
        </p:nvSpPr>
        <p:spPr>
          <a:xfrm>
            <a:off x="1907704" y="2585452"/>
            <a:ext cx="6264696" cy="210084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n-US" b="1" dirty="0" err="1">
                <a:solidFill>
                  <a:schemeClr val="bg1"/>
                </a:solidFill>
              </a:rPr>
              <a:t>Službenik</a:t>
            </a:r>
            <a:r>
              <a:rPr lang="en-US" b="1" dirty="0">
                <a:solidFill>
                  <a:schemeClr val="bg1"/>
                </a:solidFill>
              </a:rPr>
              <a:t> za </a:t>
            </a:r>
            <a:r>
              <a:rPr lang="en-US" b="1" dirty="0" err="1">
                <a:solidFill>
                  <a:schemeClr val="bg1"/>
                </a:solidFill>
              </a:rPr>
              <a:t>javne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nabavke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odnosno</a:t>
            </a:r>
            <a:r>
              <a:rPr lang="en-US" b="1" dirty="0">
                <a:solidFill>
                  <a:schemeClr val="bg1"/>
                </a:solidFill>
              </a:rPr>
              <a:t> lice </a:t>
            </a:r>
            <a:r>
              <a:rPr lang="en-US" b="1" dirty="0" err="1">
                <a:solidFill>
                  <a:schemeClr val="bg1"/>
                </a:solidFill>
              </a:rPr>
              <a:t>koje</a:t>
            </a:r>
            <a:r>
              <a:rPr lang="en-US" b="1" dirty="0">
                <a:solidFill>
                  <a:schemeClr val="bg1"/>
                </a:solidFill>
              </a:rPr>
              <a:t> je </a:t>
            </a:r>
            <a:r>
              <a:rPr lang="en-US" b="1" dirty="0" err="1">
                <a:solidFill>
                  <a:schemeClr val="bg1"/>
                </a:solidFill>
              </a:rPr>
              <a:t>steklo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sertifikat</a:t>
            </a:r>
            <a:r>
              <a:rPr lang="en-US" b="1" dirty="0">
                <a:solidFill>
                  <a:schemeClr val="bg1"/>
                </a:solidFill>
              </a:rPr>
              <a:t> za </a:t>
            </a:r>
            <a:r>
              <a:rPr lang="en-US" b="1" dirty="0" err="1">
                <a:solidFill>
                  <a:schemeClr val="bg1"/>
                </a:solidFill>
              </a:rPr>
              <a:t>službenika</a:t>
            </a:r>
            <a:r>
              <a:rPr lang="en-US" b="1" dirty="0">
                <a:solidFill>
                  <a:schemeClr val="bg1"/>
                </a:solidFill>
              </a:rPr>
              <a:t> za </a:t>
            </a:r>
            <a:r>
              <a:rPr lang="en-US" b="1" dirty="0" err="1">
                <a:solidFill>
                  <a:schemeClr val="bg1"/>
                </a:solidFill>
              </a:rPr>
              <a:t>javne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nabavke</a:t>
            </a:r>
            <a:r>
              <a:rPr lang="en-US" b="1" dirty="0">
                <a:solidFill>
                  <a:schemeClr val="bg1"/>
                </a:solidFill>
              </a:rPr>
              <a:t>, je </a:t>
            </a:r>
            <a:r>
              <a:rPr lang="en-US" b="1" dirty="0" err="1">
                <a:solidFill>
                  <a:schemeClr val="bg1"/>
                </a:solidFill>
              </a:rPr>
              <a:t>obavezan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član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komisije</a:t>
            </a:r>
            <a:r>
              <a:rPr lang="en-US" b="1" dirty="0">
                <a:solidFill>
                  <a:schemeClr val="bg1"/>
                </a:solidFill>
              </a:rPr>
              <a:t> za </a:t>
            </a:r>
            <a:r>
              <a:rPr lang="en-US" b="1" dirty="0" err="1">
                <a:solidFill>
                  <a:schemeClr val="bg1"/>
                </a:solidFill>
              </a:rPr>
              <a:t>javne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nabavke</a:t>
            </a:r>
            <a:r>
              <a:rPr lang="en-US" b="1" dirty="0">
                <a:solidFill>
                  <a:schemeClr val="bg1"/>
                </a:solidFill>
              </a:rPr>
              <a:t> u </a:t>
            </a:r>
            <a:r>
              <a:rPr lang="en-US" b="1" dirty="0" err="1">
                <a:solidFill>
                  <a:schemeClr val="bg1"/>
                </a:solidFill>
              </a:rPr>
              <a:t>postupcima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javnih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nabavki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čija</a:t>
            </a:r>
            <a:r>
              <a:rPr lang="en-US" b="1" dirty="0">
                <a:solidFill>
                  <a:schemeClr val="bg1"/>
                </a:solidFill>
              </a:rPr>
              <a:t> je </a:t>
            </a:r>
            <a:r>
              <a:rPr lang="en-US" b="1" dirty="0" err="1">
                <a:solidFill>
                  <a:schemeClr val="bg1"/>
                </a:solidFill>
              </a:rPr>
              <a:t>procenjena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vrednost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veća</a:t>
            </a:r>
            <a:r>
              <a:rPr lang="en-US" b="1" dirty="0">
                <a:solidFill>
                  <a:schemeClr val="bg1"/>
                </a:solidFill>
              </a:rPr>
              <a:t> od 3.000.000 </a:t>
            </a:r>
            <a:r>
              <a:rPr lang="en-US" b="1" dirty="0" err="1">
                <a:solidFill>
                  <a:schemeClr val="bg1"/>
                </a:solidFill>
              </a:rPr>
              <a:t>dinara</a:t>
            </a:r>
            <a:r>
              <a:rPr lang="en-US" b="1" dirty="0">
                <a:solidFill>
                  <a:schemeClr val="bg1"/>
                </a:solidFill>
              </a:rPr>
              <a:t>.</a:t>
            </a:r>
            <a:endParaRPr lang="sr-Latn-R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r-Latn-RS" b="1" dirty="0">
                <a:solidFill>
                  <a:schemeClr val="bg1"/>
                </a:solidFill>
              </a:rPr>
              <a:t>B E L G R A N O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A1F28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rgbClr val="DEF5FA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4" name="Picture 6" descr="KOMORA – CM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07" y="620061"/>
            <a:ext cx="2808312" cy="1075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ЉУДИ - Branko Dragaš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95940"/>
            <a:ext cx="2064370" cy="1529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ko forum na Zlatiboru -">
            <a:extLst>
              <a:ext uri="{FF2B5EF4-FFF2-40B4-BE49-F238E27FC236}">
                <a16:creationId xmlns:a16="http://schemas.microsoft.com/office/drawing/2014/main" id="{9C77AA4D-B7C0-48DF-9E60-51CA84C17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62556"/>
            <a:ext cx="2534816" cy="65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3498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Vraagteken Laag Poly Ontwerp Abstracte Geometrische Sjabloon  Interpunctieteken Draadframe Mesh Veelhoekige Vector Illustratie Gemaakt  Van Punten En Lijnen Op Donker Blauwe Achtergrond Stockvectorkunst en meer  beelden van Vraagteken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4" y="19476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22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7544" y="627534"/>
            <a:ext cx="4608512" cy="4824536"/>
          </a:xfrm>
        </p:spPr>
        <p:txBody>
          <a:bodyPr>
            <a:normAutofit fontScale="70000" lnSpcReduction="20000"/>
          </a:bodyPr>
          <a:lstStyle/>
          <a:p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U </a:t>
            </a:r>
            <a:r>
              <a:rPr lang="en-US" i="1" dirty="0" err="1">
                <a:solidFill>
                  <a:schemeClr val="bg2">
                    <a:lumMod val="75000"/>
                  </a:schemeClr>
                </a:solidFill>
              </a:rPr>
              <a:t>članu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 92. </a:t>
            </a:r>
            <a:r>
              <a:rPr lang="en-US" i="1" dirty="0" err="1">
                <a:solidFill>
                  <a:schemeClr val="bg2">
                    <a:lumMod val="75000"/>
                  </a:schemeClr>
                </a:solidFill>
              </a:rPr>
              <a:t>stav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 4. </a:t>
            </a:r>
            <a:r>
              <a:rPr lang="en-US" i="1" dirty="0" err="1">
                <a:solidFill>
                  <a:schemeClr val="bg2">
                    <a:lumMod val="75000"/>
                  </a:schemeClr>
                </a:solidFill>
              </a:rPr>
              <a:t>menja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 se </a:t>
            </a:r>
            <a:r>
              <a:rPr lang="en-US" i="1" dirty="0" err="1">
                <a:solidFill>
                  <a:schemeClr val="bg2">
                    <a:lumMod val="75000"/>
                  </a:schemeClr>
                </a:solidFill>
              </a:rPr>
              <a:t>i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bg2">
                    <a:lumMod val="75000"/>
                  </a:schemeClr>
                </a:solidFill>
              </a:rPr>
              <a:t>glasi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:</a:t>
            </a:r>
          </a:p>
          <a:p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"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U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</a:rPr>
              <a:t>komisiji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za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</a:rPr>
              <a:t>javnu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</a:rPr>
              <a:t>nabavku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</a:rPr>
              <a:t>jedan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</a:rPr>
              <a:t>član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mora da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</a:rPr>
              <a:t>bude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</a:rPr>
              <a:t>službenik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za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</a:rPr>
              <a:t>javne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</a:rPr>
              <a:t>nabavke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sr-Latn-RS" b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i="1" dirty="0" err="1">
                <a:solidFill>
                  <a:schemeClr val="bg2">
                    <a:lumMod val="75000"/>
                  </a:schemeClr>
                </a:solidFill>
              </a:rPr>
              <a:t>sa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bg2">
                    <a:lumMod val="75000"/>
                  </a:schemeClr>
                </a:solidFill>
              </a:rPr>
              <a:t>stečenim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bg2">
                    <a:lumMod val="75000"/>
                  </a:schemeClr>
                </a:solidFill>
              </a:rPr>
              <a:t>visokim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bg2">
                    <a:lumMod val="75000"/>
                  </a:schemeClr>
                </a:solidFill>
              </a:rPr>
              <a:t>obrazovanjem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bg2">
                    <a:lumMod val="75000"/>
                  </a:schemeClr>
                </a:solidFill>
              </a:rPr>
              <a:t>na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bg2">
                    <a:lumMod val="75000"/>
                  </a:schemeClr>
                </a:solidFill>
              </a:rPr>
              <a:t>osnovnim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bg2">
                    <a:lumMod val="75000"/>
                  </a:schemeClr>
                </a:solidFill>
              </a:rPr>
              <a:t>akademskim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bg2">
                    <a:lumMod val="75000"/>
                  </a:schemeClr>
                </a:solidFill>
              </a:rPr>
              <a:t>studijama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 u </a:t>
            </a:r>
            <a:r>
              <a:rPr lang="en-US" i="1" dirty="0" err="1">
                <a:solidFill>
                  <a:schemeClr val="bg2">
                    <a:lumMod val="75000"/>
                  </a:schemeClr>
                </a:solidFill>
              </a:rPr>
              <a:t>obimu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 od </a:t>
            </a:r>
            <a:r>
              <a:rPr lang="en-US" i="1" dirty="0" err="1">
                <a:solidFill>
                  <a:schemeClr val="bg2">
                    <a:lumMod val="75000"/>
                  </a:schemeClr>
                </a:solidFill>
              </a:rPr>
              <a:t>najmanje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 240 ESPB </a:t>
            </a:r>
            <a:r>
              <a:rPr lang="en-US" i="1" dirty="0" err="1">
                <a:solidFill>
                  <a:schemeClr val="bg2">
                    <a:lumMod val="75000"/>
                  </a:schemeClr>
                </a:solidFill>
              </a:rPr>
              <a:t>bodova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bg2">
                    <a:lumMod val="75000"/>
                  </a:schemeClr>
                </a:solidFill>
              </a:rPr>
              <a:t>ili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 master </a:t>
            </a:r>
            <a:r>
              <a:rPr lang="en-US" i="1" dirty="0" err="1">
                <a:solidFill>
                  <a:schemeClr val="bg2">
                    <a:lumMod val="75000"/>
                  </a:schemeClr>
                </a:solidFill>
              </a:rPr>
              <a:t>akademskim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bg2">
                    <a:lumMod val="75000"/>
                  </a:schemeClr>
                </a:solidFill>
              </a:rPr>
              <a:t>studijama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en-US" i="1" dirty="0" err="1">
                <a:solidFill>
                  <a:schemeClr val="bg2">
                    <a:lumMod val="75000"/>
                  </a:schemeClr>
                </a:solidFill>
              </a:rPr>
              <a:t>specijalističkim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bg2">
                    <a:lumMod val="75000"/>
                  </a:schemeClr>
                </a:solidFill>
              </a:rPr>
              <a:t>akademskim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bg2">
                    <a:lumMod val="75000"/>
                  </a:schemeClr>
                </a:solidFill>
              </a:rPr>
              <a:t>studijama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en-US" i="1" dirty="0" err="1">
                <a:solidFill>
                  <a:schemeClr val="bg2">
                    <a:lumMod val="75000"/>
                  </a:schemeClr>
                </a:solidFill>
              </a:rPr>
              <a:t>specijalističkim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bg2">
                    <a:lumMod val="75000"/>
                  </a:schemeClr>
                </a:solidFill>
              </a:rPr>
              <a:t>strukovnim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bg2">
                    <a:lumMod val="75000"/>
                  </a:schemeClr>
                </a:solidFill>
              </a:rPr>
              <a:t>studijama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en-US" i="1" dirty="0" err="1">
                <a:solidFill>
                  <a:schemeClr val="bg2">
                    <a:lumMod val="75000"/>
                  </a:schemeClr>
                </a:solidFill>
              </a:rPr>
              <a:t>odnosno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bg2">
                    <a:lumMod val="75000"/>
                  </a:schemeClr>
                </a:solidFill>
              </a:rPr>
              <a:t>na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bg2">
                    <a:lumMod val="75000"/>
                  </a:schemeClr>
                </a:solidFill>
              </a:rPr>
              <a:t>osnovnim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bg2">
                    <a:lumMod val="75000"/>
                  </a:schemeClr>
                </a:solidFill>
              </a:rPr>
              <a:t>studijama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 u </a:t>
            </a:r>
            <a:r>
              <a:rPr lang="en-US" i="1" dirty="0" err="1">
                <a:solidFill>
                  <a:schemeClr val="bg2">
                    <a:lumMod val="75000"/>
                  </a:schemeClr>
                </a:solidFill>
              </a:rPr>
              <a:t>trajanju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 od </a:t>
            </a:r>
            <a:r>
              <a:rPr lang="en-US" i="1" dirty="0" err="1">
                <a:solidFill>
                  <a:schemeClr val="bg2">
                    <a:lumMod val="75000"/>
                  </a:schemeClr>
                </a:solidFill>
              </a:rPr>
              <a:t>najmanje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bg2">
                    <a:lumMod val="75000"/>
                  </a:schemeClr>
                </a:solidFill>
              </a:rPr>
              <a:t>četiri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bg2">
                    <a:lumMod val="75000"/>
                  </a:schemeClr>
                </a:solidFill>
              </a:rPr>
              <a:t>godine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bg2">
                    <a:lumMod val="75000"/>
                  </a:schemeClr>
                </a:solidFill>
              </a:rPr>
              <a:t>ili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bg2">
                    <a:lumMod val="75000"/>
                  </a:schemeClr>
                </a:solidFill>
              </a:rPr>
              <a:t>specijalističkim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bg2">
                    <a:lumMod val="75000"/>
                  </a:schemeClr>
                </a:solidFill>
              </a:rPr>
              <a:t>studijama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bg2">
                    <a:lumMod val="75000"/>
                  </a:schemeClr>
                </a:solidFill>
              </a:rPr>
              <a:t>na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bg2">
                    <a:lumMod val="75000"/>
                  </a:schemeClr>
                </a:solidFill>
              </a:rPr>
              <a:t>fakultetu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sr-Latn-RS" i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b="1" dirty="0" err="1">
                <a:solidFill>
                  <a:schemeClr val="bg2">
                    <a:lumMod val="75000"/>
                  </a:schemeClr>
                </a:solidFill>
              </a:rPr>
              <a:t>ili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lice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</a:rPr>
              <a:t>koje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je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</a:rPr>
              <a:t>steklo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</a:rPr>
              <a:t>sertifikat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za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</a:rPr>
              <a:t>službenika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za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</a:rPr>
              <a:t>javne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</a:rPr>
              <a:t>nabavke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do dana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</a:rPr>
              <a:t>stupanja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</a:rPr>
              <a:t>na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</a:rPr>
              <a:t>snagu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</a:rPr>
              <a:t>ovog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</a:rPr>
              <a:t>zakona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."</a:t>
            </a:r>
            <a:endParaRPr lang="sr-Latn-RS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Picture 2" descr="Eko forum na Zlatiboru -">
            <a:extLst>
              <a:ext uri="{FF2B5EF4-FFF2-40B4-BE49-F238E27FC236}">
                <a16:creationId xmlns:a16="http://schemas.microsoft.com/office/drawing/2014/main" id="{15B87A29-2F85-486A-9E68-DF959CD2B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62556"/>
            <a:ext cx="2534816" cy="65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221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ebo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" y="0"/>
            <a:ext cx="913677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1520" y="843558"/>
            <a:ext cx="7123113" cy="586358"/>
          </a:xfrm>
        </p:spPr>
        <p:txBody>
          <a:bodyPr>
            <a:normAutofit fontScale="70000" lnSpcReduction="20000"/>
          </a:bodyPr>
          <a:lstStyle/>
          <a:p>
            <a:br>
              <a:rPr lang="en-US" dirty="0"/>
            </a:br>
            <a:r>
              <a:rPr lang="en-US" i="1" dirty="0">
                <a:solidFill>
                  <a:schemeClr val="bg1"/>
                </a:solidFill>
              </a:rPr>
              <a:t>Anneus </a:t>
            </a:r>
            <a:r>
              <a:rPr lang="en-US" i="1" dirty="0" err="1">
                <a:solidFill>
                  <a:schemeClr val="bg1"/>
                </a:solidFill>
              </a:rPr>
              <a:t>Lucanus</a:t>
            </a:r>
            <a:r>
              <a:rPr lang="en-US" i="1" dirty="0">
                <a:solidFill>
                  <a:schemeClr val="bg1"/>
                </a:solidFill>
              </a:rPr>
              <a:t> Marcus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948" y="124196"/>
            <a:ext cx="8956104" cy="742950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Dobri </a:t>
            </a:r>
            <a:r>
              <a:rPr lang="en-US" i="1" dirty="0" err="1"/>
              <a:t>zakoni</a:t>
            </a:r>
            <a:r>
              <a:rPr lang="en-US" i="1" dirty="0"/>
              <a:t> </a:t>
            </a:r>
            <a:r>
              <a:rPr lang="en-US" i="1" dirty="0" err="1"/>
              <a:t>nastaju</a:t>
            </a:r>
            <a:r>
              <a:rPr lang="en-US" i="1" dirty="0"/>
              <a:t> </a:t>
            </a:r>
            <a:r>
              <a:rPr lang="en-US" i="1" dirty="0" err="1"/>
              <a:t>iz</a:t>
            </a:r>
            <a:r>
              <a:rPr lang="en-US" i="1" dirty="0"/>
              <a:t> </a:t>
            </a:r>
            <a:r>
              <a:rPr lang="en-US" i="1" dirty="0" err="1"/>
              <a:t>loših</a:t>
            </a:r>
            <a:r>
              <a:rPr lang="en-US" i="1" dirty="0"/>
              <a:t> </a:t>
            </a:r>
            <a:r>
              <a:rPr lang="en-US" i="1" dirty="0" err="1"/>
              <a:t>običaja</a:t>
            </a:r>
            <a:r>
              <a:rPr lang="en-US" i="1" dirty="0"/>
              <a:t>.</a:t>
            </a:r>
            <a:endParaRPr lang="en-US" dirty="0"/>
          </a:p>
        </p:txBody>
      </p:sp>
      <p:pic>
        <p:nvPicPr>
          <p:cNvPr id="5" name="Picture 2" descr="Eko forum na Zlatiboru -">
            <a:extLst>
              <a:ext uri="{FF2B5EF4-FFF2-40B4-BE49-F238E27FC236}">
                <a16:creationId xmlns:a16="http://schemas.microsoft.com/office/drawing/2014/main" id="{D4E81506-E5C1-4455-BE3A-3E0429B8B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62556"/>
            <a:ext cx="2534816" cy="65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FDED1A-72E5-4FAB-848A-49FA8133CD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342" y="1813979"/>
            <a:ext cx="5058481" cy="28769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403800D-A5F7-47A7-AFDE-629D7C9D0433}"/>
              </a:ext>
            </a:extLst>
          </p:cNvPr>
          <p:cNvSpPr txBox="1">
            <a:spLocks/>
          </p:cNvSpPr>
          <p:nvPr/>
        </p:nvSpPr>
        <p:spPr>
          <a:xfrm>
            <a:off x="3838584" y="2384651"/>
            <a:ext cx="4680520" cy="122413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"/>
              <a:buNone/>
            </a:pPr>
            <a:r>
              <a:rPr lang="sr-Latn-RS" sz="5400" dirty="0">
                <a:solidFill>
                  <a:schemeClr val="bg2">
                    <a:lumMod val="75000"/>
                  </a:schemeClr>
                </a:solidFill>
              </a:rPr>
              <a:t>Formiranje baze ugovora na portalu</a:t>
            </a:r>
            <a:endParaRPr lang="sr-Cyrl-RS" sz="5400" dirty="0">
              <a:solidFill>
                <a:schemeClr val="bg2">
                  <a:lumMod val="75000"/>
                </a:schemeClr>
              </a:solidFill>
            </a:endParaRPr>
          </a:p>
          <a:p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4539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Za one koji žele vidjeti – kako izgleda pakao (Fatimsko viđenje) –  Magnifikat.h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nr | A1 BLACK COLOR CHART PAPER Special Imperial Size 71cm x 56 cm, PACK  of 10 Sheets | Art Card 240 GSM | Art &amp; Craft, Decorative Craft Smooth  Finish Home, School | : Amazon.in: Office Products">
            <a:extLst>
              <a:ext uri="{FF2B5EF4-FFF2-40B4-BE49-F238E27FC236}">
                <a16:creationId xmlns:a16="http://schemas.microsoft.com/office/drawing/2014/main" id="{00CF9B8D-2E59-4CED-9FEC-AF12B75E7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244" y="1195852"/>
            <a:ext cx="3775514" cy="347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nr | A1 BLACK COLOR CHART PAPER Special Imperial Size 71cm x 56 cm, PACK  of 10 Sheets | Art Card 240 GSM | Art &amp; Craft, Decorative Craft Smooth  Finish Home, School | : Amazon.in: Office Products">
            <a:extLst>
              <a:ext uri="{FF2B5EF4-FFF2-40B4-BE49-F238E27FC236}">
                <a16:creationId xmlns:a16="http://schemas.microsoft.com/office/drawing/2014/main" id="{AF02DDDA-1CB9-4084-90DC-54B9399DA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62" y="1215185"/>
            <a:ext cx="3775514" cy="347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9502"/>
            <a:ext cx="8153400" cy="784448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bg1"/>
                </a:solidFill>
              </a:rPr>
            </a:br>
            <a:r>
              <a:rPr lang="en-US" dirty="0" err="1">
                <a:solidFill>
                  <a:schemeClr val="bg1"/>
                </a:solidFill>
              </a:rPr>
              <a:t>Ugovori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okvirni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naručenice</a:t>
            </a:r>
            <a:r>
              <a:rPr lang="en-US" dirty="0">
                <a:solidFill>
                  <a:schemeClr val="bg1"/>
                </a:solidFill>
              </a:rPr>
              <a:t>, 152.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3530352" cy="3268623"/>
          </a:xfrm>
        </p:spPr>
        <p:txBody>
          <a:bodyPr>
            <a:normAutofit fontScale="55000" lnSpcReduction="20000"/>
          </a:bodyPr>
          <a:lstStyle/>
          <a:p>
            <a:pPr fontAlgn="base"/>
            <a:endParaRPr lang="en-US" b="1" dirty="0">
              <a:solidFill>
                <a:schemeClr val="bg1"/>
              </a:solidFill>
            </a:endParaRPr>
          </a:p>
          <a:p>
            <a:pPr fontAlgn="base"/>
            <a:r>
              <a:rPr lang="sr-Latn-RS" b="1" dirty="0">
                <a:solidFill>
                  <a:schemeClr val="bg1"/>
                </a:solidFill>
              </a:rPr>
              <a:t>1.</a:t>
            </a:r>
            <a:r>
              <a:rPr lang="en-US" b="1" dirty="0" err="1">
                <a:solidFill>
                  <a:schemeClr val="bg1"/>
                </a:solidFill>
              </a:rPr>
              <a:t>ugovorima</a:t>
            </a:r>
            <a:r>
              <a:rPr lang="en-US" b="1" dirty="0">
                <a:solidFill>
                  <a:schemeClr val="bg1"/>
                </a:solidFill>
              </a:rPr>
              <a:t> o </a:t>
            </a:r>
            <a:r>
              <a:rPr lang="en-US" b="1" dirty="0" err="1">
                <a:solidFill>
                  <a:schemeClr val="bg1"/>
                </a:solidFill>
              </a:rPr>
              <a:t>javnoj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nabavci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zaključenim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primenom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odredaba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Zakona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njihovim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izmenama</a:t>
            </a:r>
            <a:r>
              <a:rPr lang="en-US" b="1" dirty="0">
                <a:solidFill>
                  <a:schemeClr val="bg1"/>
                </a:solidFill>
              </a:rPr>
              <a:t>;</a:t>
            </a:r>
          </a:p>
          <a:p>
            <a:pPr fontAlgn="base"/>
            <a:endParaRPr lang="en-US" b="1" dirty="0">
              <a:solidFill>
                <a:schemeClr val="bg1"/>
              </a:solidFill>
            </a:endParaRPr>
          </a:p>
          <a:p>
            <a:pPr fontAlgn="base"/>
            <a:r>
              <a:rPr lang="sr-Latn-RS" b="1" dirty="0">
                <a:solidFill>
                  <a:schemeClr val="bg1"/>
                </a:solidFill>
              </a:rPr>
              <a:t>2.</a:t>
            </a:r>
            <a:r>
              <a:rPr lang="en-US" b="1" dirty="0" err="1">
                <a:solidFill>
                  <a:schemeClr val="bg1"/>
                </a:solidFill>
              </a:rPr>
              <a:t>okvirnim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sporazumima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zaključenim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primenom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odredaba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Zakona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njihovim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izmenama</a:t>
            </a:r>
            <a:r>
              <a:rPr lang="en-US" b="1" dirty="0">
                <a:solidFill>
                  <a:schemeClr val="bg1"/>
                </a:solidFill>
              </a:rPr>
              <a:t>;</a:t>
            </a:r>
          </a:p>
          <a:p>
            <a:pPr fontAlgn="base"/>
            <a:endParaRPr lang="en-US" b="1" dirty="0">
              <a:solidFill>
                <a:schemeClr val="bg1"/>
              </a:solidFill>
            </a:endParaRPr>
          </a:p>
          <a:p>
            <a:pPr fontAlgn="base"/>
            <a:r>
              <a:rPr lang="sr-Latn-RS" b="1" dirty="0">
                <a:solidFill>
                  <a:schemeClr val="bg1"/>
                </a:solidFill>
              </a:rPr>
              <a:t>3.</a:t>
            </a:r>
            <a:r>
              <a:rPr lang="en-US" b="1" dirty="0" err="1">
                <a:solidFill>
                  <a:schemeClr val="bg1"/>
                </a:solidFill>
              </a:rPr>
              <a:t>ugovorima</a:t>
            </a:r>
            <a:r>
              <a:rPr lang="en-US" b="1" dirty="0">
                <a:solidFill>
                  <a:schemeClr val="bg1"/>
                </a:solidFill>
              </a:rPr>
              <a:t> o </a:t>
            </a:r>
            <a:r>
              <a:rPr lang="en-US" b="1" dirty="0" err="1">
                <a:solidFill>
                  <a:schemeClr val="bg1"/>
                </a:solidFill>
              </a:rPr>
              <a:t>javnoj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nabavci</a:t>
            </a:r>
            <a:r>
              <a:rPr lang="en-US" b="1" dirty="0">
                <a:solidFill>
                  <a:schemeClr val="bg1"/>
                </a:solidFill>
              </a:rPr>
              <a:t>/</a:t>
            </a:r>
            <a:r>
              <a:rPr lang="en-US" b="1" dirty="0" err="1">
                <a:solidFill>
                  <a:schemeClr val="bg1"/>
                </a:solidFill>
              </a:rPr>
              <a:t>naružbenicama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zaključenim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odnosno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izdatim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osnovu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okvirnog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sporazuma</a:t>
            </a:r>
            <a:r>
              <a:rPr lang="en-US" b="1" dirty="0">
                <a:solidFill>
                  <a:schemeClr val="bg1"/>
                </a:solidFill>
              </a:rPr>
              <a:t>;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47500" lnSpcReduction="20000"/>
          </a:bodyPr>
          <a:lstStyle/>
          <a:p>
            <a:pPr fontAlgn="base"/>
            <a:r>
              <a:rPr lang="sr-Latn-RS" sz="3200" b="1" dirty="0">
                <a:solidFill>
                  <a:schemeClr val="bg1"/>
                </a:solidFill>
              </a:rPr>
              <a:t>4.</a:t>
            </a:r>
            <a:r>
              <a:rPr lang="en-US" sz="3200" b="1" dirty="0" err="1">
                <a:solidFill>
                  <a:schemeClr val="bg1"/>
                </a:solidFill>
              </a:rPr>
              <a:t>ugovorima</a:t>
            </a:r>
            <a:r>
              <a:rPr lang="en-US" sz="3200" b="1" dirty="0">
                <a:solidFill>
                  <a:schemeClr val="bg1"/>
                </a:solidFill>
              </a:rPr>
              <a:t> o </a:t>
            </a:r>
            <a:r>
              <a:rPr lang="en-US" sz="3200" b="1" dirty="0" err="1">
                <a:solidFill>
                  <a:schemeClr val="bg1"/>
                </a:solidFill>
              </a:rPr>
              <a:t>nabavci</a:t>
            </a:r>
            <a:r>
              <a:rPr lang="en-US" sz="3200" b="1" dirty="0">
                <a:solidFill>
                  <a:schemeClr val="bg1"/>
                </a:solidFill>
              </a:rPr>
              <a:t>/ </a:t>
            </a:r>
            <a:r>
              <a:rPr lang="en-US" sz="3200" b="1" dirty="0" err="1">
                <a:solidFill>
                  <a:schemeClr val="bg1"/>
                </a:solidFill>
              </a:rPr>
              <a:t>naružbenicama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zaključenim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odnosno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izdatim</a:t>
            </a:r>
            <a:r>
              <a:rPr lang="en-US" sz="3200" b="1" dirty="0">
                <a:solidFill>
                  <a:schemeClr val="bg1"/>
                </a:solidFill>
              </a:rPr>
              <a:t> bez </a:t>
            </a:r>
            <a:r>
              <a:rPr lang="en-US" sz="3200" b="1" dirty="0" err="1">
                <a:solidFill>
                  <a:schemeClr val="bg1"/>
                </a:solidFill>
              </a:rPr>
              <a:t>primene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odredaba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Zakona</a:t>
            </a:r>
            <a:r>
              <a:rPr lang="en-US" sz="3200" b="1" dirty="0">
                <a:solidFill>
                  <a:schemeClr val="bg1"/>
                </a:solidFill>
              </a:rPr>
              <a:t>, u </a:t>
            </a:r>
            <a:r>
              <a:rPr lang="en-US" sz="3200" b="1" dirty="0" err="1">
                <a:solidFill>
                  <a:schemeClr val="bg1"/>
                </a:solidFill>
              </a:rPr>
              <a:t>skladu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sa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članom</a:t>
            </a:r>
            <a:r>
              <a:rPr lang="en-US" sz="3200" b="1" dirty="0">
                <a:solidFill>
                  <a:schemeClr val="bg1"/>
                </a:solidFill>
              </a:rPr>
              <a:t> 27. </a:t>
            </a:r>
            <a:r>
              <a:rPr lang="en-US" sz="3200" b="1" dirty="0" err="1">
                <a:solidFill>
                  <a:schemeClr val="bg1"/>
                </a:solidFill>
              </a:rPr>
              <a:t>Zakona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njihovim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izmenama</a:t>
            </a:r>
            <a:r>
              <a:rPr lang="en-US" sz="3200" b="1" dirty="0">
                <a:solidFill>
                  <a:schemeClr val="bg1"/>
                </a:solidFill>
              </a:rPr>
              <a:t>;</a:t>
            </a:r>
          </a:p>
          <a:p>
            <a:pPr fontAlgn="base"/>
            <a:endParaRPr lang="en-US" sz="3200" b="1" dirty="0">
              <a:solidFill>
                <a:schemeClr val="bg1"/>
              </a:solidFill>
            </a:endParaRPr>
          </a:p>
          <a:p>
            <a:pPr fontAlgn="base"/>
            <a:r>
              <a:rPr lang="sr-Latn-RS" sz="3200" b="1" dirty="0">
                <a:solidFill>
                  <a:schemeClr val="bg1"/>
                </a:solidFill>
              </a:rPr>
              <a:t>5.</a:t>
            </a:r>
            <a:r>
              <a:rPr lang="en-US" sz="3200" b="1" dirty="0" err="1">
                <a:solidFill>
                  <a:schemeClr val="bg1"/>
                </a:solidFill>
              </a:rPr>
              <a:t>okvirnim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sporazumima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zaključenim</a:t>
            </a:r>
            <a:r>
              <a:rPr lang="en-US" sz="3200" b="1" dirty="0">
                <a:solidFill>
                  <a:schemeClr val="bg1"/>
                </a:solidFill>
              </a:rPr>
              <a:t> bez </a:t>
            </a:r>
            <a:r>
              <a:rPr lang="en-US" sz="3200" b="1" dirty="0" err="1">
                <a:solidFill>
                  <a:schemeClr val="bg1"/>
                </a:solidFill>
              </a:rPr>
              <a:t>primene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odredaba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Zakona</a:t>
            </a:r>
            <a:r>
              <a:rPr lang="en-US" sz="3200" b="1" dirty="0">
                <a:solidFill>
                  <a:schemeClr val="bg1"/>
                </a:solidFill>
              </a:rPr>
              <a:t>, u </a:t>
            </a:r>
            <a:r>
              <a:rPr lang="en-US" sz="3200" b="1" dirty="0" err="1">
                <a:solidFill>
                  <a:schemeClr val="bg1"/>
                </a:solidFill>
              </a:rPr>
              <a:t>skladu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sa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članom</a:t>
            </a:r>
            <a:r>
              <a:rPr lang="en-US" sz="3200" b="1" dirty="0">
                <a:solidFill>
                  <a:schemeClr val="bg1"/>
                </a:solidFill>
              </a:rPr>
              <a:t> 27. </a:t>
            </a:r>
            <a:r>
              <a:rPr lang="en-US" sz="3200" b="1" dirty="0" err="1">
                <a:solidFill>
                  <a:schemeClr val="bg1"/>
                </a:solidFill>
              </a:rPr>
              <a:t>Zakona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izmenama</a:t>
            </a:r>
            <a:r>
              <a:rPr lang="en-US" sz="3200" b="1" dirty="0">
                <a:solidFill>
                  <a:schemeClr val="bg1"/>
                </a:solidFill>
              </a:rPr>
              <a:t>;</a:t>
            </a:r>
          </a:p>
          <a:p>
            <a:pPr fontAlgn="base"/>
            <a:endParaRPr lang="en-US" sz="3200" b="1" dirty="0">
              <a:solidFill>
                <a:schemeClr val="bg1"/>
              </a:solidFill>
            </a:endParaRPr>
          </a:p>
          <a:p>
            <a:pPr fontAlgn="base"/>
            <a:r>
              <a:rPr lang="sr-Latn-RS" sz="3200" b="1" dirty="0">
                <a:solidFill>
                  <a:schemeClr val="bg1"/>
                </a:solidFill>
              </a:rPr>
              <a:t>6.</a:t>
            </a:r>
            <a:r>
              <a:rPr lang="en-US" sz="3200" b="1" dirty="0" err="1">
                <a:solidFill>
                  <a:schemeClr val="bg1"/>
                </a:solidFill>
              </a:rPr>
              <a:t>ugovorima</a:t>
            </a:r>
            <a:r>
              <a:rPr lang="en-US" sz="3200" b="1" dirty="0">
                <a:solidFill>
                  <a:schemeClr val="bg1"/>
                </a:solidFill>
              </a:rPr>
              <a:t>/</a:t>
            </a:r>
            <a:r>
              <a:rPr lang="en-US" sz="3200" b="1" dirty="0" err="1">
                <a:solidFill>
                  <a:schemeClr val="bg1"/>
                </a:solidFill>
              </a:rPr>
              <a:t>naružbenicama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zaključenim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odnosno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izdatim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osnovu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okvirnog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sporazuma</a:t>
            </a:r>
            <a:r>
              <a:rPr lang="en-US" sz="3200" b="1" dirty="0">
                <a:solidFill>
                  <a:schemeClr val="bg1"/>
                </a:solidFill>
              </a:rPr>
              <a:t>, u </a:t>
            </a:r>
            <a:r>
              <a:rPr lang="en-US" sz="3200" b="1" dirty="0" err="1">
                <a:solidFill>
                  <a:schemeClr val="bg1"/>
                </a:solidFill>
              </a:rPr>
              <a:t>skladu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sa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članom</a:t>
            </a:r>
            <a:r>
              <a:rPr lang="en-US" sz="3200" b="1" dirty="0">
                <a:solidFill>
                  <a:schemeClr val="bg1"/>
                </a:solidFill>
              </a:rPr>
              <a:t> 27. </a:t>
            </a:r>
            <a:r>
              <a:rPr lang="en-US" sz="3200" b="1" dirty="0" err="1">
                <a:solidFill>
                  <a:schemeClr val="bg1"/>
                </a:solidFill>
              </a:rPr>
              <a:t>Zakona</a:t>
            </a:r>
            <a:r>
              <a:rPr lang="en-US" sz="3200" b="1" dirty="0">
                <a:solidFill>
                  <a:schemeClr val="bg1"/>
                </a:solidFill>
              </a:rPr>
              <a:t>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24</a:t>
            </a:fld>
            <a:endParaRPr lang="en-US"/>
          </a:p>
        </p:txBody>
      </p:sp>
      <p:pic>
        <p:nvPicPr>
          <p:cNvPr id="10" name="Picture 2" descr="Eko forum na Zlatiboru -">
            <a:extLst>
              <a:ext uri="{FF2B5EF4-FFF2-40B4-BE49-F238E27FC236}">
                <a16:creationId xmlns:a16="http://schemas.microsoft.com/office/drawing/2014/main" id="{E36C7005-72CD-47FF-8469-F50D94EE7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62556"/>
            <a:ext cx="2534816" cy="65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8771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atra i eksplozije bordo pozadina – Posteraj - štampa i uramljivan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0" y="22159"/>
            <a:ext cx="9144000" cy="515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nr | A1 BLACK COLOR CHART PAPER Special Imperial Size 71cm x 56 cm, PACK  of 10 Sheets | Art Card 240 GSM | Art &amp; Craft, Decorative Craft Smooth  Finish Home, School | : Amazon.in: Office Products">
            <a:extLst>
              <a:ext uri="{FF2B5EF4-FFF2-40B4-BE49-F238E27FC236}">
                <a16:creationId xmlns:a16="http://schemas.microsoft.com/office/drawing/2014/main" id="{84435968-E39B-4FCE-9F59-2CB3B5533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446" y="59388"/>
            <a:ext cx="5044553" cy="287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E2F73D-C930-4F9B-852E-80C218314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7CB7D-F184-43C7-B6FD-03D728E1BBF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4CBE9DA-BA76-455D-BD58-7782CBA25A79}"/>
              </a:ext>
            </a:extLst>
          </p:cNvPr>
          <p:cNvSpPr txBox="1">
            <a:spLocks/>
          </p:cNvSpPr>
          <p:nvPr/>
        </p:nvSpPr>
        <p:spPr>
          <a:xfrm>
            <a:off x="4211960" y="123478"/>
            <a:ext cx="4824536" cy="3168352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A1F28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rgbClr val="DEF5FA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7D7CB8-A891-4574-89C4-4413BE06876A}"/>
              </a:ext>
            </a:extLst>
          </p:cNvPr>
          <p:cNvSpPr/>
          <p:nvPr/>
        </p:nvSpPr>
        <p:spPr>
          <a:xfrm>
            <a:off x="179512" y="4224635"/>
            <a:ext cx="5605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Le mamme cretine sono sempre incinte!</a:t>
            </a:r>
            <a:endParaRPr lang="sr-Latn-RS" sz="2400" b="1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65A9E2-D9A5-40C5-AFC2-B59ACA5238D4}"/>
              </a:ext>
            </a:extLst>
          </p:cNvPr>
          <p:cNvSpPr/>
          <p:nvPr/>
        </p:nvSpPr>
        <p:spPr>
          <a:xfrm>
            <a:off x="2699792" y="4501634"/>
            <a:ext cx="2044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dirty="0"/>
              <a:t>Italijanska poslovica</a:t>
            </a:r>
          </a:p>
        </p:txBody>
      </p:sp>
      <p:pic>
        <p:nvPicPr>
          <p:cNvPr id="8" name="Picture 2" descr="Eko forum na Zlatiboru -">
            <a:extLst>
              <a:ext uri="{FF2B5EF4-FFF2-40B4-BE49-F238E27FC236}">
                <a16:creationId xmlns:a16="http://schemas.microsoft.com/office/drawing/2014/main" id="{8462EE36-9BF2-4B36-A892-0936A476B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62556"/>
            <a:ext cx="2534816" cy="65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C06D38C-FE76-413D-A649-C274F321CD21}"/>
              </a:ext>
            </a:extLst>
          </p:cNvPr>
          <p:cNvSpPr/>
          <p:nvPr/>
        </p:nvSpPr>
        <p:spPr>
          <a:xfrm>
            <a:off x="4283968" y="200674"/>
            <a:ext cx="47525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1. </a:t>
            </a:r>
            <a:r>
              <a:rPr lang="en-US" b="1" i="1" dirty="0" err="1">
                <a:solidFill>
                  <a:schemeClr val="bg1"/>
                </a:solidFill>
              </a:rPr>
              <a:t>Prekršaji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naručilaca</a:t>
            </a:r>
            <a:endParaRPr lang="en-US" b="1" i="1" dirty="0">
              <a:solidFill>
                <a:schemeClr val="bg1"/>
              </a:solidFill>
            </a:endParaRPr>
          </a:p>
          <a:p>
            <a:r>
              <a:rPr lang="en-US" b="1" dirty="0" err="1">
                <a:solidFill>
                  <a:schemeClr val="bg1"/>
                </a:solidFill>
              </a:rPr>
              <a:t>Član</a:t>
            </a:r>
            <a:r>
              <a:rPr lang="en-US" b="1" dirty="0">
                <a:solidFill>
                  <a:schemeClr val="bg1"/>
                </a:solidFill>
              </a:rPr>
              <a:t> 236</a:t>
            </a:r>
          </a:p>
          <a:p>
            <a:r>
              <a:rPr lang="en-US" dirty="0" err="1">
                <a:solidFill>
                  <a:schemeClr val="bg1"/>
                </a:solidFill>
              </a:rPr>
              <a:t>Novčanom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kaznom</a:t>
            </a:r>
            <a:r>
              <a:rPr lang="en-US" dirty="0">
                <a:solidFill>
                  <a:schemeClr val="bg1"/>
                </a:solidFill>
              </a:rPr>
              <a:t> od </a:t>
            </a:r>
            <a:r>
              <a:rPr lang="en-US" b="1" dirty="0">
                <a:solidFill>
                  <a:schemeClr val="bg1"/>
                </a:solidFill>
              </a:rPr>
              <a:t>100.000 do 1.000.000 </a:t>
            </a:r>
            <a:r>
              <a:rPr lang="en-US" b="1" dirty="0" err="1">
                <a:solidFill>
                  <a:schemeClr val="bg1"/>
                </a:solidFill>
              </a:rPr>
              <a:t>dinara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kazniće</a:t>
            </a:r>
            <a:r>
              <a:rPr lang="en-US" dirty="0">
                <a:solidFill>
                  <a:schemeClr val="bg1"/>
                </a:solidFill>
              </a:rPr>
              <a:t> se za </a:t>
            </a:r>
            <a:r>
              <a:rPr lang="en-US" dirty="0" err="1">
                <a:solidFill>
                  <a:schemeClr val="bg1"/>
                </a:solidFill>
              </a:rPr>
              <a:t>prekršaj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naručilac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ako</a:t>
            </a:r>
            <a:r>
              <a:rPr lang="en-US" dirty="0">
                <a:solidFill>
                  <a:schemeClr val="bg1"/>
                </a:solidFill>
              </a:rPr>
              <a:t>:</a:t>
            </a:r>
            <a:endParaRPr lang="sr-Latn-RS" dirty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</a:rPr>
              <a:t>19) ne postupi u skladu sa članom 152a ovog zakona.</a:t>
            </a:r>
          </a:p>
          <a:p>
            <a:r>
              <a:rPr lang="en-US" b="1" i="1" dirty="0">
                <a:solidFill>
                  <a:schemeClr val="bg1"/>
                </a:solidFill>
              </a:rPr>
              <a:t>Za </a:t>
            </a:r>
            <a:r>
              <a:rPr lang="en-US" b="1" i="1" dirty="0" err="1">
                <a:solidFill>
                  <a:schemeClr val="bg1"/>
                </a:solidFill>
              </a:rPr>
              <a:t>prekršaj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iz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stava</a:t>
            </a:r>
            <a:r>
              <a:rPr lang="en-US" b="1" i="1" dirty="0">
                <a:solidFill>
                  <a:schemeClr val="bg1"/>
                </a:solidFill>
              </a:rPr>
              <a:t> 1. </a:t>
            </a:r>
            <a:r>
              <a:rPr lang="en-US" b="1" i="1" dirty="0" err="1">
                <a:solidFill>
                  <a:schemeClr val="bg1"/>
                </a:solidFill>
              </a:rPr>
              <a:t>ovog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člana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kazniće</a:t>
            </a:r>
            <a:r>
              <a:rPr lang="en-US" b="1" i="1" dirty="0">
                <a:solidFill>
                  <a:schemeClr val="bg1"/>
                </a:solidFill>
              </a:rPr>
              <a:t> se </a:t>
            </a:r>
            <a:r>
              <a:rPr lang="en-US" b="1" i="1" dirty="0" err="1">
                <a:solidFill>
                  <a:schemeClr val="bg1"/>
                </a:solidFill>
              </a:rPr>
              <a:t>i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odgovorno</a:t>
            </a:r>
            <a:r>
              <a:rPr lang="en-US" b="1" i="1" dirty="0">
                <a:solidFill>
                  <a:schemeClr val="bg1"/>
                </a:solidFill>
              </a:rPr>
              <a:t> lice </a:t>
            </a:r>
            <a:r>
              <a:rPr lang="en-US" b="1" i="1" dirty="0" err="1">
                <a:solidFill>
                  <a:schemeClr val="bg1"/>
                </a:solidFill>
              </a:rPr>
              <a:t>naručioca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novčanom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kaznom</a:t>
            </a:r>
            <a:r>
              <a:rPr lang="en-US" b="1" i="1" dirty="0">
                <a:solidFill>
                  <a:schemeClr val="bg1"/>
                </a:solidFill>
              </a:rPr>
              <a:t> od 30.000 do 80.000 </a:t>
            </a:r>
            <a:r>
              <a:rPr lang="en-US" b="1" i="1" dirty="0" err="1">
                <a:solidFill>
                  <a:schemeClr val="bg1"/>
                </a:solidFill>
              </a:rPr>
              <a:t>dinara</a:t>
            </a:r>
            <a:r>
              <a:rPr lang="en-US" b="1" i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86564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ebo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" y="0"/>
            <a:ext cx="913677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9512" y="1943100"/>
            <a:ext cx="7123113" cy="586358"/>
          </a:xfrm>
        </p:spPr>
        <p:txBody>
          <a:bodyPr>
            <a:normAutofit fontScale="70000" lnSpcReduction="20000"/>
          </a:bodyPr>
          <a:lstStyle/>
          <a:p>
            <a:br>
              <a:rPr lang="en-US" dirty="0"/>
            </a:br>
            <a:r>
              <a:rPr lang="en-US" i="1" dirty="0">
                <a:solidFill>
                  <a:schemeClr val="bg1"/>
                </a:solidFill>
              </a:rPr>
              <a:t>Lucius </a:t>
            </a:r>
            <a:r>
              <a:rPr lang="en-US" i="1" dirty="0" err="1">
                <a:solidFill>
                  <a:schemeClr val="bg1"/>
                </a:solidFill>
              </a:rPr>
              <a:t>Annaeus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Seneka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496" y="1200150"/>
            <a:ext cx="8956104" cy="742950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Zakon </a:t>
            </a:r>
            <a:r>
              <a:rPr lang="en-US" i="1" dirty="0" err="1"/>
              <a:t>treba</a:t>
            </a:r>
            <a:r>
              <a:rPr lang="en-US" i="1" dirty="0"/>
              <a:t> </a:t>
            </a:r>
            <a:r>
              <a:rPr lang="en-US" i="1" dirty="0" err="1"/>
              <a:t>biti</a:t>
            </a:r>
            <a:r>
              <a:rPr lang="en-US" i="1" dirty="0"/>
              <a:t> </a:t>
            </a:r>
            <a:r>
              <a:rPr lang="en-US" i="1" dirty="0" err="1"/>
              <a:t>kratak</a:t>
            </a:r>
            <a:r>
              <a:rPr lang="en-US" i="1" dirty="0"/>
              <a:t> da bi </a:t>
            </a:r>
            <a:r>
              <a:rPr lang="en-US" i="1" dirty="0" err="1"/>
              <a:t>ga</a:t>
            </a:r>
            <a:r>
              <a:rPr lang="en-US" i="1" dirty="0"/>
              <a:t> </a:t>
            </a:r>
            <a:r>
              <a:rPr lang="en-US" i="1" dirty="0" err="1"/>
              <a:t>neuki</a:t>
            </a:r>
            <a:r>
              <a:rPr lang="en-US" i="1" dirty="0"/>
              <a:t> </a:t>
            </a:r>
            <a:r>
              <a:rPr lang="en-US" i="1" dirty="0" err="1"/>
              <a:t>lakše</a:t>
            </a:r>
            <a:r>
              <a:rPr lang="en-US" i="1" dirty="0"/>
              <a:t> </a:t>
            </a:r>
            <a:r>
              <a:rPr lang="en-US" i="1" dirty="0" err="1"/>
              <a:t>poštovali</a:t>
            </a:r>
            <a:r>
              <a:rPr lang="en-US" i="1" dirty="0"/>
              <a:t>.</a:t>
            </a:r>
            <a:endParaRPr lang="en-US" dirty="0"/>
          </a:p>
        </p:txBody>
      </p:sp>
      <p:pic>
        <p:nvPicPr>
          <p:cNvPr id="5" name="Picture 2" descr="Eko forum na Zlatiboru -">
            <a:extLst>
              <a:ext uri="{FF2B5EF4-FFF2-40B4-BE49-F238E27FC236}">
                <a16:creationId xmlns:a16="http://schemas.microsoft.com/office/drawing/2014/main" id="{F1E0CEAC-CAD9-4ECF-A4D7-2562C74FD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62556"/>
            <a:ext cx="2534816" cy="65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3047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ZLATIBOR MOUNTAIN RESORT &amp; SPA I ZLATIBOR I Leto 2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27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Rectangle 4"/>
          <p:cNvSpPr txBox="1">
            <a:spLocks/>
          </p:cNvSpPr>
          <p:nvPr/>
        </p:nvSpPr>
        <p:spPr>
          <a:xfrm>
            <a:off x="174246" y="2958494"/>
            <a:ext cx="8795508" cy="1440160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sr-Latn-RS" sz="9600" b="1" dirty="0">
                <a:solidFill>
                  <a:schemeClr val="bg1"/>
                </a:solidFill>
              </a:rPr>
              <a:t>Hvala i srećno </a:t>
            </a:r>
            <a:r>
              <a:rPr lang="sr-Latn-RS" sz="9600" b="1" dirty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sr-Latn-CS" sz="9600" b="1" dirty="0">
              <a:solidFill>
                <a:schemeClr val="bg1"/>
              </a:solidFill>
            </a:endParaRPr>
          </a:p>
        </p:txBody>
      </p:sp>
      <p:sp>
        <p:nvSpPr>
          <p:cNvPr id="7" name="Rectangle 4"/>
          <p:cNvSpPr txBox="1">
            <a:spLocks/>
          </p:cNvSpPr>
          <p:nvPr/>
        </p:nvSpPr>
        <p:spPr>
          <a:xfrm>
            <a:off x="266700" y="4298826"/>
            <a:ext cx="8795508" cy="432048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sr-Latn-RS" sz="2400" b="1" dirty="0">
                <a:solidFill>
                  <a:schemeClr val="bg1"/>
                </a:solidFill>
              </a:rPr>
              <a:t>Veliki CMN seminar, Zlatibor, 10. do 13. januara</a:t>
            </a:r>
            <a:endParaRPr lang="sr-Latn-CS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699542"/>
            <a:ext cx="875760" cy="9151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Eko forum na Zlatiboru -">
            <a:extLst>
              <a:ext uri="{FF2B5EF4-FFF2-40B4-BE49-F238E27FC236}">
                <a16:creationId xmlns:a16="http://schemas.microsoft.com/office/drawing/2014/main" id="{511D7CCF-B855-4723-BDC1-C2CFD49A4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592" y="1786324"/>
            <a:ext cx="2534816" cy="65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692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ebo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" y="0"/>
            <a:ext cx="913677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9512" y="1943100"/>
            <a:ext cx="7123113" cy="586358"/>
          </a:xfrm>
        </p:spPr>
        <p:txBody>
          <a:bodyPr>
            <a:normAutofit fontScale="70000" lnSpcReduction="20000"/>
          </a:bodyPr>
          <a:lstStyle/>
          <a:p>
            <a:br>
              <a:rPr lang="en-US" dirty="0"/>
            </a:br>
            <a:r>
              <a:rPr lang="en-US" i="1" dirty="0">
                <a:solidFill>
                  <a:schemeClr val="bg1"/>
                </a:solidFill>
              </a:rPr>
              <a:t>Otto von Bismarck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496" y="1200150"/>
            <a:ext cx="8956104" cy="742950"/>
          </a:xfrm>
        </p:spPr>
        <p:txBody>
          <a:bodyPr>
            <a:normAutofit fontScale="90000"/>
          </a:bodyPr>
          <a:lstStyle/>
          <a:p>
            <a:r>
              <a:rPr lang="it-IT" i="1" dirty="0"/>
              <a:t>Zakoni su poput kobasica – bolje je da ne vidite kako se prave.</a:t>
            </a:r>
            <a:endParaRPr lang="en-US" dirty="0"/>
          </a:p>
        </p:txBody>
      </p:sp>
      <p:pic>
        <p:nvPicPr>
          <p:cNvPr id="5" name="Picture 2" descr="Eko forum na Zlatiboru -">
            <a:extLst>
              <a:ext uri="{FF2B5EF4-FFF2-40B4-BE49-F238E27FC236}">
                <a16:creationId xmlns:a16="http://schemas.microsoft.com/office/drawing/2014/main" id="{F2ED89E5-12B1-4460-87F2-B19CA4A51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62556"/>
            <a:ext cx="2534816" cy="65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valitet | Edukacija">
            <a:extLst>
              <a:ext uri="{FF2B5EF4-FFF2-40B4-BE49-F238E27FC236}">
                <a16:creationId xmlns:a16="http://schemas.microsoft.com/office/drawing/2014/main" id="{4A8A4E0B-C9E4-48C9-B893-850015FA2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43100"/>
            <a:ext cx="3011946" cy="268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358D46D-16AB-42A9-99CB-6DC840EFD565}"/>
              </a:ext>
            </a:extLst>
          </p:cNvPr>
          <p:cNvSpPr txBox="1">
            <a:spLocks/>
          </p:cNvSpPr>
          <p:nvPr/>
        </p:nvSpPr>
        <p:spPr>
          <a:xfrm>
            <a:off x="6584039" y="1577335"/>
            <a:ext cx="2448272" cy="1487016"/>
          </a:xfrm>
          <a:prstGeom prst="rect">
            <a:avLst/>
          </a:prstGeom>
        </p:spPr>
        <p:txBody>
          <a:bodyPr vert="horz" anchor="t">
            <a:normAutofit fontScale="77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br>
              <a:rPr lang="en-US" dirty="0"/>
            </a:br>
            <a:r>
              <a:rPr lang="sr-Latn-RS" b="1" i="1" dirty="0">
                <a:solidFill>
                  <a:srgbClr val="00FF00"/>
                </a:solidFill>
              </a:rPr>
              <a:t>FAVORIZOVANJE KVALITETA U ODNOSU NA CENU</a:t>
            </a:r>
            <a:endParaRPr lang="en-US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856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ow green is green? - Carlsberg">
            <a:extLst>
              <a:ext uri="{FF2B5EF4-FFF2-40B4-BE49-F238E27FC236}">
                <a16:creationId xmlns:a16="http://schemas.microsoft.com/office/drawing/2014/main" id="{A706A102-D673-4091-B1D8-5A1EE998E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" y="-23275"/>
            <a:ext cx="913340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E2F73D-C930-4F9B-852E-80C218314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7CB7D-F184-43C7-B6FD-03D728E1BBF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4CBE9DA-BA76-455D-BD58-7782CBA25A79}"/>
              </a:ext>
            </a:extLst>
          </p:cNvPr>
          <p:cNvSpPr txBox="1">
            <a:spLocks/>
          </p:cNvSpPr>
          <p:nvPr/>
        </p:nvSpPr>
        <p:spPr>
          <a:xfrm>
            <a:off x="2297944" y="7034"/>
            <a:ext cx="6840760" cy="359100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n-US" dirty="0" err="1">
                <a:solidFill>
                  <a:schemeClr val="bg1"/>
                </a:solidFill>
              </a:rPr>
              <a:t>Primena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kriterijuma</a:t>
            </a:r>
            <a:r>
              <a:rPr lang="en-US" dirty="0">
                <a:solidFill>
                  <a:schemeClr val="bg1"/>
                </a:solidFill>
              </a:rPr>
              <a:t> za </a:t>
            </a:r>
            <a:r>
              <a:rPr lang="en-US" dirty="0" err="1">
                <a:solidFill>
                  <a:schemeClr val="bg1"/>
                </a:solidFill>
              </a:rPr>
              <a:t>dodelu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ugovora</a:t>
            </a:r>
            <a:r>
              <a:rPr lang="en-US" dirty="0">
                <a:solidFill>
                  <a:schemeClr val="bg1"/>
                </a:solidFill>
              </a:rPr>
              <a:t> koji </a:t>
            </a:r>
            <a:r>
              <a:rPr lang="en-US" dirty="0" err="1">
                <a:solidFill>
                  <a:schemeClr val="bg1"/>
                </a:solidFill>
              </a:rPr>
              <a:t>nije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zasnovan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samo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ceni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već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kvalitetu</a:t>
            </a:r>
            <a:r>
              <a:rPr lang="en-US" dirty="0">
                <a:solidFill>
                  <a:schemeClr val="bg1"/>
                </a:solidFill>
              </a:rPr>
              <a:t>, za </a:t>
            </a:r>
            <a:r>
              <a:rPr lang="en-US" dirty="0" err="1">
                <a:solidFill>
                  <a:schemeClr val="bg1"/>
                </a:solidFill>
              </a:rPr>
              <a:t>tačno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određene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kategorije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usluga</a:t>
            </a:r>
            <a:endParaRPr lang="sr-Latn-R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r-Latn-RS" dirty="0">
                <a:solidFill>
                  <a:schemeClr val="bg2">
                    <a:lumMod val="75000"/>
                  </a:schemeClr>
                </a:solidFill>
              </a:rPr>
              <a:t>U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sr-Latn-RS" dirty="0">
                <a:solidFill>
                  <a:schemeClr val="bg2">
                    <a:lumMod val="75000"/>
                  </a:schemeClr>
                </a:solidFill>
              </a:rPr>
              <a:t>slučaju dodele ugovora u javnoj nabavci usluga</a:t>
            </a:r>
            <a:r>
              <a:rPr lang="sr-Latn-RS" b="1" u="sng" dirty="0">
                <a:highlight>
                  <a:srgbClr val="FFFF00"/>
                </a:highlight>
              </a:rPr>
              <a:t>razvoja računarskog programa</a:t>
            </a:r>
            <a:r>
              <a:rPr lang="ru-RU" b="1" u="sng" dirty="0">
                <a:highlight>
                  <a:srgbClr val="FFFF00"/>
                </a:highlight>
              </a:rPr>
              <a:t>, </a:t>
            </a:r>
            <a:r>
              <a:rPr lang="sr-Latn-RS" b="1" u="sng" dirty="0">
                <a:highlight>
                  <a:srgbClr val="FFFF00"/>
                </a:highlight>
              </a:rPr>
              <a:t>arhitektonskih usluga</a:t>
            </a:r>
            <a:r>
              <a:rPr lang="ru-RU" b="1" u="sng" dirty="0">
                <a:highlight>
                  <a:srgbClr val="FFFF00"/>
                </a:highlight>
              </a:rPr>
              <a:t>, </a:t>
            </a:r>
            <a:r>
              <a:rPr lang="sr-Latn-RS" b="1" u="sng" dirty="0">
                <a:highlight>
                  <a:srgbClr val="FFFF00"/>
                </a:highlight>
              </a:rPr>
              <a:t>inženjerskih usluga</a:t>
            </a:r>
            <a:r>
              <a:rPr lang="ru-RU" b="1" u="sng" dirty="0">
                <a:highlight>
                  <a:srgbClr val="FFFF00"/>
                </a:highlight>
              </a:rPr>
              <a:t>, </a:t>
            </a:r>
            <a:r>
              <a:rPr lang="sr-Latn-RS" b="1" u="sng" dirty="0">
                <a:highlight>
                  <a:srgbClr val="FFFF00"/>
                </a:highlight>
              </a:rPr>
              <a:t>usluga prevodjenja ili savetodavnih usluga</a:t>
            </a:r>
            <a:endParaRPr lang="ru-RU" dirty="0"/>
          </a:p>
          <a:p>
            <a:pPr marL="0" indent="0">
              <a:buNone/>
            </a:pPr>
            <a:endParaRPr lang="sr-Latn-RS" dirty="0">
              <a:solidFill>
                <a:schemeClr val="bg1"/>
              </a:solidFill>
            </a:endParaRPr>
          </a:p>
        </p:txBody>
      </p:sp>
      <p:pic>
        <p:nvPicPr>
          <p:cNvPr id="6" name="Picture 2" descr="Eko forum na Zlatiboru -">
            <a:extLst>
              <a:ext uri="{FF2B5EF4-FFF2-40B4-BE49-F238E27FC236}">
                <a16:creationId xmlns:a16="http://schemas.microsoft.com/office/drawing/2014/main" id="{EDB871DE-B50C-45E0-B55A-5CBA8BC15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62556"/>
            <a:ext cx="2534816" cy="65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Kvalitet | Edukacija">
            <a:extLst>
              <a:ext uri="{FF2B5EF4-FFF2-40B4-BE49-F238E27FC236}">
                <a16:creationId xmlns:a16="http://schemas.microsoft.com/office/drawing/2014/main" id="{95339FE5-A2C9-4D2D-817F-4C38F1692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8" y="2787774"/>
            <a:ext cx="2507337" cy="223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581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overa dioptrije | Optika Lučić - Milana Rakića 1 Zvezdara">
            <a:extLst>
              <a:ext uri="{FF2B5EF4-FFF2-40B4-BE49-F238E27FC236}">
                <a16:creationId xmlns:a16="http://schemas.microsoft.com/office/drawing/2014/main" id="{C61457D6-16F5-40D8-A2E3-622F4056F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" y="0"/>
            <a:ext cx="912243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E039A6-6DF0-441B-B7EC-143B43E17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5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C8903F-84EE-466E-8BEA-F3B54F50B2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298" y="48323"/>
            <a:ext cx="9009733" cy="1075184"/>
          </a:xfrm>
        </p:spPr>
        <p:txBody>
          <a:bodyPr>
            <a:normAutofit/>
          </a:bodyPr>
          <a:lstStyle/>
          <a:p>
            <a:r>
              <a:rPr lang="sr-Latn-RS" dirty="0">
                <a:solidFill>
                  <a:srgbClr val="FF0000"/>
                </a:solidFill>
                <a:highlight>
                  <a:srgbClr val="FFFF00"/>
                </a:highlight>
              </a:rPr>
              <a:t>Kancelarija nas plokira putem portala ukoliko</a:t>
            </a:r>
          </a:p>
          <a:p>
            <a:pPr marL="0" indent="0">
              <a:buNone/>
            </a:pPr>
            <a:r>
              <a:rPr lang="sr-Latn-RS" dirty="0">
                <a:solidFill>
                  <a:srgbClr val="FF0000"/>
                </a:solidFill>
                <a:highlight>
                  <a:srgbClr val="FFFF00"/>
                </a:highlight>
              </a:rPr>
              <a:t>    pokušamo da ne unesemo adekvatan kriterijum</a:t>
            </a:r>
            <a:r>
              <a:rPr lang="sr-Cyrl-RS" dirty="0">
                <a:solidFill>
                  <a:srgbClr val="FF0000"/>
                </a:solidFill>
                <a:highlight>
                  <a:srgbClr val="FFFF00"/>
                </a:highlight>
              </a:rPr>
              <a:t>.</a:t>
            </a:r>
            <a:endParaRPr lang="sr-Latn-R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5" name="Picture 2" descr="Eko forum na Zlatiboru -">
            <a:extLst>
              <a:ext uri="{FF2B5EF4-FFF2-40B4-BE49-F238E27FC236}">
                <a16:creationId xmlns:a16="http://schemas.microsoft.com/office/drawing/2014/main" id="{E8ECB592-2945-4D1F-A0F6-492D9289E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71950"/>
            <a:ext cx="2534816" cy="65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3169F5-6283-4B95-B8F3-E1C750E78A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8" y="1982685"/>
            <a:ext cx="5415136" cy="304601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943BCF4-18BF-4BE8-BC91-E638D8CDD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068830"/>
            <a:ext cx="5328592" cy="502920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b="1" dirty="0">
                <a:solidFill>
                  <a:schemeClr val="bg1"/>
                </a:solidFill>
              </a:rPr>
              <a:t>Da li je moguće</a:t>
            </a:r>
            <a:r>
              <a:rPr lang="sr-Cyrl-RS" b="1" dirty="0">
                <a:solidFill>
                  <a:schemeClr val="bg1"/>
                </a:solidFill>
              </a:rPr>
              <a:t>....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6137E14-31F7-4922-BEE1-D91200057CED}"/>
              </a:ext>
            </a:extLst>
          </p:cNvPr>
          <p:cNvSpPr txBox="1">
            <a:spLocks/>
          </p:cNvSpPr>
          <p:nvPr/>
        </p:nvSpPr>
        <p:spPr>
          <a:xfrm>
            <a:off x="711324" y="3578995"/>
            <a:ext cx="4178424" cy="1656184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Font typeface="Wingdings"/>
              <a:buNone/>
            </a:pPr>
            <a:r>
              <a:rPr lang="sr-Latn-RS" sz="9600" dirty="0">
                <a:solidFill>
                  <a:srgbClr val="00FF00"/>
                </a:solidFill>
              </a:rPr>
              <a:t>PREVARITI </a:t>
            </a:r>
          </a:p>
          <a:p>
            <a:pPr marL="0" indent="0" algn="ctr">
              <a:buFont typeface="Wingdings"/>
              <a:buNone/>
            </a:pPr>
            <a:r>
              <a:rPr lang="sr-Latn-RS" sz="9600" dirty="0">
                <a:solidFill>
                  <a:srgbClr val="00FF00"/>
                </a:solidFill>
              </a:rPr>
              <a:t>PORTA</a:t>
            </a:r>
            <a:r>
              <a:rPr lang="sr-Cyrl-RS" sz="9600" dirty="0">
                <a:solidFill>
                  <a:srgbClr val="00FF00"/>
                </a:solidFill>
              </a:rPr>
              <a:t>?</a:t>
            </a:r>
            <a:endParaRPr lang="en-US" sz="96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776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ebo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" y="0"/>
            <a:ext cx="913677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2968" y="834196"/>
            <a:ext cx="2177295" cy="586358"/>
          </a:xfrm>
        </p:spPr>
        <p:txBody>
          <a:bodyPr>
            <a:normAutofit fontScale="70000" lnSpcReduction="20000"/>
          </a:bodyPr>
          <a:lstStyle/>
          <a:p>
            <a:br>
              <a:rPr lang="en-US" dirty="0"/>
            </a:br>
            <a:r>
              <a:rPr lang="sr-Latn-RS" i="1" dirty="0">
                <a:solidFill>
                  <a:schemeClr val="bg1"/>
                </a:solidFill>
              </a:rPr>
              <a:t>Marko Miljanov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948" y="384425"/>
            <a:ext cx="8956104" cy="742950"/>
          </a:xfrm>
        </p:spPr>
        <p:txBody>
          <a:bodyPr>
            <a:normAutofit fontScale="90000"/>
          </a:bodyPr>
          <a:lstStyle/>
          <a:p>
            <a:r>
              <a:rPr lang="pl-PL" i="1" dirty="0"/>
              <a:t>Ne smije čovjek sve što može</a:t>
            </a:r>
            <a:endParaRPr lang="en-US" dirty="0"/>
          </a:p>
        </p:txBody>
      </p:sp>
      <p:pic>
        <p:nvPicPr>
          <p:cNvPr id="5" name="Picture 2" descr="Eko forum na Zlatiboru -">
            <a:extLst>
              <a:ext uri="{FF2B5EF4-FFF2-40B4-BE49-F238E27FC236}">
                <a16:creationId xmlns:a16="http://schemas.microsoft.com/office/drawing/2014/main" id="{11167252-085E-4B15-B844-C1984D314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62556"/>
            <a:ext cx="2534816" cy="65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omfort Classic: Only Fools and Horses | Royal Television Society">
            <a:extLst>
              <a:ext uri="{FF2B5EF4-FFF2-40B4-BE49-F238E27FC236}">
                <a16:creationId xmlns:a16="http://schemas.microsoft.com/office/drawing/2014/main" id="{387DFDA9-4960-4226-ACBD-B0620E65A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8" y="1608749"/>
            <a:ext cx="6063208" cy="341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657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Нафта - Что такое Нафта? - Техническая Библиотека Neftegaz.RU">
            <a:extLst>
              <a:ext uri="{FF2B5EF4-FFF2-40B4-BE49-F238E27FC236}">
                <a16:creationId xmlns:a16="http://schemas.microsoft.com/office/drawing/2014/main" id="{B92959C6-078E-473B-A6F2-EC71AA7D2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C741D-AC35-4A24-88B2-AE755C488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0678"/>
            <a:ext cx="8153400" cy="712116"/>
          </a:xfrm>
        </p:spPr>
        <p:txBody>
          <a:bodyPr>
            <a:normAutofit fontScale="90000"/>
          </a:bodyPr>
          <a:lstStyle/>
          <a:p>
            <a:r>
              <a:rPr lang="sr-Latn-RS" dirty="0">
                <a:solidFill>
                  <a:schemeClr val="bg2">
                    <a:lumMod val="90000"/>
                  </a:schemeClr>
                </a:solidFill>
              </a:rPr>
              <a:t>KAKO JE NASTAJAO PODZAKONSKI AKT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FA136-EB22-40D2-95AD-184003CB0D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4369402" cy="3268624"/>
          </a:xfrm>
        </p:spPr>
        <p:txBody>
          <a:bodyPr>
            <a:normAutofit fontScale="47500" lnSpcReduction="20000"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Latn-R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 planeti trenutno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r-Latn-R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sr-Cyrl-C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8.000.000.000 </a:t>
            </a:r>
            <a:r>
              <a:rPr lang="sr-Latn-R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stanovnika</a:t>
            </a:r>
            <a:endParaRPr lang="sr-Cyrl-C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Latn-R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ENERGIJA</a:t>
            </a:r>
            <a:r>
              <a:rPr lang="sr-Cyrl-C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sr-Latn-R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Rasipamo ono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r-Latn-R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što je milenijumima stvarano</a:t>
            </a:r>
            <a:endParaRPr lang="sr-Cyrl-C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Latn-R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Fosilna goriva</a:t>
            </a:r>
            <a:r>
              <a:rPr lang="sr-Cyrl-C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sr-Latn-R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Ugalj</a:t>
            </a:r>
            <a: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417 </a:t>
            </a:r>
            <a:r>
              <a:rPr lang="sr-Latn-R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godina</a:t>
            </a:r>
            <a: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sr-Latn-R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Nafta</a:t>
            </a:r>
            <a: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43 </a:t>
            </a:r>
            <a:r>
              <a:rPr lang="sr-Latn-R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godine</a:t>
            </a:r>
            <a: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sr-Latn-R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Prirodni gas</a:t>
            </a:r>
            <a: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16</a:t>
            </a:r>
            <a:r>
              <a:rPr lang="sr-Latn-R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sr-Cyrl-C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Latn-R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KOLIKO JE OSTALO?????</a:t>
            </a:r>
            <a:endParaRPr lang="sr-Cyrl-C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2EA91B-13D4-4329-94A8-0F385E094A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7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99F379D-9822-4241-8B68-E307730EFEE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18401" y="1491630"/>
            <a:ext cx="3886200" cy="2687842"/>
          </a:xfrm>
          <a:prstGeom prst="rect">
            <a:avLst/>
          </a:prstGeom>
        </p:spPr>
      </p:pic>
      <p:pic>
        <p:nvPicPr>
          <p:cNvPr id="8" name="Picture 2" descr="Eko forum na Zlatiboru -">
            <a:extLst>
              <a:ext uri="{FF2B5EF4-FFF2-40B4-BE49-F238E27FC236}">
                <a16:creationId xmlns:a16="http://schemas.microsoft.com/office/drawing/2014/main" id="{C2816879-37BF-41A5-8F79-4F91EAF69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62556"/>
            <a:ext cx="2534816" cy="65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468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Нафта - Что такое Нафта? - Техническая Библиотека Neftegaz.RU">
            <a:extLst>
              <a:ext uri="{FF2B5EF4-FFF2-40B4-BE49-F238E27FC236}">
                <a16:creationId xmlns:a16="http://schemas.microsoft.com/office/drawing/2014/main" id="{B92959C6-078E-473B-A6F2-EC71AA7D2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C741D-AC35-4A24-88B2-AE755C488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Nekada</a:t>
            </a:r>
            <a:r>
              <a:rPr lang="sr-Cyrl-RS" dirty="0"/>
              <a:t> </a:t>
            </a:r>
            <a:r>
              <a:rPr lang="sr-Latn-RS" dirty="0"/>
              <a:t>i</a:t>
            </a:r>
            <a:r>
              <a:rPr lang="sr-Cyrl-RS" dirty="0"/>
              <a:t> </a:t>
            </a:r>
            <a:r>
              <a:rPr lang="sr-Latn-RS" dirty="0"/>
              <a:t>sad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2EA91B-13D4-4329-94A8-0F385E094A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8</a:t>
            </a:fld>
            <a:endParaRPr lang="en-US"/>
          </a:p>
        </p:txBody>
      </p:sp>
      <p:pic>
        <p:nvPicPr>
          <p:cNvPr id="8" name="Content Placeholder 7" descr="100118_bulbs.jpg">
            <a:extLst>
              <a:ext uri="{FF2B5EF4-FFF2-40B4-BE49-F238E27FC236}">
                <a16:creationId xmlns:a16="http://schemas.microsoft.com/office/drawing/2014/main" id="{CCF716D8-617B-4595-A2A9-041F89D579D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rcRect b="7476"/>
          <a:stretch>
            <a:fillRect/>
          </a:stretch>
        </p:blipFill>
        <p:spPr>
          <a:xfrm>
            <a:off x="107504" y="1192765"/>
            <a:ext cx="1872208" cy="1732242"/>
          </a:xfrm>
          <a:prstGeom prst="rect">
            <a:avLst/>
          </a:prstGeom>
        </p:spPr>
      </p:pic>
      <p:pic>
        <p:nvPicPr>
          <p:cNvPr id="10" name="Content Placeholder 9" descr="images6.jpg">
            <a:extLst>
              <a:ext uri="{FF2B5EF4-FFF2-40B4-BE49-F238E27FC236}">
                <a16:creationId xmlns:a16="http://schemas.microsoft.com/office/drawing/2014/main" id="{A1D7D34A-2315-424F-8C8E-F37161641D18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 cstate="print"/>
          <a:stretch>
            <a:fillRect/>
          </a:stretch>
        </p:blipFill>
        <p:spPr>
          <a:xfrm>
            <a:off x="2275693" y="1123507"/>
            <a:ext cx="1252340" cy="18819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2AB72D-0AC0-4DD6-A393-CB9B72B792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14104">
            <a:off x="572727" y="2872263"/>
            <a:ext cx="2160491" cy="2017001"/>
          </a:xfrm>
          <a:prstGeom prst="rect">
            <a:avLst/>
          </a:prstGeom>
        </p:spPr>
      </p:pic>
      <p:pic>
        <p:nvPicPr>
          <p:cNvPr id="12" name="Picture 2" descr="Eko forum na Zlatiboru -">
            <a:extLst>
              <a:ext uri="{FF2B5EF4-FFF2-40B4-BE49-F238E27FC236}">
                <a16:creationId xmlns:a16="http://schemas.microsoft.com/office/drawing/2014/main" id="{3AEEEE37-F355-4BB2-8876-8444248DF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62556"/>
            <a:ext cx="2534816" cy="65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11" descr="d31cc37f7bfe936e45071fe399322e42.jpg">
            <a:extLst>
              <a:ext uri="{FF2B5EF4-FFF2-40B4-BE49-F238E27FC236}">
                <a16:creationId xmlns:a16="http://schemas.microsoft.com/office/drawing/2014/main" id="{6B94026C-CB62-4DE9-8A47-12D6EEA36C7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1367226">
            <a:off x="5379696" y="580190"/>
            <a:ext cx="1531640" cy="1989278"/>
          </a:xfrm>
          <a:prstGeom prst="rect">
            <a:avLst/>
          </a:prstGeom>
        </p:spPr>
      </p:pic>
      <p:pic>
        <p:nvPicPr>
          <p:cNvPr id="13" name="Content Placeholder 12" descr="1320989.jpg">
            <a:extLst>
              <a:ext uri="{FF2B5EF4-FFF2-40B4-BE49-F238E27FC236}">
                <a16:creationId xmlns:a16="http://schemas.microsoft.com/office/drawing/2014/main" id="{5184739D-4771-4162-8AA3-20AF8F6A54E5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333734">
            <a:off x="6790793" y="2124338"/>
            <a:ext cx="2038833" cy="203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810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FE8C23-2092-4372-B3F1-4F514484B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716" y="11774"/>
            <a:ext cx="4496582" cy="51317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C2DD9B-3192-43ED-A1CC-508C8642C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200992" cy="51348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73923" y="195486"/>
            <a:ext cx="27771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300" dirty="0">
                <a:solidFill>
                  <a:srgbClr val="1C7649"/>
                </a:solidFill>
              </a:rPr>
              <a:t>Zagađenje</a:t>
            </a:r>
            <a:r>
              <a:rPr lang="sr-Cyrl-RS" sz="3300" dirty="0">
                <a:solidFill>
                  <a:srgbClr val="1C7649"/>
                </a:solidFill>
              </a:rPr>
              <a:t> </a:t>
            </a:r>
            <a:r>
              <a:rPr lang="sr-Latn-RS" sz="3300" dirty="0">
                <a:solidFill>
                  <a:srgbClr val="1C7649"/>
                </a:solidFill>
              </a:rPr>
              <a:t>i</a:t>
            </a:r>
            <a:r>
              <a:rPr lang="sr-Cyrl-RS" sz="3300" dirty="0">
                <a:solidFill>
                  <a:srgbClr val="1C7649"/>
                </a:solidFill>
              </a:rPr>
              <a:t> </a:t>
            </a:r>
            <a:r>
              <a:rPr lang="sr-Latn-RS" sz="3300" dirty="0">
                <a:solidFill>
                  <a:srgbClr val="1C7649"/>
                </a:solidFill>
              </a:rPr>
              <a:t>zaštita</a:t>
            </a:r>
            <a:r>
              <a:rPr lang="sr-Cyrl-RS" sz="3300" dirty="0">
                <a:solidFill>
                  <a:srgbClr val="1C7649"/>
                </a:solidFill>
              </a:rPr>
              <a:t> </a:t>
            </a:r>
            <a:r>
              <a:rPr lang="sr-Latn-RS" sz="3300" dirty="0">
                <a:solidFill>
                  <a:srgbClr val="1C7649"/>
                </a:solidFill>
              </a:rPr>
              <a:t>vazduha</a:t>
            </a:r>
          </a:p>
          <a:p>
            <a:pPr algn="ctr"/>
            <a:r>
              <a:rPr lang="sr-Latn-RS" sz="3300" dirty="0">
                <a:solidFill>
                  <a:srgbClr val="00FF00"/>
                </a:solidFill>
              </a:rPr>
              <a:t>I JAVNE NABAVKE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014788" y="2608002"/>
            <a:ext cx="1406914" cy="0"/>
          </a:xfrm>
          <a:prstGeom prst="line">
            <a:avLst/>
          </a:prstGeom>
          <a:ln w="38100">
            <a:solidFill>
              <a:srgbClr val="F7E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86276" y="3599226"/>
            <a:ext cx="935426" cy="0"/>
          </a:xfrm>
          <a:prstGeom prst="line">
            <a:avLst/>
          </a:prstGeom>
          <a:ln w="38100">
            <a:solidFill>
              <a:srgbClr val="F7E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5E7B154-E52E-48CD-B3B2-A84BFD628984}"/>
              </a:ext>
            </a:extLst>
          </p:cNvPr>
          <p:cNvCxnSpPr>
            <a:cxnSpLocks/>
          </p:cNvCxnSpPr>
          <p:nvPr/>
        </p:nvCxnSpPr>
        <p:spPr>
          <a:xfrm>
            <a:off x="3722795" y="1617032"/>
            <a:ext cx="1698906" cy="0"/>
          </a:xfrm>
          <a:prstGeom prst="line">
            <a:avLst/>
          </a:prstGeom>
          <a:ln w="38100">
            <a:solidFill>
              <a:srgbClr val="F7E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Eko forum na Zlatiboru -">
            <a:extLst>
              <a:ext uri="{FF2B5EF4-FFF2-40B4-BE49-F238E27FC236}">
                <a16:creationId xmlns:a16="http://schemas.microsoft.com/office/drawing/2014/main" id="{DF2F1602-6656-4DC2-879D-E736A176B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62556"/>
            <a:ext cx="2534816" cy="65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18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Present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WidescreenPresentation</Template>
  <TotalTime>0</TotalTime>
  <Words>1053</Words>
  <Application>Microsoft Office PowerPoint</Application>
  <PresentationFormat>On-screen Show (16:9)</PresentationFormat>
  <Paragraphs>125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Wingdings</vt:lpstr>
      <vt:lpstr>Wingdings 2</vt:lpstr>
      <vt:lpstr>WidescreenPresentation</vt:lpstr>
      <vt:lpstr>PowerPoint Presentation</vt:lpstr>
      <vt:lpstr>Određivanje problema koje zakon treba da reši</vt:lpstr>
      <vt:lpstr>Zakoni su poput kobasica – bolje je da ne vidite kako se prave.</vt:lpstr>
      <vt:lpstr>PowerPoint Presentation</vt:lpstr>
      <vt:lpstr>Da li je moguće....</vt:lpstr>
      <vt:lpstr>Ne smije čovjek sve što može</vt:lpstr>
      <vt:lpstr>KAKO JE NASTAJAO PODZAKONSKI AKT</vt:lpstr>
      <vt:lpstr>Nekada i sad</vt:lpstr>
      <vt:lpstr>PowerPoint Presentation</vt:lpstr>
      <vt:lpstr>PowerPoint Presentation</vt:lpstr>
      <vt:lpstr>PowerPoint Presentation</vt:lpstr>
      <vt:lpstr>PowerPoint Presentation</vt:lpstr>
      <vt:lpstr>Pravilnik</vt:lpstr>
      <vt:lpstr>Primena u praksi</vt:lpstr>
      <vt:lpstr>Predmeti nabavki</vt:lpstr>
      <vt:lpstr>10%</vt:lpstr>
      <vt:lpstr>PowerPoint Presentation</vt:lpstr>
      <vt:lpstr>PowerPoint Presentation</vt:lpstr>
      <vt:lpstr>PowerPoint Presentation</vt:lpstr>
      <vt:lpstr>„Danci i stranci“</vt:lpstr>
      <vt:lpstr>PowerPoint Presentation</vt:lpstr>
      <vt:lpstr>PowerPoint Presentation</vt:lpstr>
      <vt:lpstr>Dobri zakoni nastaju iz loših običaja.</vt:lpstr>
      <vt:lpstr> Ugovori, okvirni, naručenice, 152.</vt:lpstr>
      <vt:lpstr>PowerPoint Presentation</vt:lpstr>
      <vt:lpstr>Zakon treba biti kratak da bi ga neuki lakše poštovali.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2013-07-11T08:41:37Z</dcterms:created>
  <dcterms:modified xsi:type="dcterms:W3CDTF">2024-05-19T23:53:35Z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