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68" r:id="rId5"/>
    <p:sldId id="269" r:id="rId6"/>
    <p:sldId id="270" r:id="rId7"/>
    <p:sldId id="274" r:id="rId8"/>
    <p:sldId id="259" r:id="rId9"/>
    <p:sldId id="260" r:id="rId10"/>
    <p:sldId id="261" r:id="rId11"/>
    <p:sldId id="272" r:id="rId12"/>
    <p:sldId id="273" r:id="rId13"/>
    <p:sldId id="277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četna" id="{B037C20D-81E6-46F4-ADE9-A3E886D27371}">
          <p14:sldIdLst>
            <p14:sldId id="275"/>
            <p14:sldId id="256"/>
          </p14:sldIdLst>
        </p14:section>
        <p14:section name="Problem" id="{E2205E32-9889-4E4D-9848-413E64574CE2}">
          <p14:sldIdLst>
            <p14:sldId id="257"/>
            <p14:sldId id="268"/>
            <p14:sldId id="269"/>
            <p14:sldId id="270"/>
            <p14:sldId id="274"/>
          </p14:sldIdLst>
        </p14:section>
        <p14:section name="Posledice" id="{B6E054D9-CF2F-47C5-8286-925894D80F3B}">
          <p14:sldIdLst>
            <p14:sldId id="259"/>
            <p14:sldId id="260"/>
          </p14:sldIdLst>
        </p14:section>
        <p14:section name="Ideja" id="{F53B3CF8-23D6-4385-8DDF-84655DA1331B}">
          <p14:sldIdLst>
            <p14:sldId id="261"/>
            <p14:sldId id="272"/>
            <p14:sldId id="273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EE2"/>
    <a:srgbClr val="F9FBEE"/>
    <a:srgbClr val="385723"/>
    <a:srgbClr val="325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260" y="312"/>
      </p:cViewPr>
      <p:guideLst>
        <p:guide orient="horz" pos="2183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643C1-C2F5-0D78-F621-34C86FC1F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E0BCB42-F0AC-278E-09F5-413D03D45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0D4BA9-FDC4-E91D-2D7D-13597384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D02B-E09C-4BCE-A8CD-06D3C2D04DB8}" type="datetimeFigureOut">
              <a:rPr lang="de-AT" smtClean="0"/>
              <a:t>20.05.2024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07BE4E-9A6B-449E-2749-C8D8CE0E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EEA484-CEEA-6DFC-7406-EFA62180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37E4-EB69-4146-AE81-7F93732B91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3722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8A655-F498-021E-42F7-3AAB12F30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ED0E36-824E-5B9F-96A2-947C8FC4D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21C874-D4F3-5EE4-89FF-C141C015E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D02B-E09C-4BCE-A8CD-06D3C2D04DB8}" type="datetimeFigureOut">
              <a:rPr lang="de-AT" smtClean="0"/>
              <a:t>20.05.2024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FE1CDD-D159-E810-C249-6619CB06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0F8E83-8D8D-930F-1C5F-DDB689969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37E4-EB69-4146-AE81-7F93732B91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22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5473D79-DD1E-7278-1566-B4C195EF7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0615AF-181B-7A96-292E-0F5F69CCC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8A9D93-CF51-8673-2403-7A02558E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D02B-E09C-4BCE-A8CD-06D3C2D04DB8}" type="datetimeFigureOut">
              <a:rPr lang="de-AT" smtClean="0"/>
              <a:t>20.05.2024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BD5B1F-C067-4BC6-7889-A4E3C950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9B713C-0774-3E0D-95E2-525445DA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37E4-EB69-4146-AE81-7F93732B91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015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57B7B-0D32-7EEF-D16F-A92443C2F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14C889-3C6B-92EE-10BA-42682E9C3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5011D5-77D8-099A-0F85-70BE8B455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D02B-E09C-4BCE-A8CD-06D3C2D04DB8}" type="datetimeFigureOut">
              <a:rPr lang="de-AT" smtClean="0"/>
              <a:t>20.05.2024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E49AE4-B6D2-2286-28A7-5A38E93DC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4FEB5C-EF49-CC72-4ED6-71EDF3B2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37E4-EB69-4146-AE81-7F93732B91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438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E77DA-BFD0-43D0-0F89-7CD861BD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712D11-E20F-4B78-BB51-42F8C12C0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FDDD72-FE96-8A3E-0896-338BDEA5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D02B-E09C-4BCE-A8CD-06D3C2D04DB8}" type="datetimeFigureOut">
              <a:rPr lang="de-AT" smtClean="0"/>
              <a:t>20.05.2024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465BB7-41CD-EB6E-2576-0AFC122F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B6CF7A-72C1-AE2B-AB64-B17829CE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37E4-EB69-4146-AE81-7F93732B91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9736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0D08BD-10DA-0D5E-F18B-36C1D5B8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948C7F-6137-C56D-3CF7-FED86E33A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FB50868-333A-5A65-15FB-C0636F0B6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A8B2E92-9C0E-3049-514C-0137463F9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D02B-E09C-4BCE-A8CD-06D3C2D04DB8}" type="datetimeFigureOut">
              <a:rPr lang="de-AT" smtClean="0"/>
              <a:t>20.05.2024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AC2905C-386C-7694-E435-A247EAFC5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40E09D-CC2F-E6C0-F9D6-83547F875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37E4-EB69-4146-AE81-7F93732B91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5318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DD8F4-A7FF-8544-995B-CD9CE32E4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DB6CA7-E5EA-35B5-2E4D-04C60CEF0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55EE92-7736-A31E-FE31-6E86C7885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89F865-6161-539E-5E7A-F6780B9B7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574FDA9-5617-E17F-B990-A86C8957F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0E0596D-881B-7C74-AE47-8094D4C77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D02B-E09C-4BCE-A8CD-06D3C2D04DB8}" type="datetimeFigureOut">
              <a:rPr lang="de-AT" smtClean="0"/>
              <a:t>20.05.2024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00D35E-547A-9737-13C8-FBFFEFC1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3FB1A17-9B87-B687-37B7-371DDA74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37E4-EB69-4146-AE81-7F93732B91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523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A7E70-087C-04CC-2079-7520ACACF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328EA2-FC67-A2B6-7C86-24035DB4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D02B-E09C-4BCE-A8CD-06D3C2D04DB8}" type="datetimeFigureOut">
              <a:rPr lang="de-AT" smtClean="0"/>
              <a:t>20.05.2024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834814-F0E5-2CE1-90A6-324CD49D3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58AEF2-8597-D41B-EFA7-A5A5D2BD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37E4-EB69-4146-AE81-7F93732B91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8905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37B5FD-F1FB-C391-AAB1-6849E251D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D02B-E09C-4BCE-A8CD-06D3C2D04DB8}" type="datetimeFigureOut">
              <a:rPr lang="de-AT" smtClean="0"/>
              <a:t>20.05.2024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3198F8-E217-FD7A-7004-69CE74B1F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B31A89-9875-0662-73AE-94B02CDC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37E4-EB69-4146-AE81-7F93732B91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054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A03E70-0B0F-5A80-852F-97D692DA8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F4C5D1-F6D7-8473-1676-6716BF876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4F1B4E-F9BB-1A9F-F93E-B982B9CAD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76232C-7DB6-A834-429F-1C0E7B91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D02B-E09C-4BCE-A8CD-06D3C2D04DB8}" type="datetimeFigureOut">
              <a:rPr lang="de-AT" smtClean="0"/>
              <a:t>20.05.2024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E837B0-B1A8-CE24-61D2-1DD729CC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2F86C5-FD5E-FF49-6A55-61FC2E8A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37E4-EB69-4146-AE81-7F93732B91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389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BBDCB-E7A2-4D01-A76C-BB38B264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0CE15E6-7F41-2392-B664-35F87A7DD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458556-8A1A-2246-DE69-0693D606B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7C8AB24-A439-A41B-F58F-711964000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CD02B-E09C-4BCE-A8CD-06D3C2D04DB8}" type="datetimeFigureOut">
              <a:rPr lang="de-AT" smtClean="0"/>
              <a:t>20.05.2024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2FB1B2-D497-CA23-8A0B-AF88D8A56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11B02C-95C7-8656-E7EC-B67F57405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37E4-EB69-4146-AE81-7F93732B91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9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7D731D8-2C19-340F-49DC-4AEFFE03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F873CE-95E8-5EBA-53E9-269A95BB2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79E556-60E4-FA6E-DB26-55936DFBA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CD02B-E09C-4BCE-A8CD-06D3C2D04DB8}" type="datetimeFigureOut">
              <a:rPr lang="de-AT" smtClean="0"/>
              <a:t>20.05.2024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F767E4-8F99-2E81-550E-E1BFFEB9B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546E3D-0062-EF2D-0FA6-8D290B6A8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A37E4-EB69-4146-AE81-7F93732B913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704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slide" Target="slide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image" Target="../media/image2.png"/><Relationship Id="rId10" Type="http://schemas.openxmlformats.org/officeDocument/2006/relationships/slide" Target="slide10.xml"/><Relationship Id="rId4" Type="http://schemas.openxmlformats.org/officeDocument/2006/relationships/slide" Target="slide3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6CC318-23F4-FF3D-8A3D-42EAC64B55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70AA53A-5E94-5F29-DB86-6CBD62FE60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Njuppa teaser">
            <a:hlinkClick r:id="" action="ppaction://media"/>
            <a:extLst>
              <a:ext uri="{FF2B5EF4-FFF2-40B4-BE49-F238E27FC236}">
                <a16:creationId xmlns:a16="http://schemas.microsoft.com/office/drawing/2014/main" id="{0CF4201C-9794-B408-B71A-09C647211D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72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5406859C-117D-E62A-7EBE-7B67BDAD3BB9}"/>
              </a:ext>
            </a:extLst>
          </p:cNvPr>
          <p:cNvSpPr/>
          <p:nvPr/>
        </p:nvSpPr>
        <p:spPr>
          <a:xfrm>
            <a:off x="2781300" y="114300"/>
            <a:ext cx="6629400" cy="6629400"/>
          </a:xfrm>
          <a:prstGeom prst="ellipse">
            <a:avLst/>
          </a:prstGeom>
          <a:solidFill>
            <a:srgbClr val="325530">
              <a:alpha val="0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 descr="Ein Bild, das Handy, Text, Gerät, Kommunikationsgerät enthält.&#10;&#10;Automatisch generierte Beschreibung">
            <a:extLst>
              <a:ext uri="{FF2B5EF4-FFF2-40B4-BE49-F238E27FC236}">
                <a16:creationId xmlns:a16="http://schemas.microsoft.com/office/drawing/2014/main" id="{3EE8AF1B-8AE2-0872-71A7-148C9EB43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20" y="1562099"/>
            <a:ext cx="3221160" cy="373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16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0CF414C-1771-9AB2-91F2-7F7D7728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Grafik 3" descr="Ein Bild, das Handy, Text, Gerät, Kommunikationsgerät enthält.&#10;&#10;Automatisch generierte Beschreibung">
            <a:extLst>
              <a:ext uri="{FF2B5EF4-FFF2-40B4-BE49-F238E27FC236}">
                <a16:creationId xmlns:a16="http://schemas.microsoft.com/office/drawing/2014/main" id="{A430BDA2-6727-7228-582D-60E2E03ED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6103">
            <a:off x="3904614" y="888859"/>
            <a:ext cx="4382772" cy="508028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3B61A7D-298A-E2E2-95A2-5A6A88C90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3213" y="712775"/>
            <a:ext cx="4038600" cy="57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95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0CF414C-1771-9AB2-91F2-7F7D7728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094229B-69BA-E312-8E73-03716DEC1ECF}"/>
              </a:ext>
            </a:extLst>
          </p:cNvPr>
          <p:cNvSpPr txBox="1"/>
          <p:nvPr/>
        </p:nvSpPr>
        <p:spPr>
          <a:xfrm>
            <a:off x="2119085" y="341287"/>
            <a:ext cx="7953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</a:t>
            </a:r>
            <a:r>
              <a:rPr kumimoji="0" lang="sr-Latn-R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  <a:r>
              <a:rPr kumimoji="0" lang="sr-Latn-R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</a:t>
            </a:r>
            <a:r>
              <a:rPr kumimoji="0" lang="sr-Latn-R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</a:t>
            </a:r>
            <a:r>
              <a:rPr kumimoji="0" lang="sr-Latn-R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</a:t>
            </a:r>
            <a:r>
              <a:rPr lang="sr-Latn-RS" sz="60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</a:t>
            </a:r>
            <a:r>
              <a:rPr kumimoji="0" lang="sr-Latn-R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</a:t>
            </a:r>
            <a:endParaRPr kumimoji="0" lang="de-AT" sz="6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9757441-08E2-4676-4652-19DC7D1BE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8026" y="3146533"/>
            <a:ext cx="3228974" cy="456678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B8EEFB0-56E9-E58A-8729-5CB4C011F83D}"/>
              </a:ext>
            </a:extLst>
          </p:cNvPr>
          <p:cNvSpPr txBox="1"/>
          <p:nvPr/>
        </p:nvSpPr>
        <p:spPr>
          <a:xfrm>
            <a:off x="328067" y="1763748"/>
            <a:ext cx="43499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b="1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DODATNI PRIHOD BEZ ULAGANJA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Latn-RS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b="1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POVEĆATI BROJ ZADOVOLJNIH KUPACA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Latn-RS" b="1" dirty="0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POSTATI</a:t>
            </a:r>
            <a:r>
              <a:rPr kumimoji="0" lang="sr-Latn-RS" sz="1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LIDER U OČUVANJU PRIRODE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Latn-RS" b="1" baseline="0" dirty="0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IZGRADI SNAŽNIJI BREND NA OSNOVU ODRŽIVOSTI I DRUŠTVENE ODGOVORNOSTI</a:t>
            </a:r>
            <a:endParaRPr kumimoji="0" lang="de-AT" sz="1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2399BFE-3DDD-3867-FB82-B88A02A4B8E0}"/>
              </a:ext>
            </a:extLst>
          </p:cNvPr>
          <p:cNvSpPr txBox="1"/>
          <p:nvPr/>
        </p:nvSpPr>
        <p:spPr>
          <a:xfrm>
            <a:off x="7611327" y="1763748"/>
            <a:ext cx="43499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UŽIVAJ U DOBROJ HRANI</a:t>
            </a:r>
          </a:p>
          <a:p>
            <a:pPr lvl="0">
              <a:defRPr/>
            </a:pP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 60-70% NIŽOJ CENI</a:t>
            </a:r>
          </a:p>
          <a:p>
            <a:pPr lvl="0">
              <a:defRPr/>
            </a:pPr>
            <a:endParaRPr lang="pl-PL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>
              <a:defRPr/>
            </a:pP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SPASI HRANU U TVOJOJ BLIZINI</a:t>
            </a:r>
          </a:p>
          <a:p>
            <a:pPr lvl="0">
              <a:defRPr/>
            </a:pPr>
            <a:endParaRPr lang="pl-PL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>
              <a:defRPr/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DOPRINESI ŽIVOTNOJ SREDINI</a:t>
            </a:r>
            <a:br>
              <a:rPr lang="it-IT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SPAŠAVANJEM DOBRE HRANE</a:t>
            </a:r>
            <a:endParaRPr lang="sr-Latn-RS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>
              <a:defRPr/>
            </a:pPr>
            <a:endParaRPr lang="sr-Latn-RS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>
              <a:defRPr/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PROBAJ NEŠTO NOVO IZ LOKALNIH PEKARA, KAFIĆA, RESTORANA, HOTELA, MARKETA i POSLASTIČARNICA</a:t>
            </a:r>
          </a:p>
          <a:p>
            <a:pPr lvl="0">
              <a:defRPr/>
            </a:pPr>
            <a:endParaRPr lang="it-IT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>
              <a:defRPr/>
            </a:pPr>
            <a:endParaRPr lang="pl-PL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>
              <a:defRPr/>
            </a:pPr>
            <a:endParaRPr lang="pl-PL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>
              <a:defRPr/>
            </a:pPr>
            <a:endParaRPr lang="pl-PL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>
              <a:defRPr/>
            </a:pPr>
            <a:endParaRPr lang="pl-PL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6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0CF414C-1771-9AB2-91F2-7F7D7728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094229B-69BA-E312-8E73-03716DEC1ECF}"/>
              </a:ext>
            </a:extLst>
          </p:cNvPr>
          <p:cNvSpPr txBox="1"/>
          <p:nvPr/>
        </p:nvSpPr>
        <p:spPr>
          <a:xfrm>
            <a:off x="2119085" y="341287"/>
            <a:ext cx="7953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KORPE IZNENAĐENJA</a:t>
            </a:r>
            <a:endParaRPr kumimoji="0" lang="de-AT" sz="6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5" name="Grafik 4" descr="Ein Bild, das Brot, Snack, Backwaren, Fastfood enthält.&#10;&#10;Automatisch generierte Beschreibung">
            <a:extLst>
              <a:ext uri="{FF2B5EF4-FFF2-40B4-BE49-F238E27FC236}">
                <a16:creationId xmlns:a16="http://schemas.microsoft.com/office/drawing/2014/main" id="{8A751D2C-D0F7-B998-CDFE-2270D499F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8" y="2456467"/>
            <a:ext cx="2204971" cy="2863718"/>
          </a:xfrm>
          <a:prstGeom prst="rect">
            <a:avLst/>
          </a:prstGeom>
        </p:spPr>
      </p:pic>
      <p:pic>
        <p:nvPicPr>
          <p:cNvPr id="13" name="Grafik 12" descr="Ein Bild, das Naturkost, Produkt, Lebensmittelgruppe, Lokale Speisen enthält.&#10;&#10;Automatisch generierte Beschreibung">
            <a:extLst>
              <a:ext uri="{FF2B5EF4-FFF2-40B4-BE49-F238E27FC236}">
                <a16:creationId xmlns:a16="http://schemas.microsoft.com/office/drawing/2014/main" id="{53A310B9-CA68-5C37-7375-57101362C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27" y="2456467"/>
            <a:ext cx="2204971" cy="2939962"/>
          </a:xfrm>
          <a:prstGeom prst="rect">
            <a:avLst/>
          </a:prstGeom>
        </p:spPr>
      </p:pic>
      <p:pic>
        <p:nvPicPr>
          <p:cNvPr id="15" name="Grafik 14" descr="Ein Bild, das Snack, Backwaren, Essen, Frucht enthält.&#10;&#10;Automatisch generierte Beschreibung">
            <a:extLst>
              <a:ext uri="{FF2B5EF4-FFF2-40B4-BE49-F238E27FC236}">
                <a16:creationId xmlns:a16="http://schemas.microsoft.com/office/drawing/2014/main" id="{40D057A4-0423-C4E7-E84D-F99519C4E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52" y="2456467"/>
            <a:ext cx="3264068" cy="2458433"/>
          </a:xfrm>
          <a:prstGeom prst="rect">
            <a:avLst/>
          </a:prstGeom>
        </p:spPr>
      </p:pic>
      <p:pic>
        <p:nvPicPr>
          <p:cNvPr id="17" name="Grafik 16" descr="Ein Bild, das Snack, Essen, Donut, Im Haus enthält.&#10;&#10;Automatisch generierte Beschreibung">
            <a:extLst>
              <a:ext uri="{FF2B5EF4-FFF2-40B4-BE49-F238E27FC236}">
                <a16:creationId xmlns:a16="http://schemas.microsoft.com/office/drawing/2014/main" id="{4F68C7ED-848C-C938-BD01-6030CF92D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75" y="2456467"/>
            <a:ext cx="2204972" cy="293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97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1890F9A-6EFA-DDBE-6986-2913467BC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" name="Abschnittszoom 2">
                <a:extLst>
                  <a:ext uri="{FF2B5EF4-FFF2-40B4-BE49-F238E27FC236}">
                    <a16:creationId xmlns:a16="http://schemas.microsoft.com/office/drawing/2014/main" id="{592AA730-686C-2AAE-B5C1-C394B632BC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6239455"/>
                  </p:ext>
                </p:extLst>
              </p:nvPr>
            </p:nvGraphicFramePr>
            <p:xfrm>
              <a:off x="4240614" y="3082678"/>
              <a:ext cx="2153875" cy="1211555"/>
            </p:xfrm>
            <a:graphic>
              <a:graphicData uri="http://schemas.microsoft.com/office/powerpoint/2016/sectionzoom">
                <psez:sectionZm>
                  <psez:sectionZmObj sectionId="{E2205E32-9889-4E4D-9848-413E64574CE2}">
                    <psez:zmPr id="{43DCD31A-30FE-46F3-B45D-107A4C48DC2B}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53875" cy="1211555"/>
                        </a:xfrm>
                        <a:prstGeom prst="rect">
                          <a:avLst/>
                        </a:prstGeom>
                        <a:noFill/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" name="Abschnitts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92AA730-686C-2AAE-B5C1-C394B632BC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40614" y="3082678"/>
                <a:ext cx="2153875" cy="1211555"/>
              </a:xfrm>
              <a:prstGeom prst="rect">
                <a:avLst/>
              </a:prstGeom>
              <a:noFill/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Abschnittszoom 6">
                <a:extLst>
                  <a:ext uri="{FF2B5EF4-FFF2-40B4-BE49-F238E27FC236}">
                    <a16:creationId xmlns:a16="http://schemas.microsoft.com/office/drawing/2014/main" id="{6315483D-1447-7B70-98EB-E6E68ADEB0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9417008"/>
                  </p:ext>
                </p:extLst>
              </p:nvPr>
            </p:nvGraphicFramePr>
            <p:xfrm>
              <a:off x="3590740" y="909563"/>
              <a:ext cx="3323255" cy="1869331"/>
            </p:xfrm>
            <a:graphic>
              <a:graphicData uri="http://schemas.microsoft.com/office/powerpoint/2016/sectionzoom">
                <psez:sectionZm>
                  <psez:sectionZmObj sectionId="{B6E054D9-CF2F-47C5-8286-925894D80F3B}">
                    <psez:zmPr id="{B51DAE5D-1EC3-489B-871D-9809745B1BBA}" transitionDur="1000" showBg="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323255" cy="1869331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Abschnittszoom 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315483D-1447-7B70-98EB-E6E68ADEB0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90740" y="909563"/>
                <a:ext cx="3323255" cy="18693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Abschnittszoom 8">
                <a:extLst>
                  <a:ext uri="{FF2B5EF4-FFF2-40B4-BE49-F238E27FC236}">
                    <a16:creationId xmlns:a16="http://schemas.microsoft.com/office/drawing/2014/main" id="{8C71ED8A-9C3A-2718-DA87-E8CB7F6290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0322038"/>
                  </p:ext>
                </p:extLst>
              </p:nvPr>
            </p:nvGraphicFramePr>
            <p:xfrm>
              <a:off x="5740058" y="3017546"/>
              <a:ext cx="2385459" cy="1341821"/>
            </p:xfrm>
            <a:graphic>
              <a:graphicData uri="http://schemas.microsoft.com/office/powerpoint/2016/sectionzoom">
                <psez:sectionZm>
                  <psez:sectionZmObj sectionId="{F53B3CF8-23D6-4385-8DDF-84655DA1331B}">
                    <psez:zmPr id="{41438A3F-DED7-4C75-9785-AB90D2C6A64F}" transitionDur="1000" showBg="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85459" cy="1341821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Abschnittszoom 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C71ED8A-9C3A-2718-DA87-E8CB7F6290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0058" y="3017546"/>
                <a:ext cx="2385459" cy="134182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567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7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5406859C-117D-E62A-7EBE-7B67BDAD3BB9}"/>
              </a:ext>
            </a:extLst>
          </p:cNvPr>
          <p:cNvSpPr/>
          <p:nvPr/>
        </p:nvSpPr>
        <p:spPr>
          <a:xfrm>
            <a:off x="2781300" y="114300"/>
            <a:ext cx="6629400" cy="6629400"/>
          </a:xfrm>
          <a:prstGeom prst="ellipse">
            <a:avLst/>
          </a:prstGeom>
          <a:noFill/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8" name="Grafik 7" descr="Ein Bild, das Kunst, Symbol, Grafiken enthält.&#10;&#10;Automatisch generierte Beschreibung">
            <a:extLst>
              <a:ext uri="{FF2B5EF4-FFF2-40B4-BE49-F238E27FC236}">
                <a16:creationId xmlns:a16="http://schemas.microsoft.com/office/drawing/2014/main" id="{B66E2C8C-0207-CDB7-4B0E-D2A73426E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2" y="1564482"/>
            <a:ext cx="6629398" cy="372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10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0CF414C-1771-9AB2-91F2-7F7D7728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C4C3436-DBF3-4C71-7D86-FA2B93A8E122}"/>
              </a:ext>
            </a:extLst>
          </p:cNvPr>
          <p:cNvSpPr txBox="1"/>
          <p:nvPr/>
        </p:nvSpPr>
        <p:spPr>
          <a:xfrm>
            <a:off x="7824350" y="2295481"/>
            <a:ext cx="7144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3EEE2"/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3EEE2"/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rgbClr val="F3EEE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3EEE2"/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40EF7E4-AC73-B13B-B2B1-E8D3A0E6AEAE}"/>
              </a:ext>
            </a:extLst>
          </p:cNvPr>
          <p:cNvSpPr txBox="1"/>
          <p:nvPr/>
        </p:nvSpPr>
        <p:spPr>
          <a:xfrm>
            <a:off x="4828087" y="5721074"/>
            <a:ext cx="12089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r>
              <a:rPr kumimoji="0" lang="sr-Latn-R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ACD8D95-4A1E-2EFA-EE4B-C16FD33F08DD}"/>
              </a:ext>
            </a:extLst>
          </p:cNvPr>
          <p:cNvSpPr txBox="1"/>
          <p:nvPr/>
        </p:nvSpPr>
        <p:spPr>
          <a:xfrm>
            <a:off x="5611078" y="5721074"/>
            <a:ext cx="120893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A8B7120-2AEF-CA99-010E-300A67228C74}"/>
              </a:ext>
            </a:extLst>
          </p:cNvPr>
          <p:cNvSpPr txBox="1"/>
          <p:nvPr/>
        </p:nvSpPr>
        <p:spPr>
          <a:xfrm>
            <a:off x="6320921" y="5721074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95E530A-D379-B187-E8A3-F7DBACF6F166}"/>
              </a:ext>
            </a:extLst>
          </p:cNvPr>
          <p:cNvSpPr txBox="1"/>
          <p:nvPr/>
        </p:nvSpPr>
        <p:spPr>
          <a:xfrm>
            <a:off x="7119189" y="5721074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910AD95-9908-A5A0-5152-F18A1EFB46C2}"/>
              </a:ext>
            </a:extLst>
          </p:cNvPr>
          <p:cNvSpPr txBox="1"/>
          <p:nvPr/>
        </p:nvSpPr>
        <p:spPr>
          <a:xfrm>
            <a:off x="7886903" y="5721074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5D34F43-DD06-D679-6E33-F4BA8BAC2D3D}"/>
              </a:ext>
            </a:extLst>
          </p:cNvPr>
          <p:cNvSpPr txBox="1"/>
          <p:nvPr/>
        </p:nvSpPr>
        <p:spPr>
          <a:xfrm>
            <a:off x="8538823" y="5721074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2D59614-CE18-5D94-13A3-67FA84A120F4}"/>
              </a:ext>
            </a:extLst>
          </p:cNvPr>
          <p:cNvSpPr txBox="1"/>
          <p:nvPr/>
        </p:nvSpPr>
        <p:spPr>
          <a:xfrm>
            <a:off x="9306537" y="1186849"/>
            <a:ext cx="1208938" cy="1486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0.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D1F3008-62BC-E24D-D7DF-4D1E05C607F5}"/>
              </a:ext>
            </a:extLst>
          </p:cNvPr>
          <p:cNvSpPr txBox="1"/>
          <p:nvPr/>
        </p:nvSpPr>
        <p:spPr>
          <a:xfrm>
            <a:off x="10019342" y="1210056"/>
            <a:ext cx="1208938" cy="1486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BBEF18D-4C73-0BE9-9196-555ABB7AD119}"/>
              </a:ext>
            </a:extLst>
          </p:cNvPr>
          <p:cNvSpPr txBox="1"/>
          <p:nvPr/>
        </p:nvSpPr>
        <p:spPr>
          <a:xfrm>
            <a:off x="10623811" y="5721074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0D58896-EC8D-EFAE-4A58-AAF967C4B02A}"/>
              </a:ext>
            </a:extLst>
          </p:cNvPr>
          <p:cNvSpPr txBox="1"/>
          <p:nvPr/>
        </p:nvSpPr>
        <p:spPr>
          <a:xfrm>
            <a:off x="11205629" y="5697867"/>
            <a:ext cx="1208938" cy="1486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01E2C31-3304-386E-BAF8-B7718A0D7C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4384086" y="-902149"/>
            <a:ext cx="3423827" cy="12192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838EBDE-E1C0-C334-E43D-9D1E91202A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4799873" y="-4964970"/>
            <a:ext cx="2592260" cy="12192001"/>
          </a:xfrm>
          <a:prstGeom prst="rect">
            <a:avLst/>
          </a:prstGeom>
        </p:spPr>
      </p:pic>
      <p:pic>
        <p:nvPicPr>
          <p:cNvPr id="3" name="Grafik 2" descr="Ein Bild, das Gemüse, Lebensmittelgruppe, Frucht, Essen enthält.&#10;&#10;Automatisch generierte Beschreibung">
            <a:extLst>
              <a:ext uri="{FF2B5EF4-FFF2-40B4-BE49-F238E27FC236}">
                <a16:creationId xmlns:a16="http://schemas.microsoft.com/office/drawing/2014/main" id="{12381BBA-1434-E540-5D1A-762432F0F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481">
            <a:off x="1271556" y="-403108"/>
            <a:ext cx="2213193" cy="4963140"/>
          </a:xfrm>
          <a:prstGeom prst="rect">
            <a:avLst/>
          </a:prstGeom>
        </p:spPr>
      </p:pic>
      <p:pic>
        <p:nvPicPr>
          <p:cNvPr id="30" name="Grafik 29" descr="Ein Bild, das Frucht, Apfel, Produkt enthält.&#10;&#10;Automatisch generierte Beschreibung">
            <a:extLst>
              <a:ext uri="{FF2B5EF4-FFF2-40B4-BE49-F238E27FC236}">
                <a16:creationId xmlns:a16="http://schemas.microsoft.com/office/drawing/2014/main" id="{B9EC131E-6985-072C-B580-4652F7B19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11" y="-2590255"/>
            <a:ext cx="1711039" cy="4014048"/>
          </a:xfrm>
          <a:prstGeom prst="rect">
            <a:avLst/>
          </a:prstGeom>
        </p:spPr>
      </p:pic>
      <p:pic>
        <p:nvPicPr>
          <p:cNvPr id="36" name="Grafik 35" descr="Ein Bild, das Frucht, Beeren, Essen enthält.&#10;&#10;Automatisch generierte Beschreibung">
            <a:extLst>
              <a:ext uri="{FF2B5EF4-FFF2-40B4-BE49-F238E27FC236}">
                <a16:creationId xmlns:a16="http://schemas.microsoft.com/office/drawing/2014/main" id="{537E67F8-94D6-2656-8160-264CBAE55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42" y="-2556194"/>
            <a:ext cx="1782139" cy="3251200"/>
          </a:xfrm>
          <a:prstGeom prst="rect">
            <a:avLst/>
          </a:prstGeom>
        </p:spPr>
      </p:pic>
      <p:pic>
        <p:nvPicPr>
          <p:cNvPr id="22" name="Grafik 21" descr="Ein Bild, das Entwurf, Text, Design enthält.&#10;&#10;Automatisch generierte Beschreibung">
            <a:extLst>
              <a:ext uri="{FF2B5EF4-FFF2-40B4-BE49-F238E27FC236}">
                <a16:creationId xmlns:a16="http://schemas.microsoft.com/office/drawing/2014/main" id="{A4904EC3-D2F6-3DE6-5492-70F7E1B95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289" y="4599076"/>
            <a:ext cx="8876296" cy="4992917"/>
          </a:xfrm>
          <a:prstGeom prst="rect">
            <a:avLst/>
          </a:prstGeom>
        </p:spPr>
      </p:pic>
      <p:pic>
        <p:nvPicPr>
          <p:cNvPr id="2" name="Grafik 1" descr="Ein Bild, das Kunst, Symbol, Grafiken enthält.&#10;&#10;Automatisch generierte Beschreibung">
            <a:extLst>
              <a:ext uri="{FF2B5EF4-FFF2-40B4-BE49-F238E27FC236}">
                <a16:creationId xmlns:a16="http://schemas.microsoft.com/office/drawing/2014/main" id="{8BF6A2F5-3461-73AE-2A50-77A9281B3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35" y="224475"/>
            <a:ext cx="3421776" cy="19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11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0CF414C-1771-9AB2-91F2-7F7D7728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C4C3436-DBF3-4C71-7D86-FA2B93A8E122}"/>
              </a:ext>
            </a:extLst>
          </p:cNvPr>
          <p:cNvSpPr txBox="1"/>
          <p:nvPr/>
        </p:nvSpPr>
        <p:spPr>
          <a:xfrm>
            <a:off x="7824350" y="2295481"/>
            <a:ext cx="7144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3EEE2"/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3EEE2"/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rgbClr val="F3EEE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3EEE2"/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910AD95-9908-A5A0-5152-F18A1EFB46C2}"/>
              </a:ext>
            </a:extLst>
          </p:cNvPr>
          <p:cNvSpPr txBox="1"/>
          <p:nvPr/>
        </p:nvSpPr>
        <p:spPr>
          <a:xfrm>
            <a:off x="7886903" y="5721074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5D34F43-DD06-D679-6E33-F4BA8BAC2D3D}"/>
              </a:ext>
            </a:extLst>
          </p:cNvPr>
          <p:cNvSpPr txBox="1"/>
          <p:nvPr/>
        </p:nvSpPr>
        <p:spPr>
          <a:xfrm>
            <a:off x="8538823" y="-1350902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2D59614-CE18-5D94-13A3-67FA84A120F4}"/>
              </a:ext>
            </a:extLst>
          </p:cNvPr>
          <p:cNvSpPr txBox="1"/>
          <p:nvPr/>
        </p:nvSpPr>
        <p:spPr>
          <a:xfrm>
            <a:off x="9306537" y="-7432804"/>
            <a:ext cx="1208938" cy="1486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0.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D1F3008-62BC-E24D-D7DF-4D1E05C607F5}"/>
              </a:ext>
            </a:extLst>
          </p:cNvPr>
          <p:cNvSpPr txBox="1"/>
          <p:nvPr/>
        </p:nvSpPr>
        <p:spPr>
          <a:xfrm>
            <a:off x="10019342" y="1210056"/>
            <a:ext cx="1208938" cy="1486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BBEF18D-4C73-0BE9-9196-555ABB7AD119}"/>
              </a:ext>
            </a:extLst>
          </p:cNvPr>
          <p:cNvSpPr txBox="1"/>
          <p:nvPr/>
        </p:nvSpPr>
        <p:spPr>
          <a:xfrm>
            <a:off x="10623811" y="5721074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0D58896-EC8D-EFAE-4A58-AAF967C4B02A}"/>
              </a:ext>
            </a:extLst>
          </p:cNvPr>
          <p:cNvSpPr txBox="1"/>
          <p:nvPr/>
        </p:nvSpPr>
        <p:spPr>
          <a:xfrm>
            <a:off x="11205629" y="5697867"/>
            <a:ext cx="1208938" cy="1486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01E2C31-3304-386E-BAF8-B7718A0D7C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4384086" y="-902149"/>
            <a:ext cx="3423827" cy="12192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838EBDE-E1C0-C334-E43D-9D1E91202A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4804476" y="-4969573"/>
            <a:ext cx="2583054" cy="12192001"/>
          </a:xfrm>
          <a:prstGeom prst="rect">
            <a:avLst/>
          </a:prstGeom>
        </p:spPr>
      </p:pic>
      <p:pic>
        <p:nvPicPr>
          <p:cNvPr id="3" name="Grafik 2" descr="Ein Bild, das Gemüse, Lebensmittelgruppe, Frucht, Essen enthält.&#10;&#10;Automatisch generierte Beschreibung">
            <a:extLst>
              <a:ext uri="{FF2B5EF4-FFF2-40B4-BE49-F238E27FC236}">
                <a16:creationId xmlns:a16="http://schemas.microsoft.com/office/drawing/2014/main" id="{12381BBA-1434-E540-5D1A-762432F0F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481">
            <a:off x="1271555" y="1648533"/>
            <a:ext cx="2213193" cy="4963140"/>
          </a:xfrm>
          <a:prstGeom prst="rect">
            <a:avLst/>
          </a:prstGeom>
        </p:spPr>
      </p:pic>
      <p:pic>
        <p:nvPicPr>
          <p:cNvPr id="30" name="Grafik 29" descr="Ein Bild, das Frucht, Apfel, Produkt enthält.&#10;&#10;Automatisch generierte Beschreibung">
            <a:extLst>
              <a:ext uri="{FF2B5EF4-FFF2-40B4-BE49-F238E27FC236}">
                <a16:creationId xmlns:a16="http://schemas.microsoft.com/office/drawing/2014/main" id="{B9EC131E-6985-072C-B580-4652F7B19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11" y="-329112"/>
            <a:ext cx="1711039" cy="4014048"/>
          </a:xfrm>
          <a:prstGeom prst="rect">
            <a:avLst/>
          </a:prstGeom>
        </p:spPr>
      </p:pic>
      <p:pic>
        <p:nvPicPr>
          <p:cNvPr id="36" name="Grafik 35" descr="Ein Bild, das Frucht, Beeren, Essen enthält.&#10;&#10;Automatisch generierte Beschreibung">
            <a:extLst>
              <a:ext uri="{FF2B5EF4-FFF2-40B4-BE49-F238E27FC236}">
                <a16:creationId xmlns:a16="http://schemas.microsoft.com/office/drawing/2014/main" id="{537E67F8-94D6-2656-8160-264CBAE55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42" y="-1401125"/>
            <a:ext cx="1782139" cy="3251200"/>
          </a:xfrm>
          <a:prstGeom prst="rect">
            <a:avLst/>
          </a:prstGeom>
        </p:spPr>
      </p:pic>
      <p:pic>
        <p:nvPicPr>
          <p:cNvPr id="2" name="Grafik 1" descr="Ein Bild, das Kunst, Symbol, Grafiken enthält.&#10;&#10;Automatisch generierte Beschreibung">
            <a:extLst>
              <a:ext uri="{FF2B5EF4-FFF2-40B4-BE49-F238E27FC236}">
                <a16:creationId xmlns:a16="http://schemas.microsoft.com/office/drawing/2014/main" id="{8BF6A2F5-3461-73AE-2A50-77A9281B3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35" y="224475"/>
            <a:ext cx="3421776" cy="192474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EBE4D99-CD36-5DF7-780C-2C2B5BAEBD7F}"/>
              </a:ext>
            </a:extLst>
          </p:cNvPr>
          <p:cNvSpPr txBox="1"/>
          <p:nvPr/>
        </p:nvSpPr>
        <p:spPr>
          <a:xfrm>
            <a:off x="7366000" y="3987800"/>
            <a:ext cx="383962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300" dirty="0">
                <a:solidFill>
                  <a:schemeClr val="accent6">
                    <a:lumMod val="75000"/>
                  </a:schemeClr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proizvedenih namirnica se NE iskoristi i propadne</a:t>
            </a:r>
            <a:endParaRPr lang="de-AT" sz="2300" dirty="0">
              <a:solidFill>
                <a:schemeClr val="accent6">
                  <a:lumMod val="75000"/>
                </a:schemeClr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pic>
        <p:nvPicPr>
          <p:cNvPr id="22" name="Grafik 21" descr="Ein Bild, das Entwurf, Text, Design enthält.&#10;&#10;Automatisch generierte Beschreibung">
            <a:extLst>
              <a:ext uri="{FF2B5EF4-FFF2-40B4-BE49-F238E27FC236}">
                <a16:creationId xmlns:a16="http://schemas.microsoft.com/office/drawing/2014/main" id="{A4904EC3-D2F6-3DE6-5492-70F7E1B95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289" y="4599076"/>
            <a:ext cx="8876296" cy="499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42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0CF414C-1771-9AB2-91F2-7F7D7728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C4C3436-DBF3-4C71-7D86-FA2B93A8E122}"/>
              </a:ext>
            </a:extLst>
          </p:cNvPr>
          <p:cNvSpPr txBox="1"/>
          <p:nvPr/>
        </p:nvSpPr>
        <p:spPr>
          <a:xfrm>
            <a:off x="7824350" y="2295481"/>
            <a:ext cx="7144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3EEE2"/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3EEE2"/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rgbClr val="F3EEE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3EEE2"/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910AD95-9908-A5A0-5152-F18A1EFB46C2}"/>
              </a:ext>
            </a:extLst>
          </p:cNvPr>
          <p:cNvSpPr txBox="1"/>
          <p:nvPr/>
        </p:nvSpPr>
        <p:spPr>
          <a:xfrm>
            <a:off x="7886903" y="-6238031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5D34F43-DD06-D679-6E33-F4BA8BAC2D3D}"/>
              </a:ext>
            </a:extLst>
          </p:cNvPr>
          <p:cNvSpPr txBox="1"/>
          <p:nvPr/>
        </p:nvSpPr>
        <p:spPr>
          <a:xfrm>
            <a:off x="8538823" y="-6238031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2D59614-CE18-5D94-13A3-67FA84A120F4}"/>
              </a:ext>
            </a:extLst>
          </p:cNvPr>
          <p:cNvSpPr txBox="1"/>
          <p:nvPr/>
        </p:nvSpPr>
        <p:spPr>
          <a:xfrm>
            <a:off x="9293820" y="-11077822"/>
            <a:ext cx="1208938" cy="1486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0.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D1F3008-62BC-E24D-D7DF-4D1E05C607F5}"/>
              </a:ext>
            </a:extLst>
          </p:cNvPr>
          <p:cNvSpPr txBox="1"/>
          <p:nvPr/>
        </p:nvSpPr>
        <p:spPr>
          <a:xfrm>
            <a:off x="10019342" y="-11090129"/>
            <a:ext cx="1208938" cy="1486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BBEF18D-4C73-0BE9-9196-555ABB7AD119}"/>
              </a:ext>
            </a:extLst>
          </p:cNvPr>
          <p:cNvSpPr txBox="1"/>
          <p:nvPr/>
        </p:nvSpPr>
        <p:spPr>
          <a:xfrm>
            <a:off x="10623811" y="-9844260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0D58896-EC8D-EFAE-4A58-AAF967C4B02A}"/>
              </a:ext>
            </a:extLst>
          </p:cNvPr>
          <p:cNvSpPr txBox="1"/>
          <p:nvPr/>
        </p:nvSpPr>
        <p:spPr>
          <a:xfrm>
            <a:off x="11205629" y="-11077822"/>
            <a:ext cx="1208938" cy="1486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01E2C31-3304-386E-BAF8-B7718A0D7C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4384086" y="-902149"/>
            <a:ext cx="3423827" cy="12192000"/>
          </a:xfrm>
          <a:prstGeom prst="rect">
            <a:avLst/>
          </a:prstGeom>
        </p:spPr>
      </p:pic>
      <p:pic>
        <p:nvPicPr>
          <p:cNvPr id="3" name="Grafik 2" descr="Ein Bild, das Gemüse, Lebensmittelgruppe, Frucht, Essen enthält.&#10;&#10;Automatisch generierte Beschreibung">
            <a:extLst>
              <a:ext uri="{FF2B5EF4-FFF2-40B4-BE49-F238E27FC236}">
                <a16:creationId xmlns:a16="http://schemas.microsoft.com/office/drawing/2014/main" id="{12381BBA-1434-E540-5D1A-762432F0F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481">
            <a:off x="1271555" y="3920144"/>
            <a:ext cx="2213193" cy="496314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EBE4D99-CD36-5DF7-780C-2C2B5BAEBD7F}"/>
              </a:ext>
            </a:extLst>
          </p:cNvPr>
          <p:cNvSpPr txBox="1"/>
          <p:nvPr/>
        </p:nvSpPr>
        <p:spPr>
          <a:xfrm>
            <a:off x="7366000" y="3987800"/>
            <a:ext cx="383962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300" dirty="0">
                <a:solidFill>
                  <a:schemeClr val="accent6">
                    <a:lumMod val="75000"/>
                  </a:schemeClr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tona hrane se baci svake godine</a:t>
            </a:r>
            <a:r>
              <a:rPr lang="de-AT" sz="2300" dirty="0">
                <a:solidFill>
                  <a:schemeClr val="accent6">
                    <a:lumMod val="75000"/>
                  </a:schemeClr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 </a:t>
            </a:r>
            <a:r>
              <a:rPr lang="de-AT" sz="2300" dirty="0" err="1">
                <a:solidFill>
                  <a:schemeClr val="accent6">
                    <a:lumMod val="75000"/>
                  </a:schemeClr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samo</a:t>
            </a:r>
            <a:r>
              <a:rPr lang="de-AT" sz="2300" dirty="0">
                <a:solidFill>
                  <a:schemeClr val="accent6">
                    <a:lumMod val="75000"/>
                  </a:schemeClr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 u </a:t>
            </a:r>
            <a:r>
              <a:rPr lang="de-AT" sz="2300" dirty="0" err="1">
                <a:solidFill>
                  <a:schemeClr val="accent6">
                    <a:lumMod val="75000"/>
                  </a:schemeClr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Srbiji</a:t>
            </a:r>
            <a:r>
              <a:rPr lang="sr-Latn-RS" sz="2300" dirty="0">
                <a:solidFill>
                  <a:schemeClr val="accent6">
                    <a:lumMod val="75000"/>
                  </a:schemeClr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!</a:t>
            </a:r>
            <a:endParaRPr lang="de-AT" sz="2300" dirty="0">
              <a:solidFill>
                <a:schemeClr val="accent6">
                  <a:lumMod val="75000"/>
                </a:schemeClr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9224C9-2D66-68B2-B513-9F87824451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4804474" y="-4969574"/>
            <a:ext cx="2583054" cy="12192004"/>
          </a:xfrm>
          <a:prstGeom prst="rect">
            <a:avLst/>
          </a:prstGeom>
        </p:spPr>
      </p:pic>
      <p:pic>
        <p:nvPicPr>
          <p:cNvPr id="36" name="Grafik 35" descr="Ein Bild, das Frucht, Beeren, Essen enthält.&#10;&#10;Automatisch generierte Beschreibung">
            <a:extLst>
              <a:ext uri="{FF2B5EF4-FFF2-40B4-BE49-F238E27FC236}">
                <a16:creationId xmlns:a16="http://schemas.microsoft.com/office/drawing/2014/main" id="{537E67F8-94D6-2656-8160-264CBAE55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42" y="736600"/>
            <a:ext cx="1782139" cy="3251200"/>
          </a:xfrm>
          <a:prstGeom prst="rect">
            <a:avLst/>
          </a:prstGeom>
        </p:spPr>
      </p:pic>
      <p:pic>
        <p:nvPicPr>
          <p:cNvPr id="30" name="Grafik 29" descr="Ein Bild, das Frucht, Apfel, Produkt enthält.&#10;&#10;Automatisch generierte Beschreibung">
            <a:extLst>
              <a:ext uri="{FF2B5EF4-FFF2-40B4-BE49-F238E27FC236}">
                <a16:creationId xmlns:a16="http://schemas.microsoft.com/office/drawing/2014/main" id="{B9EC131E-6985-072C-B580-4652F7B19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11" y="1609146"/>
            <a:ext cx="1711039" cy="4014048"/>
          </a:xfrm>
          <a:prstGeom prst="rect">
            <a:avLst/>
          </a:prstGeom>
        </p:spPr>
      </p:pic>
      <p:pic>
        <p:nvPicPr>
          <p:cNvPr id="9" name="Grafik 8" descr="Ein Bild, das Kunst, Symbol, Grafiken enthält.&#10;&#10;Automatisch generierte Beschreibung">
            <a:extLst>
              <a:ext uri="{FF2B5EF4-FFF2-40B4-BE49-F238E27FC236}">
                <a16:creationId xmlns:a16="http://schemas.microsoft.com/office/drawing/2014/main" id="{D0E675CA-0919-1B78-5171-9159D5F6E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35" y="224475"/>
            <a:ext cx="3421776" cy="1924749"/>
          </a:xfrm>
          <a:prstGeom prst="rect">
            <a:avLst/>
          </a:prstGeom>
        </p:spPr>
      </p:pic>
      <p:pic>
        <p:nvPicPr>
          <p:cNvPr id="22" name="Grafik 21" descr="Ein Bild, das Entwurf, Text, Design enthält.&#10;&#10;Automatisch generierte Beschreibung">
            <a:extLst>
              <a:ext uri="{FF2B5EF4-FFF2-40B4-BE49-F238E27FC236}">
                <a16:creationId xmlns:a16="http://schemas.microsoft.com/office/drawing/2014/main" id="{A4904EC3-D2F6-3DE6-5492-70F7E1B95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289" y="4599076"/>
            <a:ext cx="8876296" cy="499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03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0CF414C-1771-9AB2-91F2-7F7D7728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C4C3436-DBF3-4C71-7D86-FA2B93A8E122}"/>
              </a:ext>
            </a:extLst>
          </p:cNvPr>
          <p:cNvSpPr txBox="1"/>
          <p:nvPr/>
        </p:nvSpPr>
        <p:spPr>
          <a:xfrm>
            <a:off x="7824350" y="2295481"/>
            <a:ext cx="7144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3EEE2"/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3EEE2"/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rgbClr val="F3EEE2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3EEE2"/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910AD95-9908-A5A0-5152-F18A1EFB46C2}"/>
              </a:ext>
            </a:extLst>
          </p:cNvPr>
          <p:cNvSpPr txBox="1"/>
          <p:nvPr/>
        </p:nvSpPr>
        <p:spPr>
          <a:xfrm>
            <a:off x="7886903" y="-8701831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5D34F43-DD06-D679-6E33-F4BA8BAC2D3D}"/>
              </a:ext>
            </a:extLst>
          </p:cNvPr>
          <p:cNvSpPr txBox="1"/>
          <p:nvPr/>
        </p:nvSpPr>
        <p:spPr>
          <a:xfrm>
            <a:off x="8538823" y="-9899633"/>
            <a:ext cx="1208938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2D59614-CE18-5D94-13A3-67FA84A120F4}"/>
              </a:ext>
            </a:extLst>
          </p:cNvPr>
          <p:cNvSpPr txBox="1"/>
          <p:nvPr/>
        </p:nvSpPr>
        <p:spPr>
          <a:xfrm>
            <a:off x="9293820" y="-12363804"/>
            <a:ext cx="1208938" cy="1609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0.</a:t>
            </a:r>
            <a:endParaRPr lang="de-AT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8000" b="1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%</a:t>
            </a:r>
            <a:endParaRPr lang="sr-Latn-RS" sz="8000" b="1" dirty="0">
              <a:solidFill>
                <a:schemeClr val="accent6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01E2C31-3304-386E-BAF8-B7718A0D7C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4384086" y="-902149"/>
            <a:ext cx="3423827" cy="12192000"/>
          </a:xfrm>
          <a:prstGeom prst="rect">
            <a:avLst/>
          </a:prstGeom>
        </p:spPr>
      </p:pic>
      <p:pic>
        <p:nvPicPr>
          <p:cNvPr id="3" name="Grafik 2" descr="Ein Bild, das Gemüse, Lebensmittelgruppe, Frucht, Essen enthält.&#10;&#10;Automatisch generierte Beschreibung">
            <a:extLst>
              <a:ext uri="{FF2B5EF4-FFF2-40B4-BE49-F238E27FC236}">
                <a16:creationId xmlns:a16="http://schemas.microsoft.com/office/drawing/2014/main" id="{12381BBA-1434-E540-5D1A-762432F0F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481">
            <a:off x="1271554" y="5274320"/>
            <a:ext cx="2213193" cy="496314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EBE4D99-CD36-5DF7-780C-2C2B5BAEBD7F}"/>
              </a:ext>
            </a:extLst>
          </p:cNvPr>
          <p:cNvSpPr txBox="1"/>
          <p:nvPr/>
        </p:nvSpPr>
        <p:spPr>
          <a:xfrm>
            <a:off x="7366000" y="3987800"/>
            <a:ext cx="44239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300" dirty="0">
                <a:solidFill>
                  <a:schemeClr val="accent6">
                    <a:lumMod val="75000"/>
                  </a:schemeClr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Ovih viškova hrane završava na deponijama</a:t>
            </a:r>
            <a:endParaRPr lang="de-AT" sz="2300" dirty="0">
              <a:solidFill>
                <a:schemeClr val="accent6">
                  <a:lumMod val="75000"/>
                </a:schemeClr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9224C9-2D66-68B2-B513-9F87824451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4804474" y="-4969574"/>
            <a:ext cx="2583054" cy="12192004"/>
          </a:xfrm>
          <a:prstGeom prst="rect">
            <a:avLst/>
          </a:prstGeom>
        </p:spPr>
      </p:pic>
      <p:pic>
        <p:nvPicPr>
          <p:cNvPr id="36" name="Grafik 35" descr="Ein Bild, das Frucht, Beeren, Essen enthält.&#10;&#10;Automatisch generierte Beschreibung">
            <a:extLst>
              <a:ext uri="{FF2B5EF4-FFF2-40B4-BE49-F238E27FC236}">
                <a16:creationId xmlns:a16="http://schemas.microsoft.com/office/drawing/2014/main" id="{537E67F8-94D6-2656-8160-264CBAE55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42" y="4265841"/>
            <a:ext cx="1782139" cy="3251200"/>
          </a:xfrm>
          <a:prstGeom prst="rect">
            <a:avLst/>
          </a:prstGeom>
        </p:spPr>
      </p:pic>
      <p:pic>
        <p:nvPicPr>
          <p:cNvPr id="30" name="Grafik 29" descr="Ein Bild, das Frucht, Apfel, Produkt enthält.&#10;&#10;Automatisch generierte Beschreibung">
            <a:extLst>
              <a:ext uri="{FF2B5EF4-FFF2-40B4-BE49-F238E27FC236}">
                <a16:creationId xmlns:a16="http://schemas.microsoft.com/office/drawing/2014/main" id="{B9EC131E-6985-072C-B580-4652F7B19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11" y="5077103"/>
            <a:ext cx="1711039" cy="4014048"/>
          </a:xfrm>
          <a:prstGeom prst="rect">
            <a:avLst/>
          </a:prstGeom>
        </p:spPr>
      </p:pic>
      <p:pic>
        <p:nvPicPr>
          <p:cNvPr id="9" name="Grafik 8" descr="Ein Bild, das Kunst, Symbol, Grafiken enthält.&#10;&#10;Automatisch generierte Beschreibung">
            <a:extLst>
              <a:ext uri="{FF2B5EF4-FFF2-40B4-BE49-F238E27FC236}">
                <a16:creationId xmlns:a16="http://schemas.microsoft.com/office/drawing/2014/main" id="{D0E675CA-0919-1B78-5171-9159D5F6E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35" y="224475"/>
            <a:ext cx="3421776" cy="1924749"/>
          </a:xfrm>
          <a:prstGeom prst="rect">
            <a:avLst/>
          </a:prstGeom>
        </p:spPr>
      </p:pic>
      <p:pic>
        <p:nvPicPr>
          <p:cNvPr id="22" name="Grafik 21" descr="Ein Bild, das Entwurf, Text, Design enthält.&#10;&#10;Automatisch generierte Beschreibung">
            <a:extLst>
              <a:ext uri="{FF2B5EF4-FFF2-40B4-BE49-F238E27FC236}">
                <a16:creationId xmlns:a16="http://schemas.microsoft.com/office/drawing/2014/main" id="{A4904EC3-D2F6-3DE6-5492-70F7E1B95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289" y="4599076"/>
            <a:ext cx="8876296" cy="499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60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7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reativität, Blatt, Pflanze enthält.&#10;&#10;Automatisch generierte Beschreibung">
            <a:extLst>
              <a:ext uri="{FF2B5EF4-FFF2-40B4-BE49-F238E27FC236}">
                <a16:creationId xmlns:a16="http://schemas.microsoft.com/office/drawing/2014/main" id="{0E9DDFBB-F453-D0BA-61AA-5443786AB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63" y="-493812"/>
            <a:ext cx="8046006" cy="671912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07E2A7D-A94B-97B4-E4D8-7D0B5657E8E8}"/>
              </a:ext>
            </a:extLst>
          </p:cNvPr>
          <p:cNvSpPr/>
          <p:nvPr/>
        </p:nvSpPr>
        <p:spPr>
          <a:xfrm>
            <a:off x="2781300" y="114300"/>
            <a:ext cx="6629400" cy="6629400"/>
          </a:xfrm>
          <a:prstGeom prst="ellipse">
            <a:avLst/>
          </a:prstGeom>
          <a:solidFill>
            <a:srgbClr val="325530">
              <a:alpha val="0"/>
            </a:srgbClr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770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0CF414C-1771-9AB2-91F2-7F7D7728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0" r="3418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094229B-69BA-E312-8E73-03716DEC1ECF}"/>
              </a:ext>
            </a:extLst>
          </p:cNvPr>
          <p:cNvSpPr txBox="1"/>
          <p:nvPr/>
        </p:nvSpPr>
        <p:spPr>
          <a:xfrm>
            <a:off x="2119085" y="2280349"/>
            <a:ext cx="79538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POSLEDICE</a:t>
            </a:r>
            <a:br>
              <a:rPr kumimoji="0" lang="sr-Latn-R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</a:br>
            <a:r>
              <a:rPr kumimoji="0" lang="sr-Latn-R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bacanja hrane</a:t>
            </a:r>
            <a:endParaRPr kumimoji="0" lang="de-AT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16" name="Grafik 15" descr="Ein Bild, das Kreativität, Blatt, Pflanze enthält.&#10;&#10;Automatisch generierte Beschreibung">
            <a:extLst>
              <a:ext uri="{FF2B5EF4-FFF2-40B4-BE49-F238E27FC236}">
                <a16:creationId xmlns:a16="http://schemas.microsoft.com/office/drawing/2014/main" id="{2AB01A1A-0BC6-38D9-EDB6-7E6BDCF12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814" y="348504"/>
            <a:ext cx="2097515" cy="175160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94E0FB9-24D6-5DAB-815A-82BA5C1EFC2B}"/>
              </a:ext>
            </a:extLst>
          </p:cNvPr>
          <p:cNvSpPr txBox="1"/>
          <p:nvPr/>
        </p:nvSpPr>
        <p:spPr>
          <a:xfrm>
            <a:off x="3378200" y="4318735"/>
            <a:ext cx="881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  <a:sym typeface="Wingdings" panose="05000000000000000000" pitchFamily="2" charset="2"/>
              </a:rPr>
              <a:t>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Rasipanje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prirodnih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resursa</a:t>
            </a:r>
            <a:endParaRPr kumimoji="0" lang="de-AT" sz="1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797432E-FDAA-8C97-AD78-45C15756FE50}"/>
              </a:ext>
            </a:extLst>
          </p:cNvPr>
          <p:cNvSpPr txBox="1"/>
          <p:nvPr/>
        </p:nvSpPr>
        <p:spPr>
          <a:xfrm>
            <a:off x="3378200" y="4752316"/>
            <a:ext cx="881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  <a:sym typeface="Wingdings" panose="05000000000000000000" pitchFamily="2" charset="2"/>
              </a:rPr>
              <a:t>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Doprinos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klimatskim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promenama</a:t>
            </a:r>
            <a:endParaRPr kumimoji="0" lang="de-AT" sz="1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4284361-8B20-4105-FF9E-96AC1EC3B93B}"/>
              </a:ext>
            </a:extLst>
          </p:cNvPr>
          <p:cNvSpPr txBox="1"/>
          <p:nvPr/>
        </p:nvSpPr>
        <p:spPr>
          <a:xfrm>
            <a:off x="3378200" y="5203656"/>
            <a:ext cx="881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  <a:sym typeface="Wingdings" panose="05000000000000000000" pitchFamily="2" charset="2"/>
              </a:rPr>
              <a:t>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etičke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perspekitve</a:t>
            </a:r>
            <a:endParaRPr kumimoji="0" lang="de-AT" sz="1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D694068-374E-A9D6-A194-35F9CDD9311A}"/>
              </a:ext>
            </a:extLst>
          </p:cNvPr>
          <p:cNvSpPr txBox="1"/>
          <p:nvPr/>
        </p:nvSpPr>
        <p:spPr>
          <a:xfrm>
            <a:off x="3378200" y="5712165"/>
            <a:ext cx="881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b="1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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finansijke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perspektive</a:t>
            </a:r>
          </a:p>
        </p:txBody>
      </p:sp>
    </p:spTree>
    <p:extLst>
      <p:ext uri="{BB962C8B-B14F-4D97-AF65-F5344CB8AC3E}">
        <p14:creationId xmlns:p14="http://schemas.microsoft.com/office/powerpoint/2010/main" val="3689978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Breitbild</PresentationFormat>
  <Paragraphs>315</Paragraphs>
  <Slides>13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ADLaM Display</vt:lpstr>
      <vt:lpstr>Arial</vt:lpstr>
      <vt:lpstr>Calibri</vt:lpstr>
      <vt:lpstr>Calibri Light</vt:lpstr>
      <vt:lpstr>Poppins</vt:lpstr>
      <vt:lpstr>Poppins Bold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Trbovic, Nemanja</dc:creator>
  <cp:lastModifiedBy>Trbovic, Nemanja</cp:lastModifiedBy>
  <cp:revision>6</cp:revision>
  <dcterms:created xsi:type="dcterms:W3CDTF">2024-05-16T20:16:05Z</dcterms:created>
  <dcterms:modified xsi:type="dcterms:W3CDTF">2024-05-20T22:50:17Z</dcterms:modified>
</cp:coreProperties>
</file>