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1428" r:id="rId3"/>
    <p:sldId id="11429" r:id="rId4"/>
    <p:sldId id="11431" r:id="rId5"/>
    <p:sldId id="257" r:id="rId6"/>
    <p:sldId id="11373" r:id="rId7"/>
    <p:sldId id="281" r:id="rId8"/>
    <p:sldId id="11436" r:id="rId9"/>
    <p:sldId id="286" r:id="rId10"/>
    <p:sldId id="11376" r:id="rId11"/>
    <p:sldId id="11425" r:id="rId12"/>
    <p:sldId id="11433" r:id="rId13"/>
    <p:sldId id="285" r:id="rId14"/>
    <p:sldId id="114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D02A-3B5E-4A2A-8287-02C9FDEB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F86B3-8829-4091-9CD8-53E78E3A0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DB934-CE1A-4569-AF6B-C50D9E20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FAAE-11EA-452C-8624-34A93DDF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EABFA-C7B5-4E52-9C43-B78100F1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E83AC-6F97-4B67-A875-C6EBCED4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9E8AC-7D38-46F9-A1FE-562C4E491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743A8-0142-4139-BE1C-8A553277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6E7A5-E002-4672-B943-ACF95035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3280-8BCF-4E7C-8D17-6046420C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B60C2-3114-4CD4-975E-4B645706A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CE70-7B18-49C2-9F9B-4ABBDE3AD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C5661-72B4-4854-BBCE-4BAFB094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6F41C-5DCB-407D-8234-EB894407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14501-0F65-4A7C-B546-8D75535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3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989D-5B21-4223-855B-8D4E09E1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D8DCC-AC5E-48A8-87FE-C18A4F849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F4E7C-6942-4E9C-BF00-21C6F8AE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16F17-8463-4C07-99DF-2B2B7160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01AF8-1872-4C87-87FE-082BD539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CE0D-CE42-451A-86C0-C7444ED1A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3A9A3-8A48-44C4-85F7-B4998B812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5002C-A711-4A77-9FF1-E6CE8C8A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EFEC8-4708-4457-B48F-9D7D10E4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E6BF1-7BDA-42CF-8ED4-C4E46568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9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3375-0B5D-4F19-A42B-2376244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E96AA-1610-42EA-A972-1ADA7BCB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8992E-4D38-47CF-9508-ADDB76C7F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D17BF-E84F-40E3-9D48-E4598DEE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75E7E-71B1-45AE-BF4A-3843DD00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2E31F-AF45-4C73-9323-EEFEF5FB1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2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B980-774F-4881-ABE9-EA0C3497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CF62-B1C1-4487-A89C-AA372067D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BDFA0-2252-4F59-81D0-31A9F6C4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6DA0E-CFB6-489C-8608-9138D0B34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E64D26-EB76-43BD-9911-5FE0127D5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C8613-D7DC-4F7A-895D-208EA3C8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FDF75-74DC-4A59-85AC-A930B477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83B5B-1E32-485A-94DE-05BBC6A8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3E4D-5CAA-4941-802C-9CA58246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7A280-6D13-4B1E-814D-D2CA689B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51E7D-2E16-40A5-A17E-1E465ED7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14825-8215-4380-9549-624F9599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03D55-DA1E-4FB4-9E87-FF260A95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F618F-B8F5-41F9-9816-2286923A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7A065-A528-44A9-BFE5-F63B3CF0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8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6BE4-EC73-4210-860B-72DEC981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99D23-B89C-49DB-A4D1-DE7CC96F5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1ADD1-E75C-4047-92C6-E763C0128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B2AB2-A783-45A6-A3D4-D3774FB1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FD1F7-BE31-4B9E-90D6-970E7CD0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DB253-0432-4021-BA6D-9B647100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48F76-F0C9-4137-BF21-71E76E04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1097A3-559F-430A-8B41-A896D23DD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35C6F-E795-44E2-AD21-26BC0D2D5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E9596-A4EC-42D6-BAFC-D0BB66DD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C4AE4-AA58-4D9D-9570-1D362A1A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7417E-692E-45A8-B210-95117692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B4915-87D1-484F-8E55-8A836225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12223-CDED-40DA-828D-FDD713700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D8337-35EC-4AD0-A1E6-3A20C83AB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9BFEA-A0AF-42E1-9FED-B15B809F9713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B667-ADCE-4F3C-AA37-8938A2DCB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679F6-366E-4E48-BE38-F106A70F8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51AAB-E6C0-4793-8B02-52C48383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3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3.jpeg"/><Relationship Id="rId7" Type="http://schemas.openxmlformats.org/officeDocument/2006/relationships/image" Target="../media/image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8.jpg"/><Relationship Id="rId7" Type="http://schemas.openxmlformats.org/officeDocument/2006/relationships/image" Target="../media/image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42E624-7246-4969-824B-BF1B8CDD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211B2B5-0FE3-4747-9461-8EFCEF0DFB5A}"/>
              </a:ext>
            </a:extLst>
          </p:cNvPr>
          <p:cNvSpPr/>
          <p:nvPr/>
        </p:nvSpPr>
        <p:spPr>
          <a:xfrm>
            <a:off x="1269296" y="1495416"/>
            <a:ext cx="9559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dirty="0">
                <a:ln w="0"/>
                <a:solidFill>
                  <a:srgbClr val="00B050"/>
                </a:solidFill>
                <a:latin typeface="Arial Black" panose="020B0A04020102020204" pitchFamily="34" charset="0"/>
              </a:rPr>
              <a:t>GREEN DRIVE ACADEMY</a:t>
            </a:r>
            <a:endParaRPr lang="en-US" sz="5400" dirty="0">
              <a:ln w="0"/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C01A8D3-FF8F-4C62-8190-599B67C46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AD805-F292-80F7-797C-B7FA599E0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0" y="2462339"/>
            <a:ext cx="5842000" cy="3286125"/>
          </a:xfrm>
          <a:prstGeom prst="rect">
            <a:avLst/>
          </a:prstGeom>
        </p:spPr>
      </p:pic>
      <p:pic>
        <p:nvPicPr>
          <p:cNvPr id="6" name="Picture 5" descr="A logo with a car and leaves&#10;&#10;Description automatically generated">
            <a:extLst>
              <a:ext uri="{FF2B5EF4-FFF2-40B4-BE49-F238E27FC236}">
                <a16:creationId xmlns:a16="http://schemas.microsoft.com/office/drawing/2014/main" id="{AE05B0E8-A181-5713-3D8A-D0AA430C89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4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3606482-8D53-4018-A6C6-590489BC4B97}"/>
              </a:ext>
            </a:extLst>
          </p:cNvPr>
          <p:cNvSpPr/>
          <p:nvPr/>
        </p:nvSpPr>
        <p:spPr>
          <a:xfrm>
            <a:off x="2476464" y="1157810"/>
            <a:ext cx="723909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Savetodavna uloga transportnim kompanijama </a:t>
            </a:r>
          </a:p>
          <a:p>
            <a:pPr algn="ctr"/>
            <a:r>
              <a:rPr lang="sr-Latn-R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cilju optimiranja troškova prevoza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238A5-3A06-DD28-4CFC-73423594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375526"/>
            <a:ext cx="2614298" cy="1832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DE452-5393-08F6-6D60-AFBC7B9911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1" y="2211398"/>
            <a:ext cx="3302000" cy="2490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43AD6-FF46-6C6F-7DCD-A1E727F4F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272" y="2481306"/>
            <a:ext cx="3939629" cy="1895388"/>
          </a:xfrm>
          <a:prstGeom prst="rect">
            <a:avLst/>
          </a:prstGeom>
        </p:spPr>
      </p:pic>
      <p:pic>
        <p:nvPicPr>
          <p:cNvPr id="14" name="Picture 13" descr="A person working on a car&#10;&#10;Description automatically generated">
            <a:extLst>
              <a:ext uri="{FF2B5EF4-FFF2-40B4-BE49-F238E27FC236}">
                <a16:creationId xmlns:a16="http://schemas.microsoft.com/office/drawing/2014/main" id="{BC73A991-866E-4CF7-0CD2-27F1D9F7A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8" y="4498538"/>
            <a:ext cx="3547372" cy="1995396"/>
          </a:xfrm>
          <a:prstGeom prst="rect">
            <a:avLst/>
          </a:prstGeom>
        </p:spPr>
      </p:pic>
      <p:pic>
        <p:nvPicPr>
          <p:cNvPr id="16" name="Picture 15" descr="A tank under a car&#10;&#10;Description automatically generated">
            <a:extLst>
              <a:ext uri="{FF2B5EF4-FFF2-40B4-BE49-F238E27FC236}">
                <a16:creationId xmlns:a16="http://schemas.microsoft.com/office/drawing/2014/main" id="{ECBEA8B5-EE16-8FEE-C265-D1D7515F7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70" y="4539041"/>
            <a:ext cx="3547372" cy="1995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9F11F2-C4FA-078D-D773-C0DE1A561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547AB-C9E6-9958-F8E1-C3EE0C30F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9" name="Picture 8" descr="A logo with a car and leaves&#10;&#10;Description automatically generated">
            <a:extLst>
              <a:ext uri="{FF2B5EF4-FFF2-40B4-BE49-F238E27FC236}">
                <a16:creationId xmlns:a16="http://schemas.microsoft.com/office/drawing/2014/main" id="{6B9F875B-EF03-D1DB-C41E-B76CEFFBBE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7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1ADD70-45BA-4440-B60B-2F2E901BD507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van parked in front of a building&#10;&#10;Description automatically generated">
            <a:extLst>
              <a:ext uri="{FF2B5EF4-FFF2-40B4-BE49-F238E27FC236}">
                <a16:creationId xmlns:a16="http://schemas.microsoft.com/office/drawing/2014/main" id="{02D971C0-E2CE-C44D-0A02-878A485E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9" y="1875992"/>
            <a:ext cx="4006434" cy="22561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45E76-94CE-7790-7D12-BFE4FC3DC465}"/>
              </a:ext>
            </a:extLst>
          </p:cNvPr>
          <p:cNvSpPr/>
          <p:nvPr/>
        </p:nvSpPr>
        <p:spPr>
          <a:xfrm>
            <a:off x="2339591" y="1270002"/>
            <a:ext cx="75128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2800" b="1" dirty="0">
                <a:ln w="0"/>
              </a:rPr>
              <a:t>Prvi projekat: Pokretni punjač za električna vozila</a:t>
            </a:r>
            <a:endParaRPr lang="en-US" sz="2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Picture 7" descr="A white van with blue and green text on it&#10;&#10;Description automatically generated">
            <a:extLst>
              <a:ext uri="{FF2B5EF4-FFF2-40B4-BE49-F238E27FC236}">
                <a16:creationId xmlns:a16="http://schemas.microsoft.com/office/drawing/2014/main" id="{1C9DD61F-B694-F228-7866-5A64E2275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86" y="1855598"/>
            <a:ext cx="4042652" cy="2276518"/>
          </a:xfrm>
          <a:prstGeom prst="rect">
            <a:avLst/>
          </a:prstGeom>
        </p:spPr>
      </p:pic>
      <p:pic>
        <p:nvPicPr>
          <p:cNvPr id="12" name="Picture 11" descr="A vehicle with a charging station&#10;&#10;Description automatically generated with medium confidence">
            <a:extLst>
              <a:ext uri="{FF2B5EF4-FFF2-40B4-BE49-F238E27FC236}">
                <a16:creationId xmlns:a16="http://schemas.microsoft.com/office/drawing/2014/main" id="{E6F5B968-C4B9-4A70-CBB1-7071E9332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4" y="4429547"/>
            <a:ext cx="3409966" cy="1920237"/>
          </a:xfrm>
          <a:prstGeom prst="rect">
            <a:avLst/>
          </a:prstGeom>
        </p:spPr>
      </p:pic>
      <p:pic>
        <p:nvPicPr>
          <p:cNvPr id="14" name="Picture 13" descr="A close-up of a charging station&#10;&#10;Description automatically generated">
            <a:extLst>
              <a:ext uri="{FF2B5EF4-FFF2-40B4-BE49-F238E27FC236}">
                <a16:creationId xmlns:a16="http://schemas.microsoft.com/office/drawing/2014/main" id="{CF711875-A0C2-DAB6-5EFE-20EA368B6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06" y="4443514"/>
            <a:ext cx="3409966" cy="1920237"/>
          </a:xfrm>
          <a:prstGeom prst="rect">
            <a:avLst/>
          </a:prstGeom>
        </p:spPr>
      </p:pic>
      <p:pic>
        <p:nvPicPr>
          <p:cNvPr id="17" name="Picture 16" descr="A vehicle with charging stations&#10;&#10;Description automatically generated with medium confidence">
            <a:extLst>
              <a:ext uri="{FF2B5EF4-FFF2-40B4-BE49-F238E27FC236}">
                <a16:creationId xmlns:a16="http://schemas.microsoft.com/office/drawing/2014/main" id="{7F47130B-CBB0-E21C-DEB4-979D71317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16" y="4443514"/>
            <a:ext cx="3409965" cy="1920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B2118-56BF-454A-99F4-E29E445EF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A6580A-685A-44F1-AA40-17CDC823C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18" name="Picture 17" descr="A logo with a car and leaves&#10;&#10;Description automatically generated">
            <a:extLst>
              <a:ext uri="{FF2B5EF4-FFF2-40B4-BE49-F238E27FC236}">
                <a16:creationId xmlns:a16="http://schemas.microsoft.com/office/drawing/2014/main" id="{F80823EB-45DF-4971-85FB-6343C46408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99C5F7-E6AB-4ECD-B755-16B75EBC4E45}"/>
              </a:ext>
            </a:extLst>
          </p:cNvPr>
          <p:cNvSpPr/>
          <p:nvPr/>
        </p:nvSpPr>
        <p:spPr>
          <a:xfrm>
            <a:off x="2601837" y="1402781"/>
            <a:ext cx="698832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Razvoj aplikacije</a:t>
            </a:r>
            <a:endParaRPr lang="sr-Latn-R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0000"/>
              </a:highlight>
            </a:endParaRPr>
          </a:p>
          <a:p>
            <a:pPr algn="ctr"/>
            <a:r>
              <a:rPr lang="sr-Latn-R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„Lista bezbednosti“</a:t>
            </a:r>
          </a:p>
          <a:p>
            <a:pPr algn="ctr"/>
            <a:r>
              <a:rPr lang="sr-Latn-R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Kratak vodič za upoznavanje električnih vozila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14990-E407-371B-8ADF-A142B68D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01863-9D43-E89F-9128-364908228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9" name="Picture 8" descr="A logo with a car and leaves&#10;&#10;Description automatically generated">
            <a:extLst>
              <a:ext uri="{FF2B5EF4-FFF2-40B4-BE49-F238E27FC236}">
                <a16:creationId xmlns:a16="http://schemas.microsoft.com/office/drawing/2014/main" id="{58021CEC-FA68-2235-1DD7-2D7352017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E17C8-A83D-43B1-81C2-6A9ED3DB3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2" y="2899965"/>
            <a:ext cx="2236142" cy="3379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8F3C9-AFA0-45EE-A307-EAC710A1C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65" y="2899965"/>
            <a:ext cx="2284638" cy="3379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C199C8-81DB-45D6-AC28-EFE0CCF7D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37" y="2899964"/>
            <a:ext cx="2395153" cy="3610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21FB4D-C2CD-4B3A-85F1-F482F7B85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94" y="2892495"/>
            <a:ext cx="2232307" cy="3443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317D65-45F0-426A-870B-525681E8A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93" y="2899966"/>
            <a:ext cx="2395153" cy="36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2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918317D-8D76-7E42-06BD-D7012E588257}"/>
              </a:ext>
            </a:extLst>
          </p:cNvPr>
          <p:cNvSpPr/>
          <p:nvPr/>
        </p:nvSpPr>
        <p:spPr>
          <a:xfrm>
            <a:off x="507999" y="1402294"/>
            <a:ext cx="11430001" cy="202670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 kern="0" dirty="0">
                <a:solidFill>
                  <a:prstClr val="black"/>
                </a:solidFill>
                <a:latin typeface="Calibri"/>
              </a:rPr>
              <a:t>Edukacija u oblasti: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 kern="0" dirty="0">
                <a:solidFill>
                  <a:prstClr val="black"/>
                </a:solidFill>
                <a:latin typeface="Calibri"/>
              </a:rPr>
              <a:t>Prekvalifivacija zanimanja mašinske i saobraćajne struke, shodno nacionalnom okviru kvalifikacija - NOKS: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 kern="0" dirty="0">
                <a:solidFill>
                  <a:prstClr val="black"/>
                </a:solidFill>
                <a:latin typeface="Calibri"/>
              </a:rPr>
              <a:t>- Servisiranje i održavanje HIBRIDNO-ELEKTRIČNIH i ELEKTRIČNIH VOZILA;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r-Latn-RS" sz="2000" b="1" kern="0" dirty="0">
                <a:solidFill>
                  <a:prstClr val="black"/>
                </a:solidFill>
                <a:latin typeface="Calibri"/>
              </a:rPr>
              <a:t>- Servisiranje i održavanje baterija  HIBRIDNO-ELEKTRIČNIH i ELEKTRIČNIH VOZILA;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r-Latn-RS" b="1" kern="0" dirty="0">
                <a:solidFill>
                  <a:prstClr val="black"/>
                </a:solidFill>
                <a:latin typeface="Calibri"/>
              </a:rPr>
              <a:t>- </a:t>
            </a:r>
            <a:r>
              <a:rPr lang="sr-Latn-RS" sz="2000" b="1" kern="0" dirty="0">
                <a:solidFill>
                  <a:prstClr val="black"/>
                </a:solidFill>
                <a:latin typeface="Calibri"/>
              </a:rPr>
              <a:t>Oblast dualnog obrazovanja/učenje kroz rad-kreiranje obrazovnog  profila ugradnja i održavanje sistema alternativnog pogona, u skladu sa potrebama poslodavca a shodno tržištu.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 standing in front of a blue car&#10;&#10;Description automatically generated">
            <a:extLst>
              <a:ext uri="{FF2B5EF4-FFF2-40B4-BE49-F238E27FC236}">
                <a16:creationId xmlns:a16="http://schemas.microsoft.com/office/drawing/2014/main" id="{508ABC56-C52E-ADDA-F11E-DD9044524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4228" y="2856772"/>
            <a:ext cx="2469043" cy="3837880"/>
          </a:xfrm>
          <a:prstGeom prst="rect">
            <a:avLst/>
          </a:prstGeom>
        </p:spPr>
      </p:pic>
      <p:pic>
        <p:nvPicPr>
          <p:cNvPr id="9" name="Picture 8" descr="A close-up of a tank&#10;&#10;Description automatically generated">
            <a:extLst>
              <a:ext uri="{FF2B5EF4-FFF2-40B4-BE49-F238E27FC236}">
                <a16:creationId xmlns:a16="http://schemas.microsoft.com/office/drawing/2014/main" id="{2F0534C6-B057-DDA4-1A94-776436F6C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1" y="3787868"/>
            <a:ext cx="3685572" cy="2073135"/>
          </a:xfrm>
          <a:prstGeom prst="rect">
            <a:avLst/>
          </a:prstGeom>
        </p:spPr>
      </p:pic>
      <p:pic>
        <p:nvPicPr>
          <p:cNvPr id="13" name="Picture 12" descr="A close up of a car engine&#10;&#10;Description automatically generated">
            <a:extLst>
              <a:ext uri="{FF2B5EF4-FFF2-40B4-BE49-F238E27FC236}">
                <a16:creationId xmlns:a16="http://schemas.microsoft.com/office/drawing/2014/main" id="{DAD71AEB-D0AE-AECB-5F40-1178F1698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86" y="3733223"/>
            <a:ext cx="3837881" cy="2158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AF687-AAFD-0A98-3847-E5FDFCA61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AD313-7778-BF9F-2506-D37C9C543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7" name="Picture 6" descr="A logo with a car and leaves&#10;&#10;Description automatically generated">
            <a:extLst>
              <a:ext uri="{FF2B5EF4-FFF2-40B4-BE49-F238E27FC236}">
                <a16:creationId xmlns:a16="http://schemas.microsoft.com/office/drawing/2014/main" id="{AABF34A3-E398-BB40-233D-A3218AE22A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93531-5687-4A48-B10A-C606E67B1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993" y="151563"/>
            <a:ext cx="1981081" cy="11356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42E624-7246-4969-824B-BF1B8CDD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9" y="345577"/>
            <a:ext cx="1786666" cy="74761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33903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1ADD70-45BA-4440-B60B-2F2E901BD507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CFACF48-F82E-4803-B6F1-CB32F99D4824}"/>
              </a:ext>
            </a:extLst>
          </p:cNvPr>
          <p:cNvSpPr/>
          <p:nvPr/>
        </p:nvSpPr>
        <p:spPr>
          <a:xfrm>
            <a:off x="1053050" y="2707403"/>
            <a:ext cx="99918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9600" b="1" cap="none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HVALA NA PAŽNJI !</a:t>
            </a:r>
            <a:endParaRPr lang="en-US" sz="9600" b="1" cap="none" spc="50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A logo with a car and leaves&#10;&#10;Description automatically generated">
            <a:extLst>
              <a:ext uri="{FF2B5EF4-FFF2-40B4-BE49-F238E27FC236}">
                <a16:creationId xmlns:a16="http://schemas.microsoft.com/office/drawing/2014/main" id="{1B29C798-BD63-986D-A0D4-B2A02E1C0C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927066" y="4277063"/>
            <a:ext cx="6337867" cy="16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5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B658912-EE0C-9524-85F7-5AA9C22D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40" y="2297213"/>
            <a:ext cx="7398612" cy="3725703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5037681C-097F-C34A-B53E-95E86226228E}"/>
              </a:ext>
            </a:extLst>
          </p:cNvPr>
          <p:cNvSpPr/>
          <p:nvPr/>
        </p:nvSpPr>
        <p:spPr>
          <a:xfrm>
            <a:off x="2580640" y="1290326"/>
            <a:ext cx="7101698" cy="8743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SAVREMEN</a:t>
            </a:r>
            <a:r>
              <a:rPr lang="sr-Latn-RS" sz="2000" b="1" dirty="0"/>
              <a:t>A VOZILA I NJIHOVO UČEŠĆE U SAOBRAĆAJU ZAHTEVAJU EDUKACIJU SA MULTIDISCIPLINARNIM PRISTUPOM.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B6759-D61D-BDEF-DF2D-7A0A9C6D1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1D6AB-30AC-D47E-D943-83C98E3DE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9" name="Picture 8" descr="A logo with a car and leaves&#10;&#10;Description automatically generated">
            <a:extLst>
              <a:ext uri="{FF2B5EF4-FFF2-40B4-BE49-F238E27FC236}">
                <a16:creationId xmlns:a16="http://schemas.microsoft.com/office/drawing/2014/main" id="{4AD7F994-BCAA-172D-3EE2-11B8B9A56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4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111F73CB-C307-F57F-561E-923C197BC0BA}"/>
              </a:ext>
            </a:extLst>
          </p:cNvPr>
          <p:cNvSpPr/>
          <p:nvPr/>
        </p:nvSpPr>
        <p:spPr>
          <a:xfrm>
            <a:off x="1016000" y="1347856"/>
            <a:ext cx="10024008" cy="16063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400" kern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„ </a:t>
            </a:r>
            <a:r>
              <a:rPr kumimoji="0" lang="sr-Latn-R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GREEN DRIVE ACADEMY </a:t>
            </a:r>
            <a:r>
              <a:rPr kumimoji="0" lang="sr-Latn-R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“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nastala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temeljima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kompanija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r-Latn-R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PANE AG</a:t>
            </a:r>
            <a:r>
              <a:rPr kumimoji="0" lang="sr-Latn-R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od 2003.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godine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r-Latn-R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lider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oblasti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alternativnih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goriva</a:t>
            </a:r>
            <a:r>
              <a:rPr lang="sr-Latn-RS" sz="2400" kern="0" dirty="0">
                <a:solidFill>
                  <a:prstClr val="black"/>
                </a:solidFill>
                <a:latin typeface="Calibri"/>
              </a:rPr>
              <a:t>. R</a:t>
            </a:r>
            <a:r>
              <a:rPr kumimoji="0" lang="sr-Latn-R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esursi i baza koje navedena kompanija poseduje, su osnova za rad </a:t>
            </a:r>
            <a:r>
              <a:rPr lang="sr-Latn-RS" sz="2400" kern="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„ </a:t>
            </a:r>
            <a:r>
              <a:rPr kumimoji="0" lang="sr-Latn-R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GREEN DRIVE ACADEMY </a:t>
            </a:r>
            <a:r>
              <a:rPr kumimoji="0" lang="sr-Latn-R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“ 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group of people working on cars&#10;&#10;Description automatically generated">
            <a:extLst>
              <a:ext uri="{FF2B5EF4-FFF2-40B4-BE49-F238E27FC236}">
                <a16:creationId xmlns:a16="http://schemas.microsoft.com/office/drawing/2014/main" id="{E9604D61-7511-D432-3F63-DBE1760B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16" y="3212623"/>
            <a:ext cx="4599198" cy="25870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8C27FD-78D8-08A1-14A4-B6A3C042A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78" y="3212622"/>
            <a:ext cx="4176599" cy="2587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35D707-0D1A-E5CC-C7E8-09F1A6F63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A47DBD-8039-D7C4-4498-897AAC9C0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5" name="Picture 4" descr="A logo with a car and leaves">
            <a:extLst>
              <a:ext uri="{FF2B5EF4-FFF2-40B4-BE49-F238E27FC236}">
                <a16:creationId xmlns:a16="http://schemas.microsoft.com/office/drawing/2014/main" id="{4B13E964-06E4-693E-D77F-A34A06DE7B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8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B406850-81F6-D32B-E504-6F36B0FD1155}"/>
              </a:ext>
            </a:extLst>
          </p:cNvPr>
          <p:cNvSpPr txBox="1">
            <a:spLocks/>
          </p:cNvSpPr>
          <p:nvPr/>
        </p:nvSpPr>
        <p:spPr>
          <a:xfrm>
            <a:off x="552475" y="1253843"/>
            <a:ext cx="1139105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b="1" dirty="0">
                <a:latin typeface="+mn-lt"/>
              </a:rPr>
              <a:t>ALTERNATIVNI POGON VOZILA: </a:t>
            </a:r>
          </a:p>
          <a:p>
            <a:r>
              <a:rPr lang="sr-Latn-RS" b="1" dirty="0">
                <a:latin typeface="+mn-lt"/>
              </a:rPr>
              <a:t>TNG, CNG, HIBRIDNI i ELEKTRIČNI POGON</a:t>
            </a:r>
            <a:r>
              <a:rPr lang="sr-Latn-RS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4912A7-0B57-9F77-5A84-B8738265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69" y="3248863"/>
            <a:ext cx="5461942" cy="2616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66AB8-E4A7-4A4C-E397-89BBBB8B3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4" t="31297" r="17347" b="19485"/>
          <a:stretch/>
        </p:blipFill>
        <p:spPr>
          <a:xfrm>
            <a:off x="6285073" y="3196340"/>
            <a:ext cx="5564398" cy="2337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978B82-1B27-CC4E-B141-A3748A4E6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B1B06-A3D6-6FA7-6F4E-950E94081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5" name="Picture 4" descr="A logo with a car and leaves">
            <a:extLst>
              <a:ext uri="{FF2B5EF4-FFF2-40B4-BE49-F238E27FC236}">
                <a16:creationId xmlns:a16="http://schemas.microsoft.com/office/drawing/2014/main" id="{F8015989-DEBF-CFA9-35DE-E9471E4A1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6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A7571A8-E9E7-0339-C1FD-872103B51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" y="2360645"/>
            <a:ext cx="5980377" cy="3554963"/>
          </a:xfrm>
          <a:prstGeom prst="rect">
            <a:avLst/>
          </a:prstGeom>
        </p:spPr>
      </p:pic>
      <p:pic>
        <p:nvPicPr>
          <p:cNvPr id="12" name="Picture 11" descr="A group of people standing around a car&#10;&#10;Description automatically generated">
            <a:extLst>
              <a:ext uri="{FF2B5EF4-FFF2-40B4-BE49-F238E27FC236}">
                <a16:creationId xmlns:a16="http://schemas.microsoft.com/office/drawing/2014/main" id="{C7F8732F-F9E5-1542-C7FB-38BAD8531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6" y="2360645"/>
            <a:ext cx="5980377" cy="35549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D5F61-5E9F-55EF-B7BA-25C2748AF88A}"/>
              </a:ext>
            </a:extLst>
          </p:cNvPr>
          <p:cNvSpPr txBox="1"/>
          <p:nvPr/>
        </p:nvSpPr>
        <p:spPr>
          <a:xfrm>
            <a:off x="342529" y="1217222"/>
            <a:ext cx="10874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altLang="sr-Latn-R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Edukacija </a:t>
            </a:r>
            <a:r>
              <a:rPr lang="sr-Latn-RS" altLang="sr-Latn-RS" sz="2800" b="1" dirty="0">
                <a:solidFill>
                  <a:prstClr val="black"/>
                </a:solidFill>
                <a:latin typeface="Calibri" panose="020F0502020204030204"/>
              </a:rPr>
              <a:t>flotnih menadžera transportnih kompanija i radnika na liniji tehničkog pregleda iz oblasti alternativnog pogona</a:t>
            </a:r>
            <a:r>
              <a:rPr kumimoji="0" lang="sr-Latn-RS" altLang="sr-Latn-R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9B49C-A6C2-B941-69B4-8844317B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E5904-C7BF-BE1A-2158-A11DEB304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4" name="Picture 3" descr="A logo with a car and leaves">
            <a:extLst>
              <a:ext uri="{FF2B5EF4-FFF2-40B4-BE49-F238E27FC236}">
                <a16:creationId xmlns:a16="http://schemas.microsoft.com/office/drawing/2014/main" id="{CC5A6FDC-B50E-714C-A5D1-B96B1F5D61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54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2C2B2BCC-97F0-9C9F-1521-030E2E3519E7}"/>
              </a:ext>
            </a:extLst>
          </p:cNvPr>
          <p:cNvSpPr txBox="1">
            <a:spLocks/>
          </p:cNvSpPr>
          <p:nvPr/>
        </p:nvSpPr>
        <p:spPr bwMode="auto">
          <a:xfrm>
            <a:off x="353442" y="870992"/>
            <a:ext cx="11391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sr-Latn-RS" sz="3600" b="1" dirty="0">
                <a:latin typeface="+mn-lt"/>
              </a:rPr>
              <a:t>Edukacija iz oblasti načina vožnje električnog vozila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4AFD47-4E29-6A2D-E39C-0EC558B3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2236" y="2538862"/>
            <a:ext cx="2283285" cy="105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60D2D2E-4939-8737-33C2-D18E75E04841}"/>
              </a:ext>
            </a:extLst>
          </p:cNvPr>
          <p:cNvSpPr/>
          <p:nvPr/>
        </p:nvSpPr>
        <p:spPr>
          <a:xfrm>
            <a:off x="3486097" y="2113473"/>
            <a:ext cx="4841631" cy="1710742"/>
          </a:xfrm>
          <a:prstGeom prst="frame">
            <a:avLst>
              <a:gd name="adj1" fmla="val 6288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8ABB3-DDCC-5D2A-9FBF-CBDF56C9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102" y="2332063"/>
            <a:ext cx="2205841" cy="1273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B9370-464A-A0D7-489A-EC8EB94C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19" y="2290562"/>
            <a:ext cx="1852247" cy="1378986"/>
          </a:xfrm>
          <a:prstGeom prst="rect">
            <a:avLst/>
          </a:prstGeom>
        </p:spPr>
      </p:pic>
      <p:sp>
        <p:nvSpPr>
          <p:cNvPr id="8" name="Right Arrow 18">
            <a:extLst>
              <a:ext uri="{FF2B5EF4-FFF2-40B4-BE49-F238E27FC236}">
                <a16:creationId xmlns:a16="http://schemas.microsoft.com/office/drawing/2014/main" id="{47BFCB6D-87B8-320E-4B25-1C4DEE51D26B}"/>
              </a:ext>
            </a:extLst>
          </p:cNvPr>
          <p:cNvSpPr/>
          <p:nvPr/>
        </p:nvSpPr>
        <p:spPr>
          <a:xfrm>
            <a:off x="2945486" y="2801541"/>
            <a:ext cx="486155" cy="52938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18">
            <a:extLst>
              <a:ext uri="{FF2B5EF4-FFF2-40B4-BE49-F238E27FC236}">
                <a16:creationId xmlns:a16="http://schemas.microsoft.com/office/drawing/2014/main" id="{79291385-EC69-F639-412C-276F689BA60E}"/>
              </a:ext>
            </a:extLst>
          </p:cNvPr>
          <p:cNvSpPr/>
          <p:nvPr/>
        </p:nvSpPr>
        <p:spPr>
          <a:xfrm>
            <a:off x="8526304" y="2771187"/>
            <a:ext cx="486155" cy="52938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A71787-804C-2BF7-3A3C-31BE696AE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389" y="2255803"/>
            <a:ext cx="1329390" cy="1449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6AD635-BFC8-D309-AB6C-AEE2FFE5D3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69" t="29510" r="32941" b="22205"/>
          <a:stretch/>
        </p:blipFill>
        <p:spPr>
          <a:xfrm>
            <a:off x="2807448" y="3950769"/>
            <a:ext cx="1597821" cy="1225652"/>
          </a:xfrm>
          <a:prstGeom prst="rect">
            <a:avLst/>
          </a:prstGeom>
        </p:spPr>
      </p:pic>
      <p:sp>
        <p:nvSpPr>
          <p:cNvPr id="16" name="Equal 6">
            <a:extLst>
              <a:ext uri="{FF2B5EF4-FFF2-40B4-BE49-F238E27FC236}">
                <a16:creationId xmlns:a16="http://schemas.microsoft.com/office/drawing/2014/main" id="{7E7D3212-A352-2A3F-46EA-57AC95736914}"/>
              </a:ext>
            </a:extLst>
          </p:cNvPr>
          <p:cNvSpPr/>
          <p:nvPr/>
        </p:nvSpPr>
        <p:spPr>
          <a:xfrm>
            <a:off x="5015958" y="3998503"/>
            <a:ext cx="1781908" cy="1035423"/>
          </a:xfrm>
          <a:prstGeom prst="mathEqual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7DFF60-D268-CFCA-C565-FE502CE6B1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154" t="35142" r="41615" b="33279"/>
          <a:stretch/>
        </p:blipFill>
        <p:spPr>
          <a:xfrm>
            <a:off x="7390945" y="3968053"/>
            <a:ext cx="1110672" cy="1214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F3B341-90C4-2F9E-4F88-B2828E32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6824" y="4026362"/>
            <a:ext cx="1067501" cy="1229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98885F-7C9B-9A33-A2B3-22B58CAA9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368" y="5409925"/>
            <a:ext cx="2399991" cy="11185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8231E2-009B-F899-1649-D5C8C2EFBE4C}"/>
              </a:ext>
            </a:extLst>
          </p:cNvPr>
          <p:cNvSpPr/>
          <p:nvPr/>
        </p:nvSpPr>
        <p:spPr>
          <a:xfrm>
            <a:off x="4213650" y="5386843"/>
            <a:ext cx="3001108" cy="1200329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F79646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Edukacija v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ozač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električnih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vozila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za primenu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eko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vožnje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9C98F77-8A09-EF46-7745-C730F71785D7}"/>
              </a:ext>
            </a:extLst>
          </p:cNvPr>
          <p:cNvSpPr/>
          <p:nvPr/>
        </p:nvSpPr>
        <p:spPr>
          <a:xfrm>
            <a:off x="3721434" y="5736896"/>
            <a:ext cx="292424" cy="360783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qual 24">
            <a:extLst>
              <a:ext uri="{FF2B5EF4-FFF2-40B4-BE49-F238E27FC236}">
                <a16:creationId xmlns:a16="http://schemas.microsoft.com/office/drawing/2014/main" id="{B6B88B29-35EA-80C1-E216-F415BB15165D}"/>
              </a:ext>
            </a:extLst>
          </p:cNvPr>
          <p:cNvSpPr/>
          <p:nvPr/>
        </p:nvSpPr>
        <p:spPr>
          <a:xfrm>
            <a:off x="7390945" y="5648421"/>
            <a:ext cx="437229" cy="395294"/>
          </a:xfrm>
          <a:prstGeom prst="mathEqual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95BE51-48AF-503A-B5A5-E7C568556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4361" y="5337698"/>
            <a:ext cx="1474919" cy="1170878"/>
          </a:xfrm>
          <a:prstGeom prst="rect">
            <a:avLst/>
          </a:prstGeom>
        </p:spPr>
      </p:pic>
      <p:sp>
        <p:nvSpPr>
          <p:cNvPr id="27" name="Right Arrow 25">
            <a:extLst>
              <a:ext uri="{FF2B5EF4-FFF2-40B4-BE49-F238E27FC236}">
                <a16:creationId xmlns:a16="http://schemas.microsoft.com/office/drawing/2014/main" id="{1BCB6D09-7AE8-A496-F2D0-E7FAD6D9B953}"/>
              </a:ext>
            </a:extLst>
          </p:cNvPr>
          <p:cNvSpPr/>
          <p:nvPr/>
        </p:nvSpPr>
        <p:spPr>
          <a:xfrm>
            <a:off x="9784258" y="5717495"/>
            <a:ext cx="499155" cy="4678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A8475B-D677-563C-19ED-23A8DF441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4908" y="5386843"/>
            <a:ext cx="993497" cy="1141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84EE88-405F-3735-AF03-FD9EFE182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C2265-E803-D915-AD96-A2A3D37985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13" name="Picture 12" descr="A logo with a car and leaves">
            <a:extLst>
              <a:ext uri="{FF2B5EF4-FFF2-40B4-BE49-F238E27FC236}">
                <a16:creationId xmlns:a16="http://schemas.microsoft.com/office/drawing/2014/main" id="{B91A6F3A-7C68-F3BE-DDD4-AE5896FFB6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car and leaves">
            <a:extLst>
              <a:ext uri="{FF2B5EF4-FFF2-40B4-BE49-F238E27FC236}">
                <a16:creationId xmlns:a16="http://schemas.microsoft.com/office/drawing/2014/main" id="{13A6DA39-0118-310A-ACA4-A0CB5741F5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6D245-C2B1-4662-78D5-F069A52E5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A0B69F-C8B3-F0FB-EAB8-DC5D7DC9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168082" y="926193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B5E88ED-004C-4EF6-51EA-C683F52E5E27}"/>
              </a:ext>
            </a:extLst>
          </p:cNvPr>
          <p:cNvSpPr txBox="1">
            <a:spLocks/>
          </p:cNvSpPr>
          <p:nvPr/>
        </p:nvSpPr>
        <p:spPr>
          <a:xfrm>
            <a:off x="0" y="1011626"/>
            <a:ext cx="11943531" cy="54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800" b="1" dirty="0">
                <a:latin typeface="+mn-lt"/>
              </a:rPr>
              <a:t>Edukacija upotrebe regenerativnog kočenja (rekuperacija)</a:t>
            </a:r>
            <a:endParaRPr lang="en-US" sz="28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4A9DE-E28C-0D78-7412-EF52366BE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3" y="1527484"/>
            <a:ext cx="3812840" cy="1416793"/>
          </a:xfrm>
          <a:prstGeom prst="rect">
            <a:avLst/>
          </a:prstGeom>
        </p:spPr>
      </p:pic>
      <p:sp>
        <p:nvSpPr>
          <p:cNvPr id="9" name="Right Arrow 11">
            <a:extLst>
              <a:ext uri="{FF2B5EF4-FFF2-40B4-BE49-F238E27FC236}">
                <a16:creationId xmlns:a16="http://schemas.microsoft.com/office/drawing/2014/main" id="{03B4B80C-5EB6-62EF-943B-2099533B856E}"/>
              </a:ext>
            </a:extLst>
          </p:cNvPr>
          <p:cNvSpPr/>
          <p:nvPr/>
        </p:nvSpPr>
        <p:spPr>
          <a:xfrm rot="332163">
            <a:off x="4040772" y="1962622"/>
            <a:ext cx="795113" cy="69160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06BFC-E90D-EFC1-529E-0D22338C9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484" y="1515707"/>
            <a:ext cx="2885991" cy="1666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AC0A20-5F43-65EB-66D0-E90E50022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5505" y="1499532"/>
            <a:ext cx="3318596" cy="15558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A7169E-F42D-86DA-CB29-58C707D52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734" y="3148829"/>
            <a:ext cx="2957876" cy="2015256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7D0EE8F4-C4B4-AE78-11AF-E1CB97051460}"/>
              </a:ext>
            </a:extLst>
          </p:cNvPr>
          <p:cNvSpPr/>
          <p:nvPr/>
        </p:nvSpPr>
        <p:spPr>
          <a:xfrm rot="6952936">
            <a:off x="1447893" y="3421905"/>
            <a:ext cx="1291596" cy="927474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32A468-BABE-AF1F-AD05-20AE975FB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585451"/>
            <a:ext cx="3658250" cy="1676502"/>
          </a:xfrm>
          <a:prstGeom prst="rect">
            <a:avLst/>
          </a:prstGeom>
        </p:spPr>
      </p:pic>
      <p:sp>
        <p:nvSpPr>
          <p:cNvPr id="17" name="Right Arrow 17">
            <a:extLst>
              <a:ext uri="{FF2B5EF4-FFF2-40B4-BE49-F238E27FC236}">
                <a16:creationId xmlns:a16="http://schemas.microsoft.com/office/drawing/2014/main" id="{5BBB7A35-0177-97B2-4CB1-2CB7C93623B7}"/>
              </a:ext>
            </a:extLst>
          </p:cNvPr>
          <p:cNvSpPr/>
          <p:nvPr/>
        </p:nvSpPr>
        <p:spPr>
          <a:xfrm>
            <a:off x="3718331" y="5267090"/>
            <a:ext cx="393182" cy="609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223337-34AF-9B90-661A-387ED2FAA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0772" y="4333616"/>
            <a:ext cx="3484419" cy="1800283"/>
          </a:xfrm>
          <a:prstGeom prst="rect">
            <a:avLst/>
          </a:prstGeom>
        </p:spPr>
      </p:pic>
      <p:sp>
        <p:nvSpPr>
          <p:cNvPr id="19" name="Down Arrow 12">
            <a:extLst>
              <a:ext uri="{FF2B5EF4-FFF2-40B4-BE49-F238E27FC236}">
                <a16:creationId xmlns:a16="http://schemas.microsoft.com/office/drawing/2014/main" id="{32CF78A3-31DF-D98E-F9C6-0AEA8E34BBEA}"/>
              </a:ext>
            </a:extLst>
          </p:cNvPr>
          <p:cNvSpPr/>
          <p:nvPr/>
        </p:nvSpPr>
        <p:spPr>
          <a:xfrm rot="15177506">
            <a:off x="8046712" y="4064977"/>
            <a:ext cx="512618" cy="88425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8">
            <a:extLst>
              <a:ext uri="{FF2B5EF4-FFF2-40B4-BE49-F238E27FC236}">
                <a16:creationId xmlns:a16="http://schemas.microsoft.com/office/drawing/2014/main" id="{C8BA6C01-4E99-F875-5333-8C498F8093D1}"/>
              </a:ext>
            </a:extLst>
          </p:cNvPr>
          <p:cNvSpPr/>
          <p:nvPr/>
        </p:nvSpPr>
        <p:spPr>
          <a:xfrm>
            <a:off x="8014451" y="5440928"/>
            <a:ext cx="393182" cy="609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4F6DEE-3F54-A064-E712-3FFBDA5DF2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7633" y="5332373"/>
            <a:ext cx="3679415" cy="12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0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7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0F972F1-BD6A-EADB-839B-B8B2DA3F2E4B}"/>
              </a:ext>
            </a:extLst>
          </p:cNvPr>
          <p:cNvSpPr txBox="1">
            <a:spLocks/>
          </p:cNvSpPr>
          <p:nvPr/>
        </p:nvSpPr>
        <p:spPr>
          <a:xfrm>
            <a:off x="667004" y="1384409"/>
            <a:ext cx="11391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eal RNIDS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OBLAST EDUKACIJE: SPECIFIČNOST POŽARA NA VOZILIMA SA ALTERNATIVNIM POGONOM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eal RNIDS" pitchFamily="50" charset="0"/>
              <a:ea typeface="+mj-ea"/>
              <a:cs typeface="+mj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6710FF7-823C-C480-2BA5-815752DBC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22" t="25949" r="5383" b="30344"/>
          <a:stretch/>
        </p:blipFill>
        <p:spPr>
          <a:xfrm>
            <a:off x="839416" y="2912441"/>
            <a:ext cx="3600400" cy="2304257"/>
          </a:xfrm>
          <a:prstGeom prst="rect">
            <a:avLst/>
          </a:prstGeom>
        </p:spPr>
      </p:pic>
      <p:sp>
        <p:nvSpPr>
          <p:cNvPr id="8" name="Right Arrow 5">
            <a:extLst>
              <a:ext uri="{FF2B5EF4-FFF2-40B4-BE49-F238E27FC236}">
                <a16:creationId xmlns:a16="http://schemas.microsoft.com/office/drawing/2014/main" id="{3B1C693D-4ED5-7D77-11D0-6111C7ED65BA}"/>
              </a:ext>
            </a:extLst>
          </p:cNvPr>
          <p:cNvSpPr/>
          <p:nvPr/>
        </p:nvSpPr>
        <p:spPr>
          <a:xfrm>
            <a:off x="5159898" y="3356992"/>
            <a:ext cx="2592288" cy="1631057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8D294A-904B-272C-8783-8F12FBB1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564904"/>
            <a:ext cx="4000500" cy="268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EE43F-0744-281E-716E-476362951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C3233-DCE7-9E2B-7E76-B977CCF57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5" name="Picture 4" descr="A logo with a car and leaves">
            <a:extLst>
              <a:ext uri="{FF2B5EF4-FFF2-40B4-BE49-F238E27FC236}">
                <a16:creationId xmlns:a16="http://schemas.microsoft.com/office/drawing/2014/main" id="{45A9854E-E8CE-4AB9-C485-186BA9B48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55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74C0BE-4847-4452-8231-9D1A30F2D81C}"/>
              </a:ext>
            </a:extLst>
          </p:cNvPr>
          <p:cNvGrpSpPr/>
          <p:nvPr/>
        </p:nvGrpSpPr>
        <p:grpSpPr>
          <a:xfrm>
            <a:off x="248469" y="1058328"/>
            <a:ext cx="11601002" cy="99482"/>
            <a:chOff x="248469" y="1312328"/>
            <a:chExt cx="11601002" cy="994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07B5B5-6632-4B64-AA25-AD26DB260FEB}"/>
                </a:ext>
              </a:extLst>
            </p:cNvPr>
            <p:cNvCxnSpPr/>
            <p:nvPr/>
          </p:nvCxnSpPr>
          <p:spPr>
            <a:xfrm>
              <a:off x="248469" y="1312328"/>
              <a:ext cx="1160100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4931ED9-EBCC-4F1F-8AC0-9A380CEAEB2B}"/>
                </a:ext>
              </a:extLst>
            </p:cNvPr>
            <p:cNvCxnSpPr/>
            <p:nvPr/>
          </p:nvCxnSpPr>
          <p:spPr>
            <a:xfrm>
              <a:off x="248469" y="1411810"/>
              <a:ext cx="11601002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F80B9-096F-4865-85AF-5F62E78BB3DA}"/>
              </a:ext>
            </a:extLst>
          </p:cNvPr>
          <p:cNvCxnSpPr/>
          <p:nvPr/>
        </p:nvCxnSpPr>
        <p:spPr>
          <a:xfrm>
            <a:off x="248469" y="6759408"/>
            <a:ext cx="116010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A20EFD-413D-4199-B4D7-2A60D7887F8F}"/>
              </a:ext>
            </a:extLst>
          </p:cNvPr>
          <p:cNvCxnSpPr/>
          <p:nvPr/>
        </p:nvCxnSpPr>
        <p:spPr>
          <a:xfrm>
            <a:off x="248469" y="6647216"/>
            <a:ext cx="1160100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210F55-A2F6-4383-177B-0B11C0E3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96" y="2670450"/>
            <a:ext cx="5183756" cy="33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ko sokolovo">
            <a:extLst>
              <a:ext uri="{FF2B5EF4-FFF2-40B4-BE49-F238E27FC236}">
                <a16:creationId xmlns:a16="http://schemas.microsoft.com/office/drawing/2014/main" id="{164F787E-18AE-8863-04D0-3839B302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9" y="2699799"/>
            <a:ext cx="5077010" cy="33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85A136-969C-F9C2-2B1C-308ABB69F7FC}"/>
              </a:ext>
            </a:extLst>
          </p:cNvPr>
          <p:cNvSpPr/>
          <p:nvPr/>
        </p:nvSpPr>
        <p:spPr>
          <a:xfrm>
            <a:off x="1026160" y="1239329"/>
            <a:ext cx="101396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Latn-RS" sz="2400" b="1" i="0" dirty="0">
                <a:solidFill>
                  <a:srgbClr val="21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Oblast regulisanja saobraćaja:</a:t>
            </a:r>
          </a:p>
          <a:p>
            <a:pPr algn="ctr"/>
            <a:r>
              <a:rPr lang="sr-Latn-RS" sz="2400" b="1" i="0" dirty="0">
                <a:solidFill>
                  <a:srgbClr val="21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Kontrola naplate parkiranja video-snimanjem </a:t>
            </a:r>
          </a:p>
          <a:p>
            <a:pPr algn="ctr"/>
            <a:r>
              <a:rPr lang="sr-Latn-RS" sz="2400" b="1" i="0" dirty="0">
                <a:solidFill>
                  <a:srgbClr val="211D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 automatskom obradom podataka 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BD3F80-1AFB-A212-68FD-5E9B06871207}"/>
              </a:ext>
            </a:extLst>
          </p:cNvPr>
          <p:cNvSpPr/>
          <p:nvPr/>
        </p:nvSpPr>
        <p:spPr>
          <a:xfrm>
            <a:off x="1196454" y="6050909"/>
            <a:ext cx="3052886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Prokuplj</a:t>
            </a:r>
            <a:r>
              <a:rPr lang="sr-Latn-RS" sz="3200" b="1" kern="0" dirty="0">
                <a:solidFill>
                  <a:prstClr val="black"/>
                </a:solidFill>
                <a:latin typeface="Calibri"/>
              </a:rPr>
              <a:t>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85A65-7F13-F674-79BA-1A7BF4D04A77}"/>
              </a:ext>
            </a:extLst>
          </p:cNvPr>
          <p:cNvSpPr/>
          <p:nvPr/>
        </p:nvSpPr>
        <p:spPr>
          <a:xfrm>
            <a:off x="7119734" y="6021561"/>
            <a:ext cx="3052886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200" b="1" kern="0" dirty="0">
                <a:solidFill>
                  <a:prstClr val="black"/>
                </a:solidFill>
                <a:latin typeface="Calibri"/>
              </a:rPr>
              <a:t>Velika</a:t>
            </a:r>
            <a:r>
              <a:rPr lang="sr-Latn-RS" sz="32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sr-Latn-RS" sz="3200" b="1" kern="0" dirty="0">
                <a:solidFill>
                  <a:prstClr val="black"/>
                </a:solidFill>
                <a:latin typeface="Calibri"/>
              </a:rPr>
              <a:t>Plana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21EAF-D8C8-60A1-9A68-83D805AE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36" y="202876"/>
            <a:ext cx="1753527" cy="733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B54A4-3E89-D508-77D3-E1CA36E85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53" y="115365"/>
            <a:ext cx="1568918" cy="899370"/>
          </a:xfrm>
          <a:prstGeom prst="rect">
            <a:avLst/>
          </a:prstGeom>
        </p:spPr>
      </p:pic>
      <p:pic>
        <p:nvPicPr>
          <p:cNvPr id="8" name="Picture 7" descr="A logo with a car and leaves&#10;&#10;Description automatically generated">
            <a:extLst>
              <a:ext uri="{FF2B5EF4-FFF2-40B4-BE49-F238E27FC236}">
                <a16:creationId xmlns:a16="http://schemas.microsoft.com/office/drawing/2014/main" id="{21CCC7F9-7C33-2C0D-8AE7-A05E1C31E3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6" b="41181"/>
          <a:stretch/>
        </p:blipFill>
        <p:spPr>
          <a:xfrm>
            <a:off x="248469" y="0"/>
            <a:ext cx="3650973" cy="9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00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239</Words>
  <Application>Microsoft Office PowerPoint</Application>
  <PresentationFormat>Widescreen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Areal RNIDS</vt:lpstr>
      <vt:lpstr>Arial</vt:lpstr>
      <vt:lpstr>Arial Black</vt:lpstr>
      <vt:lpstr>Calibri</vt:lpstr>
      <vt:lpstr>Calibri Light</vt:lpstr>
      <vt:lpstr>Open Sans</vt:lpstr>
      <vt:lpstr>TimesRoman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Lončar</dc:creator>
  <cp:lastModifiedBy>Milan Lončar</cp:lastModifiedBy>
  <cp:revision>132</cp:revision>
  <dcterms:created xsi:type="dcterms:W3CDTF">2024-03-16T13:07:44Z</dcterms:created>
  <dcterms:modified xsi:type="dcterms:W3CDTF">2024-05-21T18:28:55Z</dcterms:modified>
</cp:coreProperties>
</file>