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1"/>
  </p:notesMasterIdLst>
  <p:sldIdLst>
    <p:sldId id="272" r:id="rId2"/>
    <p:sldId id="446" r:id="rId3"/>
    <p:sldId id="447" r:id="rId4"/>
    <p:sldId id="428" r:id="rId5"/>
    <p:sldId id="611" r:id="rId6"/>
    <p:sldId id="605" r:id="rId7"/>
    <p:sldId id="593" r:id="rId8"/>
    <p:sldId id="648" r:id="rId9"/>
    <p:sldId id="473" r:id="rId10"/>
    <p:sldId id="646" r:id="rId11"/>
    <p:sldId id="455" r:id="rId12"/>
    <p:sldId id="606" r:id="rId13"/>
    <p:sldId id="425" r:id="rId14"/>
    <p:sldId id="481" r:id="rId15"/>
    <p:sldId id="652" r:id="rId16"/>
    <p:sldId id="641" r:id="rId17"/>
    <p:sldId id="640" r:id="rId18"/>
    <p:sldId id="461" r:id="rId19"/>
    <p:sldId id="644" r:id="rId20"/>
    <p:sldId id="466" r:id="rId21"/>
    <p:sldId id="382" r:id="rId22"/>
    <p:sldId id="385" r:id="rId23"/>
    <p:sldId id="651" r:id="rId24"/>
    <p:sldId id="604" r:id="rId25"/>
    <p:sldId id="392" r:id="rId26"/>
    <p:sldId id="276" r:id="rId27"/>
    <p:sldId id="649" r:id="rId28"/>
    <p:sldId id="653" r:id="rId29"/>
    <p:sldId id="459"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83" autoAdjust="0"/>
    <p:restoredTop sz="78137" autoAdjust="0"/>
  </p:normalViewPr>
  <p:slideViewPr>
    <p:cSldViewPr snapToGrid="0">
      <p:cViewPr varScale="1">
        <p:scale>
          <a:sx n="83" d="100"/>
          <a:sy n="83" d="100"/>
        </p:scale>
        <p:origin x="888" y="72"/>
      </p:cViewPr>
      <p:guideLst>
        <p:guide orient="horz" pos="2160"/>
        <p:guide pos="3840"/>
      </p:guideLst>
    </p:cSldViewPr>
  </p:slideViewPr>
  <p:notesTextViewPr>
    <p:cViewPr>
      <p:scale>
        <a:sx n="200" d="100"/>
        <a:sy n="2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4FB73F3-D4F1-446D-BF5A-6832DB0386E0}" type="datetimeFigureOut">
              <a:rPr lang="en-US" smtClean="0"/>
              <a:pPr/>
              <a:t>5/21/2024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076D3EC-989C-44A1-AA0E-CE2879B237B4}" type="slidenum">
              <a:rPr lang="en-US" smtClean="0"/>
              <a:pPr/>
              <a:t>‹#›</a:t>
            </a:fld>
            <a:endParaRPr lang="en-US"/>
          </a:p>
        </p:txBody>
      </p:sp>
    </p:spTree>
    <p:extLst>
      <p:ext uri="{BB962C8B-B14F-4D97-AF65-F5344CB8AC3E}">
        <p14:creationId xmlns:p14="http://schemas.microsoft.com/office/powerpoint/2010/main" val="29859712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r-Latn-CS" dirty="0"/>
          </a:p>
        </p:txBody>
      </p:sp>
      <p:sp>
        <p:nvSpPr>
          <p:cNvPr id="4" name="Slide Number Placeholder 3"/>
          <p:cNvSpPr>
            <a:spLocks noGrp="1"/>
          </p:cNvSpPr>
          <p:nvPr>
            <p:ph type="sldNum" sz="quarter" idx="5"/>
          </p:nvPr>
        </p:nvSpPr>
        <p:spPr/>
        <p:txBody>
          <a:bodyPr/>
          <a:lstStyle/>
          <a:p>
            <a:fld id="{6076D3EC-989C-44A1-AA0E-CE2879B237B4}" type="slidenum">
              <a:rPr lang="en-US" smtClean="0"/>
              <a:pPr/>
              <a:t>1</a:t>
            </a:fld>
            <a:endParaRPr lang="en-US"/>
          </a:p>
        </p:txBody>
      </p:sp>
    </p:spTree>
    <p:extLst>
      <p:ext uri="{BB962C8B-B14F-4D97-AF65-F5344CB8AC3E}">
        <p14:creationId xmlns:p14="http://schemas.microsoft.com/office/powerpoint/2010/main" val="18583508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076D3EC-989C-44A1-AA0E-CE2879B237B4}" type="slidenum">
              <a:rPr lang="en-US" smtClean="0"/>
              <a:pPr/>
              <a:t>14</a:t>
            </a:fld>
            <a:endParaRPr lang="en-US"/>
          </a:p>
        </p:txBody>
      </p:sp>
    </p:spTree>
    <p:extLst>
      <p:ext uri="{BB962C8B-B14F-4D97-AF65-F5344CB8AC3E}">
        <p14:creationId xmlns:p14="http://schemas.microsoft.com/office/powerpoint/2010/main" val="33301089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076D3EC-989C-44A1-AA0E-CE2879B237B4}" type="slidenum">
              <a:rPr lang="en-US" smtClean="0"/>
              <a:pPr/>
              <a:t>15</a:t>
            </a:fld>
            <a:endParaRPr lang="en-US"/>
          </a:p>
        </p:txBody>
      </p:sp>
    </p:spTree>
    <p:extLst>
      <p:ext uri="{BB962C8B-B14F-4D97-AF65-F5344CB8AC3E}">
        <p14:creationId xmlns:p14="http://schemas.microsoft.com/office/powerpoint/2010/main" val="8853436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076D3EC-989C-44A1-AA0E-CE2879B237B4}" type="slidenum">
              <a:rPr lang="en-US" smtClean="0"/>
              <a:pPr/>
              <a:t>16</a:t>
            </a:fld>
            <a:endParaRPr lang="en-US"/>
          </a:p>
        </p:txBody>
      </p:sp>
    </p:spTree>
    <p:extLst>
      <p:ext uri="{BB962C8B-B14F-4D97-AF65-F5344CB8AC3E}">
        <p14:creationId xmlns:p14="http://schemas.microsoft.com/office/powerpoint/2010/main" val="27100911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Ukratko</a:t>
            </a:r>
            <a:r>
              <a:rPr lang="en-US" dirty="0"/>
              <a:t>, </a:t>
            </a:r>
            <a:r>
              <a:rPr lang="en-US" dirty="0" err="1"/>
              <a:t>trenutna</a:t>
            </a:r>
            <a:r>
              <a:rPr lang="en-US" dirty="0"/>
              <a:t> </a:t>
            </a:r>
            <a:r>
              <a:rPr lang="en-US" dirty="0" err="1"/>
              <a:t>studija</a:t>
            </a:r>
            <a:r>
              <a:rPr lang="en-US" dirty="0"/>
              <a:t> </a:t>
            </a:r>
            <a:r>
              <a:rPr lang="en-US" dirty="0" err="1"/>
              <a:t>pruža</a:t>
            </a:r>
            <a:r>
              <a:rPr lang="en-US" dirty="0"/>
              <a:t> </a:t>
            </a:r>
            <a:r>
              <a:rPr lang="en-US" dirty="0" err="1"/>
              <a:t>eksperimentalnu</a:t>
            </a:r>
            <a:r>
              <a:rPr lang="en-US" dirty="0"/>
              <a:t> </a:t>
            </a:r>
            <a:r>
              <a:rPr lang="en-US" dirty="0" err="1"/>
              <a:t>osnovu</a:t>
            </a:r>
            <a:r>
              <a:rPr lang="en-US" dirty="0"/>
              <a:t> o </a:t>
            </a:r>
            <a:r>
              <a:rPr lang="en-US" dirty="0" err="1"/>
              <a:t>zelenom</a:t>
            </a:r>
            <a:r>
              <a:rPr lang="en-US" dirty="0"/>
              <a:t> </a:t>
            </a:r>
            <a:r>
              <a:rPr lang="en-US" dirty="0" err="1"/>
              <a:t>čaju</a:t>
            </a:r>
            <a:r>
              <a:rPr lang="en-US" dirty="0"/>
              <a:t> </a:t>
            </a:r>
            <a:r>
              <a:rPr lang="en-US" dirty="0" err="1"/>
              <a:t>ili</a:t>
            </a:r>
            <a:r>
              <a:rPr lang="en-US" dirty="0"/>
              <a:t> EGCG </a:t>
            </a:r>
            <a:r>
              <a:rPr lang="en-US" dirty="0" err="1"/>
              <a:t>kao</a:t>
            </a:r>
            <a:r>
              <a:rPr lang="en-US" dirty="0"/>
              <a:t> </a:t>
            </a:r>
            <a:r>
              <a:rPr lang="en-US" dirty="0" err="1"/>
              <a:t>potencijalnom</a:t>
            </a:r>
            <a:r>
              <a:rPr lang="en-US" dirty="0"/>
              <a:t>, prirodnomPCSK9 inhibitor </a:t>
            </a:r>
            <a:r>
              <a:rPr lang="en-US" dirty="0" err="1"/>
              <a:t>reguliše</a:t>
            </a:r>
            <a:r>
              <a:rPr lang="en-US" dirty="0"/>
              <a:t> </a:t>
            </a:r>
            <a:r>
              <a:rPr lang="en-US" dirty="0" err="1"/>
              <a:t>holesterol</a:t>
            </a:r>
            <a:r>
              <a:rPr lang="en-US" dirty="0"/>
              <a:t>. </a:t>
            </a:r>
            <a:r>
              <a:rPr lang="en-US" dirty="0" err="1"/>
              <a:t>Naši</a:t>
            </a:r>
            <a:r>
              <a:rPr lang="en-US" dirty="0"/>
              <a:t> </a:t>
            </a:r>
            <a:r>
              <a:rPr lang="en-US" dirty="0" err="1"/>
              <a:t>nalazi</a:t>
            </a:r>
            <a:r>
              <a:rPr lang="sr-Latn-RS" dirty="0"/>
              <a:t> </a:t>
            </a:r>
            <a:r>
              <a:rPr lang="en-US" dirty="0" err="1"/>
              <a:t>ukazuje</a:t>
            </a:r>
            <a:r>
              <a:rPr lang="en-US" dirty="0"/>
              <a:t> da EGCG </a:t>
            </a:r>
            <a:r>
              <a:rPr lang="en-US" dirty="0" err="1"/>
              <a:t>potiskuje</a:t>
            </a:r>
            <a:r>
              <a:rPr lang="en-US" dirty="0"/>
              <a:t> </a:t>
            </a:r>
            <a:r>
              <a:rPr lang="en-US" dirty="0" err="1"/>
              <a:t>proizvodnju</a:t>
            </a:r>
            <a:r>
              <a:rPr lang="en-US" dirty="0"/>
              <a:t> PCSK9</a:t>
            </a:r>
            <a:r>
              <a:rPr lang="sr-Latn-RS" dirty="0"/>
              <a:t> </a:t>
            </a:r>
            <a:r>
              <a:rPr lang="en-US" dirty="0" err="1"/>
              <a:t>promovisanjem</a:t>
            </a:r>
            <a:r>
              <a:rPr lang="en-US" dirty="0"/>
              <a:t> </a:t>
            </a:r>
            <a:r>
              <a:rPr lang="en-US" dirty="0" err="1"/>
              <a:t>nuklearnog</a:t>
            </a:r>
            <a:r>
              <a:rPr lang="en-US" dirty="0"/>
              <a:t> FokO3a </a:t>
            </a:r>
            <a:r>
              <a:rPr lang="en-US" dirty="0" err="1"/>
              <a:t>i</a:t>
            </a:r>
            <a:r>
              <a:rPr lang="en-US" dirty="0"/>
              <a:t> </a:t>
            </a:r>
            <a:r>
              <a:rPr lang="en-US" dirty="0" err="1"/>
              <a:t>smanjenjem</a:t>
            </a:r>
            <a:r>
              <a:rPr lang="en-US" dirty="0"/>
              <a:t> nuklearnogHNF1a, </a:t>
            </a:r>
            <a:r>
              <a:rPr lang="en-US" dirty="0" err="1"/>
              <a:t>što</a:t>
            </a:r>
            <a:r>
              <a:rPr lang="en-US" dirty="0"/>
              <a:t> </a:t>
            </a:r>
            <a:r>
              <a:rPr lang="en-US" dirty="0" err="1"/>
              <a:t>rezultira</a:t>
            </a:r>
            <a:r>
              <a:rPr lang="en-US" dirty="0"/>
              <a:t> </a:t>
            </a:r>
            <a:r>
              <a:rPr lang="en-US" dirty="0" err="1"/>
              <a:t>povećanom</a:t>
            </a:r>
            <a:r>
              <a:rPr lang="en-US" dirty="0"/>
              <a:t> </a:t>
            </a:r>
            <a:r>
              <a:rPr lang="en-US" dirty="0" err="1"/>
              <a:t>regulacijom</a:t>
            </a:r>
            <a:r>
              <a:rPr lang="en-US" dirty="0"/>
              <a:t> LDLR </a:t>
            </a:r>
            <a:r>
              <a:rPr lang="en-US" dirty="0" err="1"/>
              <a:t>ekspresije</a:t>
            </a:r>
            <a:r>
              <a:rPr lang="en-US" dirty="0"/>
              <a:t> </a:t>
            </a:r>
            <a:r>
              <a:rPr lang="en-US" dirty="0" err="1"/>
              <a:t>iUnos</a:t>
            </a:r>
            <a:r>
              <a:rPr lang="en-US" dirty="0"/>
              <a:t> LDL u </a:t>
            </a:r>
            <a:r>
              <a:rPr lang="en-US" dirty="0" err="1"/>
              <a:t>hepatocite.Terebi</a:t>
            </a:r>
            <a:r>
              <a:rPr lang="en-US" dirty="0"/>
              <a:t> </a:t>
            </a:r>
            <a:r>
              <a:rPr lang="en-US" dirty="0" err="1"/>
              <a:t>inhibirajući</a:t>
            </a:r>
            <a:r>
              <a:rPr lang="en-US" dirty="0"/>
              <a:t> </a:t>
            </a:r>
            <a:r>
              <a:rPr lang="en-US" dirty="0" err="1"/>
              <a:t>jetru</a:t>
            </a:r>
            <a:r>
              <a:rPr lang="en-US" dirty="0"/>
              <a:t> </a:t>
            </a:r>
            <a:r>
              <a:rPr lang="en-US" dirty="0" err="1"/>
              <a:t>icirkulišući</a:t>
            </a:r>
            <a:r>
              <a:rPr lang="en-US" dirty="0"/>
              <a:t> </a:t>
            </a:r>
            <a:r>
              <a:rPr lang="en-US" dirty="0" err="1"/>
              <a:t>nivoi</a:t>
            </a:r>
            <a:r>
              <a:rPr lang="en-US" dirty="0"/>
              <a:t> PCSK9, </a:t>
            </a:r>
            <a:r>
              <a:rPr lang="en-US" dirty="0" err="1"/>
              <a:t>i</a:t>
            </a:r>
            <a:r>
              <a:rPr lang="en-US" dirty="0"/>
              <a:t> </a:t>
            </a:r>
            <a:r>
              <a:rPr lang="en-US" dirty="0" err="1"/>
              <a:t>na</a:t>
            </a:r>
            <a:r>
              <a:rPr lang="en-US" dirty="0"/>
              <a:t> </a:t>
            </a:r>
            <a:r>
              <a:rPr lang="en-US" dirty="0" err="1"/>
              <a:t>kraju</a:t>
            </a:r>
            <a:r>
              <a:rPr lang="en-US" dirty="0"/>
              <a:t> </a:t>
            </a:r>
            <a:r>
              <a:rPr lang="en-US" dirty="0" err="1"/>
              <a:t>snižavanje</a:t>
            </a:r>
            <a:r>
              <a:rPr lang="en-US" dirty="0"/>
              <a:t> LDL-</a:t>
            </a:r>
            <a:r>
              <a:rPr lang="en-US" dirty="0" err="1"/>
              <a:t>Cnivoa</a:t>
            </a:r>
            <a:r>
              <a:rPr lang="en-US" dirty="0"/>
              <a:t> (sl. 7). </a:t>
            </a:r>
            <a:r>
              <a:rPr lang="en-US" dirty="0" err="1"/>
              <a:t>Takvi</a:t>
            </a:r>
            <a:r>
              <a:rPr lang="en-US" dirty="0"/>
              <a:t> </a:t>
            </a:r>
            <a:r>
              <a:rPr lang="en-US" dirty="0" err="1"/>
              <a:t>nalazi</a:t>
            </a:r>
            <a:r>
              <a:rPr lang="en-US" dirty="0"/>
              <a:t> </a:t>
            </a:r>
            <a:r>
              <a:rPr lang="en-US" dirty="0" err="1"/>
              <a:t>mogu</a:t>
            </a:r>
            <a:r>
              <a:rPr lang="en-US" dirty="0"/>
              <a:t> </a:t>
            </a:r>
            <a:r>
              <a:rPr lang="en-US" dirty="0" err="1"/>
              <a:t>imati</a:t>
            </a:r>
            <a:r>
              <a:rPr lang="en-US" dirty="0"/>
              <a:t> </a:t>
            </a:r>
            <a:r>
              <a:rPr lang="en-US" dirty="0" err="1"/>
              <a:t>značajnu</a:t>
            </a:r>
            <a:r>
              <a:rPr lang="en-US" dirty="0"/>
              <a:t> </a:t>
            </a:r>
            <a:r>
              <a:rPr lang="en-US" dirty="0" err="1"/>
              <a:t>kliničku</a:t>
            </a:r>
            <a:r>
              <a:rPr lang="en-US" dirty="0"/>
              <a:t> </a:t>
            </a:r>
            <a:r>
              <a:rPr lang="en-US" dirty="0" err="1"/>
              <a:t>sliku</a:t>
            </a:r>
            <a:r>
              <a:rPr lang="sr-Latn-RS" dirty="0"/>
              <a:t> </a:t>
            </a:r>
            <a:r>
              <a:rPr lang="en-US" dirty="0" err="1"/>
              <a:t>implikacija</a:t>
            </a:r>
            <a:r>
              <a:rPr lang="en-US" dirty="0"/>
              <a:t> </a:t>
            </a:r>
            <a:r>
              <a:rPr lang="en-US" dirty="0" err="1"/>
              <a:t>zbog</a:t>
            </a:r>
            <a:r>
              <a:rPr lang="en-US" dirty="0"/>
              <a:t> </a:t>
            </a:r>
            <a:r>
              <a:rPr lang="en-US" dirty="0" err="1"/>
              <a:t>karakteristika</a:t>
            </a:r>
            <a:r>
              <a:rPr lang="en-US" dirty="0"/>
              <a:t> </a:t>
            </a:r>
            <a:r>
              <a:rPr lang="en-US" dirty="0" err="1"/>
              <a:t>zelenog</a:t>
            </a:r>
            <a:r>
              <a:rPr lang="en-US" dirty="0"/>
              <a:t> </a:t>
            </a:r>
            <a:r>
              <a:rPr lang="en-US" dirty="0" err="1"/>
              <a:t>čaja</a:t>
            </a:r>
            <a:r>
              <a:rPr lang="en-US" dirty="0"/>
              <a:t>, </a:t>
            </a:r>
            <a:r>
              <a:rPr lang="en-US" dirty="0" err="1"/>
              <a:t>kao</a:t>
            </a:r>
            <a:r>
              <a:rPr lang="en-US" dirty="0"/>
              <a:t> </a:t>
            </a:r>
            <a:r>
              <a:rPr lang="en-US" dirty="0" err="1"/>
              <a:t>što</a:t>
            </a:r>
            <a:r>
              <a:rPr lang="en-US" dirty="0"/>
              <a:t> </a:t>
            </a:r>
            <a:r>
              <a:rPr lang="en-US" dirty="0" err="1"/>
              <a:t>su</a:t>
            </a:r>
            <a:r>
              <a:rPr lang="en-US" dirty="0"/>
              <a:t> </a:t>
            </a:r>
            <a:r>
              <a:rPr lang="en-US" dirty="0" err="1"/>
              <a:t>lakodostupno</a:t>
            </a:r>
            <a:r>
              <a:rPr lang="en-US" dirty="0"/>
              <a:t>, </a:t>
            </a:r>
            <a:r>
              <a:rPr lang="en-US" dirty="0" err="1"/>
              <a:t>relativno</a:t>
            </a:r>
            <a:r>
              <a:rPr lang="en-US" dirty="0"/>
              <a:t> </a:t>
            </a:r>
            <a:r>
              <a:rPr lang="en-US" dirty="0" err="1"/>
              <a:t>jeftino</a:t>
            </a:r>
            <a:r>
              <a:rPr lang="en-US" dirty="0"/>
              <a:t> </a:t>
            </a:r>
            <a:r>
              <a:rPr lang="en-US" dirty="0" err="1"/>
              <a:t>i</a:t>
            </a:r>
            <a:r>
              <a:rPr lang="en-US" dirty="0"/>
              <a:t> </a:t>
            </a:r>
            <a:r>
              <a:rPr lang="en-US" dirty="0" err="1"/>
              <a:t>povoljnog</a:t>
            </a:r>
            <a:r>
              <a:rPr lang="en-US" dirty="0"/>
              <a:t> </a:t>
            </a:r>
            <a:r>
              <a:rPr lang="en-US" dirty="0" err="1"/>
              <a:t>ukusa</a:t>
            </a:r>
            <a:r>
              <a:rPr lang="en-US" dirty="0"/>
              <a:t>. </a:t>
            </a:r>
            <a:r>
              <a:rPr lang="en-US" dirty="0" err="1"/>
              <a:t>Možda</a:t>
            </a:r>
            <a:r>
              <a:rPr lang="en-US" dirty="0"/>
              <a:t> </a:t>
            </a:r>
            <a:r>
              <a:rPr lang="en-US" dirty="0" err="1"/>
              <a:t>će</a:t>
            </a:r>
            <a:r>
              <a:rPr lang="en-US" dirty="0"/>
              <a:t> </a:t>
            </a:r>
            <a:r>
              <a:rPr lang="en-US" dirty="0" err="1"/>
              <a:t>biti</a:t>
            </a:r>
            <a:r>
              <a:rPr lang="en-US" dirty="0"/>
              <a:t> </a:t>
            </a:r>
            <a:r>
              <a:rPr lang="en-US" dirty="0" err="1"/>
              <a:t>potrebno</a:t>
            </a:r>
            <a:r>
              <a:rPr lang="en-US" dirty="0"/>
              <a:t> </a:t>
            </a:r>
            <a:r>
              <a:rPr lang="en-US" dirty="0" err="1"/>
              <a:t>više</a:t>
            </a:r>
            <a:r>
              <a:rPr lang="en-US" dirty="0"/>
              <a:t> </a:t>
            </a:r>
            <a:r>
              <a:rPr lang="en-US" dirty="0" err="1"/>
              <a:t>studija</a:t>
            </a:r>
            <a:r>
              <a:rPr lang="en-US" dirty="0"/>
              <a:t> da </a:t>
            </a:r>
            <a:r>
              <a:rPr lang="en-US" dirty="0" err="1"/>
              <a:t>bismo</a:t>
            </a:r>
            <a:r>
              <a:rPr lang="en-US" dirty="0"/>
              <a:t> </a:t>
            </a:r>
            <a:r>
              <a:rPr lang="en-US" dirty="0" err="1"/>
              <a:t>potvrdili</a:t>
            </a:r>
            <a:r>
              <a:rPr lang="en-US" dirty="0"/>
              <a:t> </a:t>
            </a:r>
            <a:r>
              <a:rPr lang="en-US" dirty="0" err="1"/>
              <a:t>naša</a:t>
            </a:r>
            <a:r>
              <a:rPr lang="en-US" dirty="0"/>
              <a:t> </a:t>
            </a:r>
            <a:r>
              <a:rPr lang="en-US" dirty="0" err="1"/>
              <a:t>saznanja</a:t>
            </a:r>
            <a:r>
              <a:rPr lang="en-US" dirty="0"/>
              <a:t> u </a:t>
            </a:r>
            <a:r>
              <a:rPr lang="en-US" dirty="0" err="1"/>
              <a:t>budućnosti</a:t>
            </a:r>
            <a:r>
              <a:rPr lang="en-US" dirty="0"/>
              <a:t>.</a:t>
            </a:r>
          </a:p>
        </p:txBody>
      </p:sp>
      <p:sp>
        <p:nvSpPr>
          <p:cNvPr id="4" name="Slide Number Placeholder 3"/>
          <p:cNvSpPr>
            <a:spLocks noGrp="1"/>
          </p:cNvSpPr>
          <p:nvPr>
            <p:ph type="sldNum" sz="quarter" idx="5"/>
          </p:nvPr>
        </p:nvSpPr>
        <p:spPr/>
        <p:txBody>
          <a:bodyPr/>
          <a:lstStyle/>
          <a:p>
            <a:fld id="{6076D3EC-989C-44A1-AA0E-CE2879B237B4}" type="slidenum">
              <a:rPr lang="en-US" smtClean="0"/>
              <a:pPr/>
              <a:t>17</a:t>
            </a:fld>
            <a:endParaRPr lang="en-US"/>
          </a:p>
        </p:txBody>
      </p:sp>
    </p:spTree>
    <p:extLst>
      <p:ext uri="{BB962C8B-B14F-4D97-AF65-F5344CB8AC3E}">
        <p14:creationId xmlns:p14="http://schemas.microsoft.com/office/powerpoint/2010/main" val="1923772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076D3EC-989C-44A1-AA0E-CE2879B237B4}" type="slidenum">
              <a:rPr lang="en-US" smtClean="0"/>
              <a:pPr/>
              <a:t>19</a:t>
            </a:fld>
            <a:endParaRPr lang="en-US"/>
          </a:p>
        </p:txBody>
      </p:sp>
    </p:spTree>
    <p:extLst>
      <p:ext uri="{BB962C8B-B14F-4D97-AF65-F5344CB8AC3E}">
        <p14:creationId xmlns:p14="http://schemas.microsoft.com/office/powerpoint/2010/main" val="14813861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r-Latn-RS" dirty="0"/>
              <a:t>Rezveratrol 50 mg 2-3 x dnevno</a:t>
            </a:r>
            <a:endParaRPr lang="en-US" dirty="0"/>
          </a:p>
        </p:txBody>
      </p:sp>
      <p:sp>
        <p:nvSpPr>
          <p:cNvPr id="4" name="Slide Number Placeholder 3"/>
          <p:cNvSpPr>
            <a:spLocks noGrp="1"/>
          </p:cNvSpPr>
          <p:nvPr>
            <p:ph type="sldNum" sz="quarter" idx="5"/>
          </p:nvPr>
        </p:nvSpPr>
        <p:spPr/>
        <p:txBody>
          <a:bodyPr/>
          <a:lstStyle/>
          <a:p>
            <a:fld id="{6076D3EC-989C-44A1-AA0E-CE2879B237B4}" type="slidenum">
              <a:rPr lang="en-US" smtClean="0"/>
              <a:pPr/>
              <a:t>20</a:t>
            </a:fld>
            <a:endParaRPr lang="en-US" dirty="0"/>
          </a:p>
        </p:txBody>
      </p:sp>
    </p:spTree>
    <p:extLst>
      <p:ext uri="{BB962C8B-B14F-4D97-AF65-F5344CB8AC3E}">
        <p14:creationId xmlns:p14="http://schemas.microsoft.com/office/powerpoint/2010/main" val="281214125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r-Latn-RS" dirty="0"/>
              <a:t>Alicin 250 mg 2x1 do 500 mg</a:t>
            </a:r>
            <a:endParaRPr lang="en-US" dirty="0"/>
          </a:p>
        </p:txBody>
      </p:sp>
      <p:sp>
        <p:nvSpPr>
          <p:cNvPr id="4" name="Slide Number Placeholder 3"/>
          <p:cNvSpPr>
            <a:spLocks noGrp="1"/>
          </p:cNvSpPr>
          <p:nvPr>
            <p:ph type="sldNum" sz="quarter" idx="5"/>
          </p:nvPr>
        </p:nvSpPr>
        <p:spPr/>
        <p:txBody>
          <a:bodyPr/>
          <a:lstStyle/>
          <a:p>
            <a:fld id="{6076D3EC-989C-44A1-AA0E-CE2879B237B4}" type="slidenum">
              <a:rPr lang="en-US" smtClean="0"/>
              <a:pPr/>
              <a:t>24</a:t>
            </a:fld>
            <a:endParaRPr lang="en-US"/>
          </a:p>
        </p:txBody>
      </p:sp>
    </p:spTree>
    <p:extLst>
      <p:ext uri="{BB962C8B-B14F-4D97-AF65-F5344CB8AC3E}">
        <p14:creationId xmlns:p14="http://schemas.microsoft.com/office/powerpoint/2010/main" val="208923876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err="1">
                <a:solidFill>
                  <a:schemeClr val="tx1"/>
                </a:solidFill>
                <a:effectLst/>
                <a:latin typeface="+mn-lt"/>
                <a:ea typeface="+mn-ea"/>
                <a:cs typeface="+mn-cs"/>
              </a:rPr>
              <a:t>Slika</a:t>
            </a:r>
            <a:r>
              <a:rPr lang="en-US" sz="1200" b="0" i="0" kern="1200" dirty="0">
                <a:solidFill>
                  <a:schemeClr val="tx1"/>
                </a:solidFill>
                <a:effectLst/>
                <a:latin typeface="+mn-lt"/>
                <a:ea typeface="+mn-ea"/>
                <a:cs typeface="+mn-cs"/>
              </a:rPr>
              <a:t> 2 </a:t>
            </a:r>
            <a:r>
              <a:rPr lang="en-US" sz="1200" b="0" i="0" kern="1200" dirty="0" err="1">
                <a:solidFill>
                  <a:schemeClr val="tx1"/>
                </a:solidFill>
                <a:effectLst/>
                <a:latin typeface="+mn-lt"/>
                <a:ea typeface="+mn-ea"/>
                <a:cs typeface="+mn-cs"/>
              </a:rPr>
              <a:t>Inhibitorni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efekti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alicina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na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ćelijsku</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apoptozu</a:t>
            </a:r>
            <a:r>
              <a:rPr lang="en-US" sz="1200" b="0" i="0" kern="1200" dirty="0">
                <a:solidFill>
                  <a:schemeClr val="tx1"/>
                </a:solidFill>
                <a:effectLst/>
                <a:latin typeface="+mn-lt"/>
                <a:ea typeface="+mn-ea"/>
                <a:cs typeface="+mn-cs"/>
              </a:rPr>
              <a:t> HUVEC-a </a:t>
            </a:r>
            <a:r>
              <a:rPr lang="en-US" sz="1200" b="0" i="0" kern="1200" dirty="0" err="1">
                <a:solidFill>
                  <a:schemeClr val="tx1"/>
                </a:solidFill>
                <a:effectLst/>
                <a:latin typeface="+mn-lt"/>
                <a:ea typeface="+mn-ea"/>
                <a:cs typeface="+mn-cs"/>
              </a:rPr>
              <a:t>indukovanu</a:t>
            </a:r>
            <a:r>
              <a:rPr lang="en-US" sz="1200" b="0" i="0" kern="1200" dirty="0">
                <a:solidFill>
                  <a:schemeClr val="tx1"/>
                </a:solidFill>
                <a:effectLst/>
                <a:latin typeface="+mn-lt"/>
                <a:ea typeface="+mn-ea"/>
                <a:cs typeface="+mn-cs"/>
              </a:rPr>
              <a:t> ok-LDL </a:t>
            </a:r>
            <a:r>
              <a:rPr lang="en-US" sz="1200" b="0" i="0" kern="1200" dirty="0" err="1">
                <a:solidFill>
                  <a:schemeClr val="tx1"/>
                </a:solidFill>
                <a:effectLst/>
                <a:latin typeface="+mn-lt"/>
                <a:ea typeface="+mn-ea"/>
                <a:cs typeface="+mn-cs"/>
              </a:rPr>
              <a:t>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aktivaciju</a:t>
            </a:r>
            <a:r>
              <a:rPr lang="en-US" sz="1200" b="0" i="0" kern="1200" dirty="0">
                <a:solidFill>
                  <a:schemeClr val="tx1"/>
                </a:solidFill>
                <a:effectLst/>
                <a:latin typeface="+mn-lt"/>
                <a:ea typeface="+mn-ea"/>
                <a:cs typeface="+mn-cs"/>
              </a:rPr>
              <a:t> kaspaze-3. </a:t>
            </a:r>
            <a:r>
              <a:rPr lang="en-US" sz="1200" b="0" i="0" kern="1200" dirty="0" err="1">
                <a:solidFill>
                  <a:schemeClr val="tx1"/>
                </a:solidFill>
                <a:effectLst/>
                <a:latin typeface="+mn-lt"/>
                <a:ea typeface="+mn-ea"/>
                <a:cs typeface="+mn-cs"/>
              </a:rPr>
              <a:t>Ćelije</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su</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prethodno</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tretirane</a:t>
            </a:r>
            <a:r>
              <a:rPr lang="en-US" sz="1200" b="0" i="0" kern="1200" dirty="0">
                <a:solidFill>
                  <a:schemeClr val="tx1"/>
                </a:solidFill>
                <a:effectLst/>
                <a:latin typeface="+mn-lt"/>
                <a:ea typeface="+mn-ea"/>
                <a:cs typeface="+mn-cs"/>
              </a:rPr>
              <a:t> 20 min </a:t>
            </a:r>
            <a:r>
              <a:rPr lang="en-US" sz="1200" b="0" i="0" kern="1200" dirty="0" err="1">
                <a:solidFill>
                  <a:schemeClr val="tx1"/>
                </a:solidFill>
                <a:effectLst/>
                <a:latin typeface="+mn-lt"/>
                <a:ea typeface="+mn-ea"/>
                <a:cs typeface="+mn-cs"/>
              </a:rPr>
              <a:t>alicinom</a:t>
            </a:r>
            <a:r>
              <a:rPr lang="en-US" sz="1200" b="0" i="0" kern="1200" dirty="0">
                <a:solidFill>
                  <a:schemeClr val="tx1"/>
                </a:solidFill>
                <a:effectLst/>
                <a:latin typeface="+mn-lt"/>
                <a:ea typeface="+mn-ea"/>
                <a:cs typeface="+mn-cs"/>
              </a:rPr>
              <a:t> u </a:t>
            </a:r>
            <a:r>
              <a:rPr lang="en-US" sz="1200" b="0" i="0" kern="1200" dirty="0" err="1">
                <a:solidFill>
                  <a:schemeClr val="tx1"/>
                </a:solidFill>
                <a:effectLst/>
                <a:latin typeface="+mn-lt"/>
                <a:ea typeface="+mn-ea"/>
                <a:cs typeface="+mn-cs"/>
              </a:rPr>
              <a:t>različitim</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koncentracijama</a:t>
            </a:r>
            <a:r>
              <a:rPr lang="en-US" sz="1200" b="0" i="0" kern="1200" dirty="0">
                <a:solidFill>
                  <a:schemeClr val="tx1"/>
                </a:solidFill>
                <a:effectLst/>
                <a:latin typeface="+mn-lt"/>
                <a:ea typeface="+mn-ea"/>
                <a:cs typeface="+mn-cs"/>
              </a:rPr>
              <a:t> (10, 30, 100 mM), </a:t>
            </a:r>
            <a:r>
              <a:rPr lang="en-US" sz="1200" b="0" i="0" kern="1200" dirty="0" err="1">
                <a:solidFill>
                  <a:schemeClr val="tx1"/>
                </a:solidFill>
                <a:effectLst/>
                <a:latin typeface="+mn-lt"/>
                <a:ea typeface="+mn-ea"/>
                <a:cs typeface="+mn-cs"/>
              </a:rPr>
              <a:t>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izloženi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su</a:t>
            </a:r>
            <a:r>
              <a:rPr lang="en-US" sz="1200" b="0" i="0" kern="1200" dirty="0">
                <a:solidFill>
                  <a:schemeClr val="tx1"/>
                </a:solidFill>
                <a:effectLst/>
                <a:latin typeface="+mn-lt"/>
                <a:ea typeface="+mn-ea"/>
                <a:cs typeface="+mn-cs"/>
              </a:rPr>
              <a:t> oks-LDL (150 mg / ml) </a:t>
            </a:r>
            <a:r>
              <a:rPr lang="en-US" sz="1200" b="0" i="0" kern="1200" dirty="0" err="1">
                <a:solidFill>
                  <a:schemeClr val="tx1"/>
                </a:solidFill>
                <a:effectLst/>
                <a:latin typeface="+mn-lt"/>
                <a:ea typeface="+mn-ea"/>
                <a:cs typeface="+mn-cs"/>
              </a:rPr>
              <a:t>tokom</a:t>
            </a:r>
            <a:r>
              <a:rPr lang="en-US" sz="1200" b="0" i="0" kern="1200" dirty="0">
                <a:solidFill>
                  <a:schemeClr val="tx1"/>
                </a:solidFill>
                <a:effectLst/>
                <a:latin typeface="+mn-lt"/>
                <a:ea typeface="+mn-ea"/>
                <a:cs typeface="+mn-cs"/>
              </a:rPr>
              <a:t> 24 h. </a:t>
            </a:r>
            <a:r>
              <a:rPr lang="en-US" sz="1200" b="0" i="0" kern="1200" dirty="0" err="1">
                <a:solidFill>
                  <a:schemeClr val="tx1"/>
                </a:solidFill>
                <a:effectLst/>
                <a:latin typeface="+mn-lt"/>
                <a:ea typeface="+mn-ea"/>
                <a:cs typeface="+mn-cs"/>
              </a:rPr>
              <a:t>Apoptoza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ćelija</a:t>
            </a:r>
            <a:r>
              <a:rPr lang="en-US" sz="1200" b="0" i="0" kern="1200" dirty="0">
                <a:solidFill>
                  <a:schemeClr val="tx1"/>
                </a:solidFill>
                <a:effectLst/>
                <a:latin typeface="+mn-lt"/>
                <a:ea typeface="+mn-ea"/>
                <a:cs typeface="+mn-cs"/>
              </a:rPr>
              <a:t> je </a:t>
            </a:r>
            <a:r>
              <a:rPr lang="en-US" sz="1200" b="0" i="0" kern="1200" dirty="0" err="1">
                <a:solidFill>
                  <a:schemeClr val="tx1"/>
                </a:solidFill>
                <a:effectLst/>
                <a:latin typeface="+mn-lt"/>
                <a:ea typeface="+mn-ea"/>
                <a:cs typeface="+mn-cs"/>
              </a:rPr>
              <a:t>merena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protočnom</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citometrijom</a:t>
            </a:r>
            <a:r>
              <a:rPr lang="en-US" sz="1200" b="0" i="0" kern="1200" dirty="0">
                <a:solidFill>
                  <a:schemeClr val="tx1"/>
                </a:solidFill>
                <a:effectLst/>
                <a:latin typeface="+mn-lt"/>
                <a:ea typeface="+mn-ea"/>
                <a:cs typeface="+mn-cs"/>
              </a:rPr>
              <a:t>. a, b </a:t>
            </a:r>
            <a:r>
              <a:rPr lang="en-US" sz="1200" b="0" i="0" kern="1200" dirty="0" err="1">
                <a:solidFill>
                  <a:schemeClr val="tx1"/>
                </a:solidFill>
                <a:effectLst/>
                <a:latin typeface="+mn-lt"/>
                <a:ea typeface="+mn-ea"/>
                <a:cs typeface="+mn-cs"/>
              </a:rPr>
              <a:t>Brojci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točkastih</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dijagrama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protočne</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citometrije</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apoptotskih</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ćelija</a:t>
            </a:r>
            <a:r>
              <a:rPr lang="en-US" sz="1200" b="0" i="0" kern="1200" dirty="0">
                <a:solidFill>
                  <a:schemeClr val="tx1"/>
                </a:solidFill>
                <a:effectLst/>
                <a:latin typeface="+mn-lt"/>
                <a:ea typeface="+mn-ea"/>
                <a:cs typeface="+mn-cs"/>
              </a:rPr>
              <a:t> u </a:t>
            </a:r>
            <a:r>
              <a:rPr lang="en-US" sz="1200" b="0" i="0" kern="1200" dirty="0" err="1">
                <a:solidFill>
                  <a:schemeClr val="tx1"/>
                </a:solidFill>
                <a:effectLst/>
                <a:latin typeface="+mn-lt"/>
                <a:ea typeface="+mn-ea"/>
                <a:cs typeface="+mn-cs"/>
              </a:rPr>
              <a:t>kontrolnoj</a:t>
            </a:r>
            <a:r>
              <a:rPr lang="en-US" sz="1200" b="0" i="0" kern="1200" dirty="0">
                <a:solidFill>
                  <a:schemeClr val="tx1"/>
                </a:solidFill>
                <a:effectLst/>
                <a:latin typeface="+mn-lt"/>
                <a:ea typeface="+mn-ea"/>
                <a:cs typeface="+mn-cs"/>
              </a:rPr>
              <a:t> (a) </a:t>
            </a:r>
            <a:r>
              <a:rPr lang="en-US" sz="1200" b="0" i="0" kern="1200" dirty="0" err="1">
                <a:solidFill>
                  <a:schemeClr val="tx1"/>
                </a:solidFill>
                <a:effectLst/>
                <a:latin typeface="+mn-lt"/>
                <a:ea typeface="+mn-ea"/>
                <a:cs typeface="+mn-cs"/>
              </a:rPr>
              <a:t>i</a:t>
            </a:r>
            <a:r>
              <a:rPr lang="en-US" sz="1200" b="0" i="0" kern="1200" dirty="0">
                <a:solidFill>
                  <a:schemeClr val="tx1"/>
                </a:solidFill>
                <a:effectLst/>
                <a:latin typeface="+mn-lt"/>
                <a:ea typeface="+mn-ea"/>
                <a:cs typeface="+mn-cs"/>
              </a:rPr>
              <a:t> ok-LDL-</a:t>
            </a:r>
            <a:r>
              <a:rPr lang="en-US" sz="1200" b="0" i="0" kern="1200" dirty="0" err="1">
                <a:solidFill>
                  <a:schemeClr val="tx1"/>
                </a:solidFill>
                <a:effectLst/>
                <a:latin typeface="+mn-lt"/>
                <a:ea typeface="+mn-ea"/>
                <a:cs typeface="+mn-cs"/>
              </a:rPr>
              <a:t>izloženoj</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grupi</a:t>
            </a:r>
            <a:r>
              <a:rPr lang="en-US" sz="1200" b="0" i="0" kern="1200" dirty="0">
                <a:solidFill>
                  <a:schemeClr val="tx1"/>
                </a:solidFill>
                <a:effectLst/>
                <a:latin typeface="+mn-lt"/>
                <a:ea typeface="+mn-ea"/>
                <a:cs typeface="+mn-cs"/>
              </a:rPr>
              <a:t> (b). c </a:t>
            </a:r>
            <a:r>
              <a:rPr lang="en-US" sz="1200" b="0" i="0" kern="1200" dirty="0" err="1">
                <a:solidFill>
                  <a:schemeClr val="tx1"/>
                </a:solidFill>
                <a:effectLst/>
                <a:latin typeface="+mn-lt"/>
                <a:ea typeface="+mn-ea"/>
                <a:cs typeface="+mn-cs"/>
              </a:rPr>
              <a:t>Stepen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apoptotskih</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ćelija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kvantifikovan</a:t>
            </a:r>
            <a:r>
              <a:rPr lang="en-US" sz="1200" b="0" i="0" kern="1200" dirty="0">
                <a:solidFill>
                  <a:schemeClr val="tx1"/>
                </a:solidFill>
                <a:effectLst/>
                <a:latin typeface="+mn-lt"/>
                <a:ea typeface="+mn-ea"/>
                <a:cs typeface="+mn-cs"/>
              </a:rPr>
              <a:t> u </a:t>
            </a:r>
            <a:r>
              <a:rPr lang="en-US" sz="1200" b="0" i="0" kern="1200" dirty="0" err="1">
                <a:solidFill>
                  <a:schemeClr val="tx1"/>
                </a:solidFill>
                <a:effectLst/>
                <a:latin typeface="+mn-lt"/>
                <a:ea typeface="+mn-ea"/>
                <a:cs typeface="+mn-cs"/>
              </a:rPr>
              <a:t>toku</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protoka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citometrija</a:t>
            </a:r>
            <a:r>
              <a:rPr lang="en-US" sz="1200" b="0" i="0" kern="1200" dirty="0">
                <a:solidFill>
                  <a:schemeClr val="tx1"/>
                </a:solidFill>
                <a:effectLst/>
                <a:latin typeface="+mn-lt"/>
                <a:ea typeface="+mn-ea"/>
                <a:cs typeface="+mn-cs"/>
              </a:rPr>
              <a:t>. d </a:t>
            </a:r>
            <a:r>
              <a:rPr lang="en-US" sz="1200" b="0" i="0" kern="1200" dirty="0" err="1">
                <a:solidFill>
                  <a:schemeClr val="tx1"/>
                </a:solidFill>
                <a:effectLst/>
                <a:latin typeface="+mn-lt"/>
                <a:ea typeface="+mn-ea"/>
                <a:cs typeface="+mn-cs"/>
              </a:rPr>
              <a:t>Aktivnost</a:t>
            </a:r>
            <a:r>
              <a:rPr lang="en-US" sz="1200" b="0" i="0" kern="1200" dirty="0">
                <a:solidFill>
                  <a:schemeClr val="tx1"/>
                </a:solidFill>
                <a:effectLst/>
                <a:latin typeface="+mn-lt"/>
                <a:ea typeface="+mn-ea"/>
                <a:cs typeface="+mn-cs"/>
              </a:rPr>
              <a:t> kaspaze-3 u </a:t>
            </a:r>
            <a:r>
              <a:rPr lang="en-US" sz="1200" b="0" i="0" kern="1200" dirty="0" err="1">
                <a:solidFill>
                  <a:schemeClr val="tx1"/>
                </a:solidFill>
                <a:effectLst/>
                <a:latin typeface="+mn-lt"/>
                <a:ea typeface="+mn-ea"/>
                <a:cs typeface="+mn-cs"/>
              </a:rPr>
              <a:t>odnosu</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na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kontrolu</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koja</a:t>
            </a:r>
            <a:r>
              <a:rPr lang="en-US" sz="1200" b="0" i="0" kern="1200" dirty="0">
                <a:solidFill>
                  <a:schemeClr val="tx1"/>
                </a:solidFill>
                <a:effectLst/>
                <a:latin typeface="+mn-lt"/>
                <a:ea typeface="+mn-ea"/>
                <a:cs typeface="+mn-cs"/>
              </a:rPr>
              <a:t> je </a:t>
            </a:r>
            <a:r>
              <a:rPr lang="en-US" sz="1200" b="0" i="0" kern="1200" dirty="0" err="1">
                <a:solidFill>
                  <a:schemeClr val="tx1"/>
                </a:solidFill>
                <a:effectLst/>
                <a:latin typeface="+mn-lt"/>
                <a:ea typeface="+mn-ea"/>
                <a:cs typeface="+mn-cs"/>
              </a:rPr>
              <a:t>postavljena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kao</a:t>
            </a:r>
            <a:r>
              <a:rPr lang="en-US" sz="1200" b="0" i="0" kern="1200" dirty="0">
                <a:solidFill>
                  <a:schemeClr val="tx1"/>
                </a:solidFill>
                <a:effectLst/>
                <a:latin typeface="+mn-lt"/>
                <a:ea typeface="+mn-ea"/>
                <a:cs typeface="+mn-cs"/>
              </a:rPr>
              <a:t> 100. </a:t>
            </a:r>
            <a:r>
              <a:rPr lang="en-US" sz="1200" b="0" i="0" kern="1200" dirty="0" err="1">
                <a:solidFill>
                  <a:schemeClr val="tx1"/>
                </a:solidFill>
                <a:effectLst/>
                <a:latin typeface="+mn-lt"/>
                <a:ea typeface="+mn-ea"/>
                <a:cs typeface="+mn-cs"/>
              </a:rPr>
              <a:t>Vrednosti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su</a:t>
            </a:r>
            <a:r>
              <a:rPr lang="en-US" sz="1200" b="0" i="0" kern="1200" dirty="0">
                <a:solidFill>
                  <a:schemeClr val="tx1"/>
                </a:solidFill>
                <a:effectLst/>
                <a:latin typeface="+mn-lt"/>
                <a:ea typeface="+mn-ea"/>
                <a:cs typeface="+mn-cs"/>
              </a:rPr>
              <a:t> ± SD </a:t>
            </a:r>
            <a:r>
              <a:rPr lang="en-US" sz="1200" b="0" i="0" kern="1200" dirty="0" err="1">
                <a:solidFill>
                  <a:schemeClr val="tx1"/>
                </a:solidFill>
                <a:effectLst/>
                <a:latin typeface="+mn-lt"/>
                <a:ea typeface="+mn-ea"/>
                <a:cs typeface="+mn-cs"/>
              </a:rPr>
              <a:t>iz</a:t>
            </a:r>
            <a:r>
              <a:rPr lang="en-US" sz="1200" b="0" i="0" kern="1200" dirty="0">
                <a:solidFill>
                  <a:schemeClr val="tx1"/>
                </a:solidFill>
                <a:effectLst/>
                <a:latin typeface="+mn-lt"/>
                <a:ea typeface="+mn-ea"/>
                <a:cs typeface="+mn-cs"/>
              </a:rPr>
              <a:t> tri </a:t>
            </a:r>
            <a:r>
              <a:rPr lang="en-US" sz="1200" b="0" i="0" kern="1200" dirty="0" err="1">
                <a:solidFill>
                  <a:schemeClr val="tx1"/>
                </a:solidFill>
                <a:effectLst/>
                <a:latin typeface="+mn-lt"/>
                <a:ea typeface="+mn-ea"/>
                <a:cs typeface="+mn-cs"/>
              </a:rPr>
              <a:t>nezavisna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eksperimenta</a:t>
            </a:r>
            <a:r>
              <a:rPr lang="en-US" sz="1200" b="0" i="0" kern="1200" dirty="0">
                <a:solidFill>
                  <a:schemeClr val="tx1"/>
                </a:solidFill>
                <a:effectLst/>
                <a:latin typeface="+mn-lt"/>
                <a:ea typeface="+mn-ea"/>
                <a:cs typeface="+mn-cs"/>
              </a:rPr>
              <a:t>. ** P &lt;0,01 </a:t>
            </a:r>
            <a:r>
              <a:rPr lang="en-US" sz="1200" b="0" i="0" kern="1200" dirty="0" err="1">
                <a:solidFill>
                  <a:schemeClr val="tx1"/>
                </a:solidFill>
                <a:effectLst/>
                <a:latin typeface="+mn-lt"/>
                <a:ea typeface="+mn-ea"/>
                <a:cs typeface="+mn-cs"/>
              </a:rPr>
              <a:t>kontrola</a:t>
            </a:r>
            <a:r>
              <a:rPr lang="en-US" sz="1200" b="0" i="0" kern="1200" dirty="0">
                <a:solidFill>
                  <a:schemeClr val="tx1"/>
                </a:solidFill>
                <a:effectLst/>
                <a:latin typeface="+mn-lt"/>
                <a:ea typeface="+mn-ea"/>
                <a:cs typeface="+mn-cs"/>
              </a:rPr>
              <a:t>, #P &lt;0.05, ## P &lt;0.01 u </a:t>
            </a:r>
            <a:r>
              <a:rPr lang="en-US" sz="1200" b="0" i="0" kern="1200" dirty="0" err="1">
                <a:solidFill>
                  <a:schemeClr val="tx1"/>
                </a:solidFill>
                <a:effectLst/>
                <a:latin typeface="+mn-lt"/>
                <a:ea typeface="+mn-ea"/>
                <a:cs typeface="+mn-cs"/>
              </a:rPr>
              <a:t>odnosu</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na</a:t>
            </a:r>
            <a:r>
              <a:rPr lang="en-US" sz="1200" b="0" i="0" kern="1200" dirty="0">
                <a:solidFill>
                  <a:schemeClr val="tx1"/>
                </a:solidFill>
                <a:effectLst/>
                <a:latin typeface="+mn-lt"/>
                <a:ea typeface="+mn-ea"/>
                <a:cs typeface="+mn-cs"/>
              </a:rPr>
              <a:t> ok-LD</a:t>
            </a:r>
            <a:endParaRPr lang="sr-Latn-RS" sz="1200" b="0"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Macrophage scavenger receptor 1</a:t>
            </a:r>
            <a:endParaRPr lang="sr-Latn-RS" sz="1200" b="1"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Acetyl-CoA acetyltransferase</a:t>
            </a:r>
            <a:endParaRPr lang="sr-Latn-RS" sz="1200" b="1"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 </a:t>
            </a:r>
            <a:r>
              <a:rPr lang="en-US" sz="1200" b="1" i="0" kern="1200" dirty="0">
                <a:solidFill>
                  <a:schemeClr val="tx1"/>
                </a:solidFill>
                <a:effectLst/>
                <a:latin typeface="+mn-lt"/>
                <a:ea typeface="+mn-ea"/>
                <a:cs typeface="+mn-cs"/>
              </a:rPr>
              <a:t>platelet glycoprotein 4</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err="1">
                <a:solidFill>
                  <a:schemeClr val="tx1"/>
                </a:solidFill>
                <a:effectLst/>
                <a:latin typeface="+mn-lt"/>
                <a:ea typeface="+mn-ea"/>
                <a:cs typeface="+mn-cs"/>
              </a:rPr>
              <a:t>Zaključak</a:t>
            </a:r>
            <a:r>
              <a:rPr lang="en-US" sz="1200" b="1"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Ovi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podaci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sugerišu</a:t>
            </a:r>
            <a:r>
              <a:rPr lang="en-US" sz="1200" kern="1200" dirty="0">
                <a:solidFill>
                  <a:schemeClr val="tx1"/>
                </a:solidFill>
                <a:effectLst/>
                <a:latin typeface="+mn-lt"/>
                <a:ea typeface="+mn-ea"/>
                <a:cs typeface="+mn-cs"/>
              </a:rPr>
              <a:t> da je </a:t>
            </a:r>
            <a:r>
              <a:rPr lang="en-US" sz="1200" kern="1200" dirty="0" err="1">
                <a:solidFill>
                  <a:schemeClr val="tx1"/>
                </a:solidFill>
                <a:effectLst/>
                <a:latin typeface="+mn-lt"/>
                <a:ea typeface="+mn-ea"/>
                <a:cs typeface="+mn-cs"/>
              </a:rPr>
              <a:t>antiaterosklerotična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aktivnost</a:t>
            </a:r>
            <a:r>
              <a:rPr lang="en-US" sz="1200" kern="1200" dirty="0">
                <a:solidFill>
                  <a:schemeClr val="tx1"/>
                </a:solidFill>
                <a:effectLst/>
                <a:latin typeface="+mn-lt"/>
                <a:ea typeface="+mn-ea"/>
                <a:cs typeface="+mn-cs"/>
              </a:rPr>
              <a:t> AGE bar </a:t>
            </a:r>
            <a:r>
              <a:rPr lang="en-US" sz="1200" kern="1200" dirty="0" err="1">
                <a:solidFill>
                  <a:schemeClr val="tx1"/>
                </a:solidFill>
                <a:effectLst/>
                <a:latin typeface="+mn-lt"/>
                <a:ea typeface="+mn-ea"/>
                <a:cs typeface="+mn-cs"/>
              </a:rPr>
              <a:t>delimično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posledica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supresije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zapaljenje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taloženje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lipida</a:t>
            </a:r>
            <a:r>
              <a:rPr lang="en-US" sz="1200" kern="1200" dirty="0">
                <a:solidFill>
                  <a:schemeClr val="tx1"/>
                </a:solidFill>
                <a:effectLst/>
                <a:latin typeface="+mn-lt"/>
                <a:ea typeface="+mn-ea"/>
                <a:cs typeface="+mn-cs"/>
              </a:rPr>
              <a:t> u </a:t>
            </a:r>
            <a:r>
              <a:rPr lang="en-US" sz="1200" kern="1200" dirty="0" err="1">
                <a:solidFill>
                  <a:schemeClr val="tx1"/>
                </a:solidFill>
                <a:effectLst/>
                <a:latin typeface="+mn-lt"/>
                <a:ea typeface="+mn-ea"/>
                <a:cs typeface="+mn-cs"/>
              </a:rPr>
              <a:t>krvnim</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sudovima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tokom</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rane</a:t>
            </a:r>
            <a:r>
              <a:rPr lang="en-US" sz="1200" kern="1200" dirty="0">
                <a:solidFill>
                  <a:schemeClr val="tx1"/>
                </a:solidFill>
                <a:effectLst/>
                <a:latin typeface="+mn-lt"/>
                <a:ea typeface="+mn-ea"/>
                <a:cs typeface="+mn-cs"/>
              </a:rPr>
              <a:t> faze </a:t>
            </a:r>
            <a:r>
              <a:rPr lang="en-US" sz="1200" kern="1200" dirty="0" err="1">
                <a:solidFill>
                  <a:schemeClr val="tx1"/>
                </a:solidFill>
                <a:effectLst/>
                <a:latin typeface="+mn-lt"/>
                <a:ea typeface="+mn-ea"/>
                <a:cs typeface="+mn-cs"/>
              </a:rPr>
              <a:t>razvoja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ateroskleroze</a:t>
            </a:r>
            <a:r>
              <a:rPr lang="en-US" sz="1200" kern="1200" dirty="0">
                <a:solidFill>
                  <a:schemeClr val="tx1"/>
                </a:solidFill>
                <a:effectLst/>
                <a:latin typeface="+mn-lt"/>
                <a:ea typeface="+mn-ea"/>
                <a:cs typeface="+mn-cs"/>
              </a:rPr>
              <a:t> u </a:t>
            </a:r>
            <a:r>
              <a:rPr lang="en-US" sz="1200" kern="1200" dirty="0" err="1">
                <a:solidFill>
                  <a:schemeClr val="tx1"/>
                </a:solidFill>
                <a:effectLst/>
                <a:latin typeface="+mn-lt"/>
                <a:ea typeface="+mn-ea"/>
                <a:cs typeface="+mn-cs"/>
              </a:rPr>
              <a:t>ApoE</a:t>
            </a:r>
            <a:r>
              <a:rPr lang="en-US" sz="1200" kern="1200" dirty="0">
                <a:solidFill>
                  <a:schemeClr val="tx1"/>
                </a:solidFill>
                <a:effectLst/>
                <a:latin typeface="+mn-lt"/>
                <a:ea typeface="+mn-ea"/>
                <a:cs typeface="+mn-cs"/>
              </a:rPr>
              <a:t>-KO </a:t>
            </a:r>
            <a:r>
              <a:rPr lang="en-US" sz="1200" kern="1200" dirty="0" err="1">
                <a:solidFill>
                  <a:schemeClr val="tx1"/>
                </a:solidFill>
                <a:effectLst/>
                <a:latin typeface="+mn-lt"/>
                <a:ea typeface="+mn-ea"/>
                <a:cs typeface="+mn-cs"/>
              </a:rPr>
              <a:t>miševi</a:t>
            </a:r>
            <a:r>
              <a:rPr lang="en-US" sz="1200" kern="1200" dirty="0">
                <a:solidFill>
                  <a:schemeClr val="tx1"/>
                </a:solidFill>
                <a:effectLst/>
                <a:latin typeface="+mn-lt"/>
                <a:ea typeface="+mn-ea"/>
                <a:cs typeface="+mn-cs"/>
              </a:rPr>
              <a:t>.</a:t>
            </a:r>
          </a:p>
          <a:p>
            <a:r>
              <a:rPr lang="en-US"/>
              <a:t>  </a:t>
            </a:r>
            <a:endParaRPr lang="en-US" dirty="0"/>
          </a:p>
        </p:txBody>
      </p:sp>
      <p:sp>
        <p:nvSpPr>
          <p:cNvPr id="4" name="Slide Number Placeholder 3"/>
          <p:cNvSpPr>
            <a:spLocks noGrp="1"/>
          </p:cNvSpPr>
          <p:nvPr>
            <p:ph type="sldNum" sz="quarter" idx="5"/>
          </p:nvPr>
        </p:nvSpPr>
        <p:spPr/>
        <p:txBody>
          <a:bodyPr/>
          <a:lstStyle/>
          <a:p>
            <a:fld id="{6076D3EC-989C-44A1-AA0E-CE2879B237B4}" type="slidenum">
              <a:rPr lang="en-US" smtClean="0"/>
              <a:pPr/>
              <a:t>25</a:t>
            </a:fld>
            <a:endParaRPr lang="en-US"/>
          </a:p>
        </p:txBody>
      </p:sp>
    </p:spTree>
    <p:extLst>
      <p:ext uri="{BB962C8B-B14F-4D97-AF65-F5344CB8AC3E}">
        <p14:creationId xmlns:p14="http://schemas.microsoft.com/office/powerpoint/2010/main" val="251109406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076D3EC-989C-44A1-AA0E-CE2879B237B4}" type="slidenum">
              <a:rPr lang="en-US" smtClean="0"/>
              <a:pPr/>
              <a:t>28</a:t>
            </a:fld>
            <a:endParaRPr lang="en-US"/>
          </a:p>
        </p:txBody>
      </p:sp>
    </p:spTree>
    <p:extLst>
      <p:ext uri="{BB962C8B-B14F-4D97-AF65-F5344CB8AC3E}">
        <p14:creationId xmlns:p14="http://schemas.microsoft.com/office/powerpoint/2010/main" val="20927251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076D3EC-989C-44A1-AA0E-CE2879B237B4}" type="slidenum">
              <a:rPr lang="en-US" smtClean="0"/>
              <a:pPr/>
              <a:t>4</a:t>
            </a:fld>
            <a:endParaRPr lang="en-US"/>
          </a:p>
        </p:txBody>
      </p:sp>
    </p:spTree>
    <p:extLst>
      <p:ext uri="{BB962C8B-B14F-4D97-AF65-F5344CB8AC3E}">
        <p14:creationId xmlns:p14="http://schemas.microsoft.com/office/powerpoint/2010/main" val="2761052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076D3EC-989C-44A1-AA0E-CE2879B237B4}" type="slidenum">
              <a:rPr lang="en-US" smtClean="0"/>
              <a:pPr/>
              <a:t>6</a:t>
            </a:fld>
            <a:endParaRPr lang="en-US"/>
          </a:p>
        </p:txBody>
      </p:sp>
    </p:spTree>
    <p:extLst>
      <p:ext uri="{BB962C8B-B14F-4D97-AF65-F5344CB8AC3E}">
        <p14:creationId xmlns:p14="http://schemas.microsoft.com/office/powerpoint/2010/main" val="26763813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076D3EC-989C-44A1-AA0E-CE2879B237B4}" type="slidenum">
              <a:rPr lang="en-US" smtClean="0"/>
              <a:pPr/>
              <a:t>7</a:t>
            </a:fld>
            <a:endParaRPr lang="en-US"/>
          </a:p>
        </p:txBody>
      </p:sp>
    </p:spTree>
    <p:extLst>
      <p:ext uri="{BB962C8B-B14F-4D97-AF65-F5344CB8AC3E}">
        <p14:creationId xmlns:p14="http://schemas.microsoft.com/office/powerpoint/2010/main" val="8683534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just">
              <a:lnSpc>
                <a:spcPct val="150000"/>
              </a:lnSpc>
              <a:spcBef>
                <a:spcPts val="0"/>
              </a:spcBef>
              <a:spcAft>
                <a:spcPts val="0"/>
              </a:spcAft>
            </a:pP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Hlorofil</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složeni</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zeleni</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pigment koji se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nalazi</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u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biljkama</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algama</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i</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nekim</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bakterija</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igra</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ključnu</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ulogu</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u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procesu</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fotosinteze</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apsorbujući</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svetlosnu</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energiju</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i</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pretvarajući</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je u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hemijsku</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energiju</a:t>
            </a:r>
            <a:r>
              <a:rPr lang="sr-Latn-RS" sz="18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50000"/>
              </a:lnSpc>
              <a:spcBef>
                <a:spcPts val="0"/>
              </a:spcBef>
              <a:spcAft>
                <a:spcPts val="0"/>
              </a:spcAft>
            </a:pP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Hlorofil</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je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složen</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molekul</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koji se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sastoji</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od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porfirinskog</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prstena</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jona</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magnezijuma</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i</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pričvršćeni</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rep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ugljovodonika</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Porfirinski</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prsten</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je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odgovoran</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za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apsorpciju</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svetlosti</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energije</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jon</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magnezijuma</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deluje</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kao</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akceptor</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elektrona</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Hlorofil</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ima</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mnogo</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oblika</a:t>
            </a:r>
            <a:r>
              <a:rPr lang="sr-Latn-RS" sz="1800" dirty="0">
                <a:effectLst/>
                <a:latin typeface="Times New Roman" panose="02020603050405020304" pitchFamily="18" charset="0"/>
                <a:ea typeface="Calibri" panose="020F0502020204030204" pitchFamily="34" charset="0"/>
                <a:cs typeface="Times New Roman" panose="02020603050405020304" pitchFamily="18" charset="0"/>
              </a:rPr>
              <a:t> kao Hl a, b, c, d i e. Upotreba lekovitog bilja ima dugu istoriju, koja datira još od antičkih vremena. Lekovite biljke se koriste za lečenje širokog spektra bolesti, uključujući rak, kožu bolesti, kardiovaskularni poremećaji, endokrinalni disbalans, gastrointestinalne bolesti, genitouriporemećaji respiratornog sistema, mišićno-skeletni poremećaji, bolesti jetre i čak i tretman za otrovne ujede.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800" dirty="0"/>
          </a:p>
        </p:txBody>
      </p:sp>
      <p:sp>
        <p:nvSpPr>
          <p:cNvPr id="4" name="Slide Number Placeholder 3"/>
          <p:cNvSpPr>
            <a:spLocks noGrp="1"/>
          </p:cNvSpPr>
          <p:nvPr>
            <p:ph type="sldNum" sz="quarter" idx="5"/>
          </p:nvPr>
        </p:nvSpPr>
        <p:spPr/>
        <p:txBody>
          <a:bodyPr/>
          <a:lstStyle/>
          <a:p>
            <a:fld id="{6076D3EC-989C-44A1-AA0E-CE2879B237B4}" type="slidenum">
              <a:rPr lang="en-US" smtClean="0"/>
              <a:pPr/>
              <a:t>8</a:t>
            </a:fld>
            <a:endParaRPr lang="en-US"/>
          </a:p>
        </p:txBody>
      </p:sp>
    </p:spTree>
    <p:extLst>
      <p:ext uri="{BB962C8B-B14F-4D97-AF65-F5344CB8AC3E}">
        <p14:creationId xmlns:p14="http://schemas.microsoft.com/office/powerpoint/2010/main" val="4687513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076D3EC-989C-44A1-AA0E-CE2879B237B4}" type="slidenum">
              <a:rPr lang="en-US" smtClean="0"/>
              <a:pPr/>
              <a:t>9</a:t>
            </a:fld>
            <a:endParaRPr lang="en-US"/>
          </a:p>
        </p:txBody>
      </p:sp>
    </p:spTree>
    <p:extLst>
      <p:ext uri="{BB962C8B-B14F-4D97-AF65-F5344CB8AC3E}">
        <p14:creationId xmlns:p14="http://schemas.microsoft.com/office/powerpoint/2010/main" val="4284513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076D3EC-989C-44A1-AA0E-CE2879B237B4}" type="slidenum">
              <a:rPr lang="en-US" smtClean="0"/>
              <a:pPr/>
              <a:t>10</a:t>
            </a:fld>
            <a:endParaRPr lang="en-US"/>
          </a:p>
        </p:txBody>
      </p:sp>
    </p:spTree>
    <p:extLst>
      <p:ext uri="{BB962C8B-B14F-4D97-AF65-F5344CB8AC3E}">
        <p14:creationId xmlns:p14="http://schemas.microsoft.com/office/powerpoint/2010/main" val="20265221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076D3EC-989C-44A1-AA0E-CE2879B237B4}" type="slidenum">
              <a:rPr lang="en-US" smtClean="0"/>
              <a:pPr/>
              <a:t>11</a:t>
            </a:fld>
            <a:endParaRPr lang="en-US"/>
          </a:p>
        </p:txBody>
      </p:sp>
    </p:spTree>
    <p:extLst>
      <p:ext uri="{BB962C8B-B14F-4D97-AF65-F5344CB8AC3E}">
        <p14:creationId xmlns:p14="http://schemas.microsoft.com/office/powerpoint/2010/main" val="16277003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Kod</a:t>
            </a:r>
            <a:r>
              <a:rPr lang="en-US" dirty="0"/>
              <a:t> </a:t>
            </a:r>
            <a:r>
              <a:rPr lang="en-US" dirty="0" err="1"/>
              <a:t>ljudi</a:t>
            </a:r>
            <a:r>
              <a:rPr lang="en-US" dirty="0"/>
              <a:t>, </a:t>
            </a:r>
            <a:r>
              <a:rPr lang="en-US" dirty="0" err="1"/>
              <a:t>rezerve</a:t>
            </a:r>
            <a:r>
              <a:rPr lang="en-US" dirty="0"/>
              <a:t> </a:t>
            </a:r>
            <a:r>
              <a:rPr lang="en-US" dirty="0" err="1"/>
              <a:t>nitrata</a:t>
            </a:r>
            <a:r>
              <a:rPr lang="en-US" dirty="0"/>
              <a:t> </a:t>
            </a:r>
            <a:r>
              <a:rPr lang="en-US" dirty="0" err="1"/>
              <a:t>i</a:t>
            </a:r>
            <a:r>
              <a:rPr lang="en-US" dirty="0"/>
              <a:t> </a:t>
            </a:r>
            <a:r>
              <a:rPr lang="en-US" dirty="0" err="1"/>
              <a:t>nitrita</a:t>
            </a:r>
            <a:r>
              <a:rPr lang="en-US" dirty="0"/>
              <a:t> </a:t>
            </a:r>
            <a:r>
              <a:rPr lang="en-US" dirty="0" err="1"/>
              <a:t>mogu</a:t>
            </a:r>
            <a:r>
              <a:rPr lang="en-US" dirty="0"/>
              <a:t> se </a:t>
            </a:r>
            <a:r>
              <a:rPr lang="en-US" dirty="0" err="1"/>
              <a:t>efikasno</a:t>
            </a:r>
            <a:r>
              <a:rPr lang="en-US" dirty="0"/>
              <a:t> </a:t>
            </a:r>
            <a:r>
              <a:rPr lang="en-US" dirty="0" err="1"/>
              <a:t>povećati</a:t>
            </a:r>
            <a:r>
              <a:rPr lang="en-US" dirty="0"/>
              <a:t> </a:t>
            </a:r>
            <a:r>
              <a:rPr lang="en-US" dirty="0" err="1"/>
              <a:t>kroz</a:t>
            </a:r>
            <a:r>
              <a:rPr lang="en-US" dirty="0"/>
              <a:t> </a:t>
            </a:r>
            <a:r>
              <a:rPr lang="en-US" dirty="0" err="1"/>
              <a:t>konzumiranje</a:t>
            </a:r>
            <a:r>
              <a:rPr lang="en-US" dirty="0"/>
              <a:t> </a:t>
            </a:r>
            <a:r>
              <a:rPr lang="en-US" dirty="0" err="1"/>
              <a:t>zelenog</a:t>
            </a:r>
            <a:r>
              <a:rPr lang="en-US" dirty="0"/>
              <a:t> </a:t>
            </a:r>
            <a:r>
              <a:rPr lang="en-US" dirty="0" err="1"/>
              <a:t>lisnatog</a:t>
            </a:r>
            <a:r>
              <a:rPr lang="en-US" dirty="0"/>
              <a:t> </a:t>
            </a:r>
            <a:r>
              <a:rPr lang="en-US" dirty="0" err="1"/>
              <a:t>povrća</a:t>
            </a:r>
            <a:r>
              <a:rPr lang="en-US" dirty="0"/>
              <a:t> </a:t>
            </a:r>
            <a:r>
              <a:rPr lang="en-US" dirty="0" err="1"/>
              <a:t>i</a:t>
            </a:r>
            <a:r>
              <a:rPr lang="en-US" dirty="0"/>
              <a:t> </a:t>
            </a:r>
            <a:r>
              <a:rPr lang="en-US" dirty="0" err="1"/>
              <a:t>korjenastog</a:t>
            </a:r>
            <a:r>
              <a:rPr lang="en-US" dirty="0"/>
              <a:t> </a:t>
            </a:r>
            <a:r>
              <a:rPr lang="en-US" dirty="0" err="1"/>
              <a:t>povrća</a:t>
            </a:r>
            <a:r>
              <a:rPr lang="en-US" dirty="0"/>
              <a:t>, </a:t>
            </a:r>
            <a:r>
              <a:rPr lang="en-US" dirty="0" err="1"/>
              <a:t>uključujući</a:t>
            </a:r>
            <a:r>
              <a:rPr lang="en-US" dirty="0"/>
              <a:t> </a:t>
            </a:r>
            <a:r>
              <a:rPr lang="en-US" dirty="0" err="1"/>
              <a:t>cveklu</a:t>
            </a:r>
            <a:r>
              <a:rPr lang="en-US" dirty="0"/>
              <a:t>, </a:t>
            </a:r>
            <a:r>
              <a:rPr lang="en-US" dirty="0" err="1"/>
              <a:t>krešu</a:t>
            </a:r>
            <a:r>
              <a:rPr lang="en-US" dirty="0"/>
              <a:t>, </a:t>
            </a:r>
            <a:r>
              <a:rPr lang="en-US" dirty="0" err="1"/>
              <a:t>zelena</a:t>
            </a:r>
            <a:r>
              <a:rPr lang="en-US" dirty="0"/>
              <a:t> </a:t>
            </a:r>
            <a:r>
              <a:rPr lang="en-US" dirty="0" err="1"/>
              <a:t>salata</a:t>
            </a:r>
            <a:r>
              <a:rPr lang="en-US" dirty="0"/>
              <a:t>, </a:t>
            </a:r>
            <a:r>
              <a:rPr lang="en-US" dirty="0" err="1"/>
              <a:t>spanac</a:t>
            </a:r>
            <a:r>
              <a:rPr lang="en-US" dirty="0"/>
              <a:t>́, </a:t>
            </a:r>
            <a:r>
              <a:rPr lang="en-US" dirty="0" err="1"/>
              <a:t>rukola</a:t>
            </a:r>
            <a:r>
              <a:rPr lang="en-US" dirty="0"/>
              <a:t> </a:t>
            </a:r>
            <a:r>
              <a:rPr lang="en-US" dirty="0" err="1"/>
              <a:t>i</a:t>
            </a:r>
            <a:r>
              <a:rPr lang="en-US" dirty="0"/>
              <a:t> </a:t>
            </a:r>
            <a:r>
              <a:rPr lang="en-US" dirty="0" err="1"/>
              <a:t>celer</a:t>
            </a:r>
            <a:r>
              <a:rPr lang="en-US" dirty="0"/>
              <a:t>, koji </a:t>
            </a:r>
            <a:r>
              <a:rPr lang="en-US" dirty="0" err="1"/>
              <a:t>mogu</a:t>
            </a:r>
            <a:r>
              <a:rPr lang="en-US" dirty="0"/>
              <a:t> </a:t>
            </a:r>
            <a:r>
              <a:rPr lang="en-US" dirty="0" err="1"/>
              <a:t>sadržati</a:t>
            </a:r>
            <a:r>
              <a:rPr lang="en-US" dirty="0"/>
              <a:t> 1000 do 2000-2500 mg </a:t>
            </a:r>
            <a:r>
              <a:rPr lang="en-US" dirty="0" err="1"/>
              <a:t>nitrata</a:t>
            </a:r>
            <a:r>
              <a:rPr lang="en-US" dirty="0"/>
              <a:t> po kg-1 </a:t>
            </a:r>
            <a:r>
              <a:rPr lang="en-US" dirty="0" err="1"/>
              <a:t>sveže</a:t>
            </a:r>
            <a:r>
              <a:rPr lang="en-US" dirty="0"/>
              <a:t> </a:t>
            </a:r>
            <a:r>
              <a:rPr lang="en-US" dirty="0" err="1"/>
              <a:t>težine</a:t>
            </a:r>
            <a:endParaRPr lang="sr-Latn-RS" dirty="0"/>
          </a:p>
          <a:p>
            <a:r>
              <a:rPr lang="sr-Latn-RS" dirty="0"/>
              <a:t>Letucce zelena salata,</a:t>
            </a:r>
            <a:endParaRPr lang="en-US" dirty="0"/>
          </a:p>
        </p:txBody>
      </p:sp>
      <p:sp>
        <p:nvSpPr>
          <p:cNvPr id="4" name="Slide Number Placeholder 3"/>
          <p:cNvSpPr>
            <a:spLocks noGrp="1"/>
          </p:cNvSpPr>
          <p:nvPr>
            <p:ph type="sldNum" sz="quarter" idx="5"/>
          </p:nvPr>
        </p:nvSpPr>
        <p:spPr/>
        <p:txBody>
          <a:bodyPr/>
          <a:lstStyle/>
          <a:p>
            <a:fld id="{6076D3EC-989C-44A1-AA0E-CE2879B237B4}" type="slidenum">
              <a:rPr lang="en-US" smtClean="0"/>
              <a:pPr/>
              <a:t>12</a:t>
            </a:fld>
            <a:endParaRPr lang="en-US"/>
          </a:p>
        </p:txBody>
      </p:sp>
    </p:spTree>
    <p:extLst>
      <p:ext uri="{BB962C8B-B14F-4D97-AF65-F5344CB8AC3E}">
        <p14:creationId xmlns:p14="http://schemas.microsoft.com/office/powerpoint/2010/main" val="38901041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0942BA-E07B-4B99-BDFC-6994FD4FFF6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6E05DEA-94B9-4290-BA4B-A05B37895C8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B5AC808-D085-4AD7-92C8-60E24DB2C0C6}"/>
              </a:ext>
            </a:extLst>
          </p:cNvPr>
          <p:cNvSpPr>
            <a:spLocks noGrp="1"/>
          </p:cNvSpPr>
          <p:nvPr>
            <p:ph type="dt" sz="half" idx="10"/>
          </p:nvPr>
        </p:nvSpPr>
        <p:spPr/>
        <p:txBody>
          <a:bodyPr/>
          <a:lstStyle/>
          <a:p>
            <a:fld id="{85795B50-E310-4194-BC80-48EB98ABE1D6}" type="datetimeFigureOut">
              <a:rPr lang="en-US" smtClean="0"/>
              <a:pPr/>
              <a:t>5/21/2024</a:t>
            </a:fld>
            <a:endParaRPr lang="en-US"/>
          </a:p>
        </p:txBody>
      </p:sp>
      <p:sp>
        <p:nvSpPr>
          <p:cNvPr id="5" name="Footer Placeholder 4">
            <a:extLst>
              <a:ext uri="{FF2B5EF4-FFF2-40B4-BE49-F238E27FC236}">
                <a16:creationId xmlns:a16="http://schemas.microsoft.com/office/drawing/2014/main" id="{BF3296C6-AE74-407B-B443-A45D2C79159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4531E0A-A221-45DE-8F40-ADCBC5E56B0C}"/>
              </a:ext>
            </a:extLst>
          </p:cNvPr>
          <p:cNvSpPr>
            <a:spLocks noGrp="1"/>
          </p:cNvSpPr>
          <p:nvPr>
            <p:ph type="sldNum" sz="quarter" idx="12"/>
          </p:nvPr>
        </p:nvSpPr>
        <p:spPr/>
        <p:txBody>
          <a:bodyPr/>
          <a:lstStyle/>
          <a:p>
            <a:fld id="{54913141-C90A-4098-A798-49F9F9A1C942}" type="slidenum">
              <a:rPr lang="en-US" smtClean="0"/>
              <a:pPr/>
              <a:t>‹#›</a:t>
            </a:fld>
            <a:endParaRPr lang="en-US"/>
          </a:p>
        </p:txBody>
      </p:sp>
    </p:spTree>
    <p:extLst>
      <p:ext uri="{BB962C8B-B14F-4D97-AF65-F5344CB8AC3E}">
        <p14:creationId xmlns:p14="http://schemas.microsoft.com/office/powerpoint/2010/main" val="1083056285"/>
      </p:ext>
    </p:extLst>
  </p:cSld>
  <p:clrMapOvr>
    <a:masterClrMapping/>
  </p:clrMapOvr>
  <p:transition>
    <p:cut/>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ECEAD3-5AF7-456A-91BB-C786E56BC2C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13FD278-4896-44C6-8F38-41B25166FEEA}"/>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D4ACB53-AC56-46F1-A13A-E0EBCEE65F1B}"/>
              </a:ext>
            </a:extLst>
          </p:cNvPr>
          <p:cNvSpPr>
            <a:spLocks noGrp="1"/>
          </p:cNvSpPr>
          <p:nvPr>
            <p:ph type="dt" sz="half" idx="10"/>
          </p:nvPr>
        </p:nvSpPr>
        <p:spPr/>
        <p:txBody>
          <a:bodyPr/>
          <a:lstStyle/>
          <a:p>
            <a:fld id="{85795B50-E310-4194-BC80-48EB98ABE1D6}" type="datetimeFigureOut">
              <a:rPr lang="en-US" smtClean="0"/>
              <a:pPr/>
              <a:t>5/21/2024</a:t>
            </a:fld>
            <a:endParaRPr lang="en-US"/>
          </a:p>
        </p:txBody>
      </p:sp>
      <p:sp>
        <p:nvSpPr>
          <p:cNvPr id="5" name="Footer Placeholder 4">
            <a:extLst>
              <a:ext uri="{FF2B5EF4-FFF2-40B4-BE49-F238E27FC236}">
                <a16:creationId xmlns:a16="http://schemas.microsoft.com/office/drawing/2014/main" id="{C83E0A5E-CED9-459F-B538-8AA973585A3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415FCFF-DF3D-475F-AFAE-3275FEE09D33}"/>
              </a:ext>
            </a:extLst>
          </p:cNvPr>
          <p:cNvSpPr>
            <a:spLocks noGrp="1"/>
          </p:cNvSpPr>
          <p:nvPr>
            <p:ph type="sldNum" sz="quarter" idx="12"/>
          </p:nvPr>
        </p:nvSpPr>
        <p:spPr/>
        <p:txBody>
          <a:bodyPr/>
          <a:lstStyle/>
          <a:p>
            <a:fld id="{54913141-C90A-4098-A798-49F9F9A1C942}" type="slidenum">
              <a:rPr lang="en-US" smtClean="0"/>
              <a:pPr/>
              <a:t>‹#›</a:t>
            </a:fld>
            <a:endParaRPr lang="en-US"/>
          </a:p>
        </p:txBody>
      </p:sp>
    </p:spTree>
    <p:extLst>
      <p:ext uri="{BB962C8B-B14F-4D97-AF65-F5344CB8AC3E}">
        <p14:creationId xmlns:p14="http://schemas.microsoft.com/office/powerpoint/2010/main" val="3894466209"/>
      </p:ext>
    </p:extLst>
  </p:cSld>
  <p:clrMapOvr>
    <a:masterClrMapping/>
  </p:clrMapOvr>
  <p:transition>
    <p:cut/>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4C84AAA-8C11-41DE-8D31-9226FA85A27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93AAF5D-7548-46E9-BEBF-9C2238E008C2}"/>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E519C7B-4354-4F3F-8280-13CE28C44CAE}"/>
              </a:ext>
            </a:extLst>
          </p:cNvPr>
          <p:cNvSpPr>
            <a:spLocks noGrp="1"/>
          </p:cNvSpPr>
          <p:nvPr>
            <p:ph type="dt" sz="half" idx="10"/>
          </p:nvPr>
        </p:nvSpPr>
        <p:spPr/>
        <p:txBody>
          <a:bodyPr/>
          <a:lstStyle/>
          <a:p>
            <a:fld id="{85795B50-E310-4194-BC80-48EB98ABE1D6}" type="datetimeFigureOut">
              <a:rPr lang="en-US" smtClean="0"/>
              <a:pPr/>
              <a:t>5/21/2024</a:t>
            </a:fld>
            <a:endParaRPr lang="en-US"/>
          </a:p>
        </p:txBody>
      </p:sp>
      <p:sp>
        <p:nvSpPr>
          <p:cNvPr id="5" name="Footer Placeholder 4">
            <a:extLst>
              <a:ext uri="{FF2B5EF4-FFF2-40B4-BE49-F238E27FC236}">
                <a16:creationId xmlns:a16="http://schemas.microsoft.com/office/drawing/2014/main" id="{B5D7BD6A-2F4E-4CB9-8F19-103D6DE8BA9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7EC9F93-3442-47BE-8063-7FC7E8F5F59C}"/>
              </a:ext>
            </a:extLst>
          </p:cNvPr>
          <p:cNvSpPr>
            <a:spLocks noGrp="1"/>
          </p:cNvSpPr>
          <p:nvPr>
            <p:ph type="sldNum" sz="quarter" idx="12"/>
          </p:nvPr>
        </p:nvSpPr>
        <p:spPr/>
        <p:txBody>
          <a:bodyPr/>
          <a:lstStyle/>
          <a:p>
            <a:fld id="{54913141-C90A-4098-A798-49F9F9A1C942}" type="slidenum">
              <a:rPr lang="en-US" smtClean="0"/>
              <a:pPr/>
              <a:t>‹#›</a:t>
            </a:fld>
            <a:endParaRPr lang="en-US"/>
          </a:p>
        </p:txBody>
      </p:sp>
    </p:spTree>
    <p:extLst>
      <p:ext uri="{BB962C8B-B14F-4D97-AF65-F5344CB8AC3E}">
        <p14:creationId xmlns:p14="http://schemas.microsoft.com/office/powerpoint/2010/main" val="595019993"/>
      </p:ext>
    </p:extLst>
  </p:cSld>
  <p:clrMapOvr>
    <a:masterClrMapping/>
  </p:clrMapOvr>
  <p:transition>
    <p:cut/>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9E905B-49F6-4EEC-B38C-611420FE11D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C4B1EA6-6BBB-449B-AFB1-DE2899BD6AD3}"/>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E151581-F00D-4D2F-9E82-55AF1C7784D1}"/>
              </a:ext>
            </a:extLst>
          </p:cNvPr>
          <p:cNvSpPr>
            <a:spLocks noGrp="1"/>
          </p:cNvSpPr>
          <p:nvPr>
            <p:ph type="dt" sz="half" idx="10"/>
          </p:nvPr>
        </p:nvSpPr>
        <p:spPr/>
        <p:txBody>
          <a:bodyPr/>
          <a:lstStyle/>
          <a:p>
            <a:fld id="{85795B50-E310-4194-BC80-48EB98ABE1D6}" type="datetimeFigureOut">
              <a:rPr lang="en-US" smtClean="0"/>
              <a:pPr/>
              <a:t>5/21/2024</a:t>
            </a:fld>
            <a:endParaRPr lang="en-US"/>
          </a:p>
        </p:txBody>
      </p:sp>
      <p:sp>
        <p:nvSpPr>
          <p:cNvPr id="5" name="Footer Placeholder 4">
            <a:extLst>
              <a:ext uri="{FF2B5EF4-FFF2-40B4-BE49-F238E27FC236}">
                <a16:creationId xmlns:a16="http://schemas.microsoft.com/office/drawing/2014/main" id="{D99100DD-9492-4DD1-AD12-74C3A6B8897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A85903-646C-4F13-B464-D346B60E8DA9}"/>
              </a:ext>
            </a:extLst>
          </p:cNvPr>
          <p:cNvSpPr>
            <a:spLocks noGrp="1"/>
          </p:cNvSpPr>
          <p:nvPr>
            <p:ph type="sldNum" sz="quarter" idx="12"/>
          </p:nvPr>
        </p:nvSpPr>
        <p:spPr/>
        <p:txBody>
          <a:bodyPr/>
          <a:lstStyle/>
          <a:p>
            <a:fld id="{54913141-C90A-4098-A798-49F9F9A1C942}" type="slidenum">
              <a:rPr lang="en-US" smtClean="0"/>
              <a:pPr/>
              <a:t>‹#›</a:t>
            </a:fld>
            <a:endParaRPr lang="en-US"/>
          </a:p>
        </p:txBody>
      </p:sp>
    </p:spTree>
    <p:extLst>
      <p:ext uri="{BB962C8B-B14F-4D97-AF65-F5344CB8AC3E}">
        <p14:creationId xmlns:p14="http://schemas.microsoft.com/office/powerpoint/2010/main" val="3014593165"/>
      </p:ext>
    </p:extLst>
  </p:cSld>
  <p:clrMapOvr>
    <a:masterClrMapping/>
  </p:clrMapOvr>
  <p:transition>
    <p:cut/>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B7F4C9-868C-4C7F-BBE5-E556767C40C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9930EFD-C048-4FCC-B7D6-A96206B75CF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6792BEE0-2BF5-4EDD-BF87-DEC7BFE189B2}"/>
              </a:ext>
            </a:extLst>
          </p:cNvPr>
          <p:cNvSpPr>
            <a:spLocks noGrp="1"/>
          </p:cNvSpPr>
          <p:nvPr>
            <p:ph type="dt" sz="half" idx="10"/>
          </p:nvPr>
        </p:nvSpPr>
        <p:spPr/>
        <p:txBody>
          <a:bodyPr/>
          <a:lstStyle/>
          <a:p>
            <a:fld id="{85795B50-E310-4194-BC80-48EB98ABE1D6}" type="datetimeFigureOut">
              <a:rPr lang="en-US" smtClean="0"/>
              <a:pPr/>
              <a:t>5/21/2024</a:t>
            </a:fld>
            <a:endParaRPr lang="en-US"/>
          </a:p>
        </p:txBody>
      </p:sp>
      <p:sp>
        <p:nvSpPr>
          <p:cNvPr id="5" name="Footer Placeholder 4">
            <a:extLst>
              <a:ext uri="{FF2B5EF4-FFF2-40B4-BE49-F238E27FC236}">
                <a16:creationId xmlns:a16="http://schemas.microsoft.com/office/drawing/2014/main" id="{67B06339-FB60-43AB-80A9-1B067408CDC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59361D5-1FC0-43FA-A401-6730D010FA52}"/>
              </a:ext>
            </a:extLst>
          </p:cNvPr>
          <p:cNvSpPr>
            <a:spLocks noGrp="1"/>
          </p:cNvSpPr>
          <p:nvPr>
            <p:ph type="sldNum" sz="quarter" idx="12"/>
          </p:nvPr>
        </p:nvSpPr>
        <p:spPr/>
        <p:txBody>
          <a:bodyPr/>
          <a:lstStyle/>
          <a:p>
            <a:fld id="{54913141-C90A-4098-A798-49F9F9A1C942}" type="slidenum">
              <a:rPr lang="en-US" smtClean="0"/>
              <a:pPr/>
              <a:t>‹#›</a:t>
            </a:fld>
            <a:endParaRPr lang="en-US"/>
          </a:p>
        </p:txBody>
      </p:sp>
    </p:spTree>
    <p:extLst>
      <p:ext uri="{BB962C8B-B14F-4D97-AF65-F5344CB8AC3E}">
        <p14:creationId xmlns:p14="http://schemas.microsoft.com/office/powerpoint/2010/main" val="2409790364"/>
      </p:ext>
    </p:extLst>
  </p:cSld>
  <p:clrMapOvr>
    <a:masterClrMapping/>
  </p:clrMapOvr>
  <p:transition>
    <p:cut/>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5F68F0-6288-4E33-9476-B6F35119E97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810A26D-73A1-414C-84B5-116FB5DA34D4}"/>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161C6E1-0A12-4A91-A1D9-3D1853880169}"/>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35736CF-3B17-466B-9CDA-F0DED64AE6E9}"/>
              </a:ext>
            </a:extLst>
          </p:cNvPr>
          <p:cNvSpPr>
            <a:spLocks noGrp="1"/>
          </p:cNvSpPr>
          <p:nvPr>
            <p:ph type="dt" sz="half" idx="10"/>
          </p:nvPr>
        </p:nvSpPr>
        <p:spPr/>
        <p:txBody>
          <a:bodyPr/>
          <a:lstStyle/>
          <a:p>
            <a:fld id="{85795B50-E310-4194-BC80-48EB98ABE1D6}" type="datetimeFigureOut">
              <a:rPr lang="en-US" smtClean="0"/>
              <a:pPr/>
              <a:t>5/21/2024</a:t>
            </a:fld>
            <a:endParaRPr lang="en-US"/>
          </a:p>
        </p:txBody>
      </p:sp>
      <p:sp>
        <p:nvSpPr>
          <p:cNvPr id="6" name="Footer Placeholder 5">
            <a:extLst>
              <a:ext uri="{FF2B5EF4-FFF2-40B4-BE49-F238E27FC236}">
                <a16:creationId xmlns:a16="http://schemas.microsoft.com/office/drawing/2014/main" id="{196FBC8A-97DF-478A-8130-7BAD6A02897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95A2135-610A-4C0B-BFE3-88CC192CF182}"/>
              </a:ext>
            </a:extLst>
          </p:cNvPr>
          <p:cNvSpPr>
            <a:spLocks noGrp="1"/>
          </p:cNvSpPr>
          <p:nvPr>
            <p:ph type="sldNum" sz="quarter" idx="12"/>
          </p:nvPr>
        </p:nvSpPr>
        <p:spPr/>
        <p:txBody>
          <a:bodyPr/>
          <a:lstStyle/>
          <a:p>
            <a:fld id="{54913141-C90A-4098-A798-49F9F9A1C942}" type="slidenum">
              <a:rPr lang="en-US" smtClean="0"/>
              <a:pPr/>
              <a:t>‹#›</a:t>
            </a:fld>
            <a:endParaRPr lang="en-US"/>
          </a:p>
        </p:txBody>
      </p:sp>
    </p:spTree>
    <p:extLst>
      <p:ext uri="{BB962C8B-B14F-4D97-AF65-F5344CB8AC3E}">
        <p14:creationId xmlns:p14="http://schemas.microsoft.com/office/powerpoint/2010/main" val="2454903174"/>
      </p:ext>
    </p:extLst>
  </p:cSld>
  <p:clrMapOvr>
    <a:masterClrMapping/>
  </p:clrMapOvr>
  <p:transition>
    <p:cut/>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B3235C-74BC-4A9B-84A1-BD0F296D844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B0279DA-7528-4447-B303-2A5705D2373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E126C305-D741-452F-B498-7AD6963BCE5B}"/>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9868F07-A372-42E7-9F69-1E621D3AB9E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430FF6E3-4E4D-43C3-8840-642E36DE2540}"/>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70C5B64-DBFE-48E0-B13B-7D37D3C42007}"/>
              </a:ext>
            </a:extLst>
          </p:cNvPr>
          <p:cNvSpPr>
            <a:spLocks noGrp="1"/>
          </p:cNvSpPr>
          <p:nvPr>
            <p:ph type="dt" sz="half" idx="10"/>
          </p:nvPr>
        </p:nvSpPr>
        <p:spPr/>
        <p:txBody>
          <a:bodyPr/>
          <a:lstStyle/>
          <a:p>
            <a:fld id="{85795B50-E310-4194-BC80-48EB98ABE1D6}" type="datetimeFigureOut">
              <a:rPr lang="en-US" smtClean="0"/>
              <a:pPr/>
              <a:t>5/21/2024</a:t>
            </a:fld>
            <a:endParaRPr lang="en-US"/>
          </a:p>
        </p:txBody>
      </p:sp>
      <p:sp>
        <p:nvSpPr>
          <p:cNvPr id="8" name="Footer Placeholder 7">
            <a:extLst>
              <a:ext uri="{FF2B5EF4-FFF2-40B4-BE49-F238E27FC236}">
                <a16:creationId xmlns:a16="http://schemas.microsoft.com/office/drawing/2014/main" id="{463957D4-E2AF-4CC2-B8A5-0C81ACA5C5B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17FAC94-E62C-4BF1-BCCF-EE62675BE2B7}"/>
              </a:ext>
            </a:extLst>
          </p:cNvPr>
          <p:cNvSpPr>
            <a:spLocks noGrp="1"/>
          </p:cNvSpPr>
          <p:nvPr>
            <p:ph type="sldNum" sz="quarter" idx="12"/>
          </p:nvPr>
        </p:nvSpPr>
        <p:spPr/>
        <p:txBody>
          <a:bodyPr/>
          <a:lstStyle/>
          <a:p>
            <a:fld id="{54913141-C90A-4098-A798-49F9F9A1C942}" type="slidenum">
              <a:rPr lang="en-US" smtClean="0"/>
              <a:pPr/>
              <a:t>‹#›</a:t>
            </a:fld>
            <a:endParaRPr lang="en-US"/>
          </a:p>
        </p:txBody>
      </p:sp>
    </p:spTree>
    <p:extLst>
      <p:ext uri="{BB962C8B-B14F-4D97-AF65-F5344CB8AC3E}">
        <p14:creationId xmlns:p14="http://schemas.microsoft.com/office/powerpoint/2010/main" val="513379879"/>
      </p:ext>
    </p:extLst>
  </p:cSld>
  <p:clrMapOvr>
    <a:masterClrMapping/>
  </p:clrMapOvr>
  <p:transition>
    <p:cut/>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23DCBE-C30A-4F10-8E5C-2D5AF27F402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291BEA2-35C8-40BB-B6A8-0547BCDEBB37}"/>
              </a:ext>
            </a:extLst>
          </p:cNvPr>
          <p:cNvSpPr>
            <a:spLocks noGrp="1"/>
          </p:cNvSpPr>
          <p:nvPr>
            <p:ph type="dt" sz="half" idx="10"/>
          </p:nvPr>
        </p:nvSpPr>
        <p:spPr/>
        <p:txBody>
          <a:bodyPr/>
          <a:lstStyle/>
          <a:p>
            <a:fld id="{85795B50-E310-4194-BC80-48EB98ABE1D6}" type="datetimeFigureOut">
              <a:rPr lang="en-US" smtClean="0"/>
              <a:pPr/>
              <a:t>5/21/2024</a:t>
            </a:fld>
            <a:endParaRPr lang="en-US"/>
          </a:p>
        </p:txBody>
      </p:sp>
      <p:sp>
        <p:nvSpPr>
          <p:cNvPr id="4" name="Footer Placeholder 3">
            <a:extLst>
              <a:ext uri="{FF2B5EF4-FFF2-40B4-BE49-F238E27FC236}">
                <a16:creationId xmlns:a16="http://schemas.microsoft.com/office/drawing/2014/main" id="{105CFF2F-F83E-4294-93AC-7F5BA9508A8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351A581-31C7-4333-95F5-BB0A6C8BB67D}"/>
              </a:ext>
            </a:extLst>
          </p:cNvPr>
          <p:cNvSpPr>
            <a:spLocks noGrp="1"/>
          </p:cNvSpPr>
          <p:nvPr>
            <p:ph type="sldNum" sz="quarter" idx="12"/>
          </p:nvPr>
        </p:nvSpPr>
        <p:spPr/>
        <p:txBody>
          <a:bodyPr/>
          <a:lstStyle/>
          <a:p>
            <a:fld id="{54913141-C90A-4098-A798-49F9F9A1C942}" type="slidenum">
              <a:rPr lang="en-US" smtClean="0"/>
              <a:pPr/>
              <a:t>‹#›</a:t>
            </a:fld>
            <a:endParaRPr lang="en-US"/>
          </a:p>
        </p:txBody>
      </p:sp>
    </p:spTree>
    <p:extLst>
      <p:ext uri="{BB962C8B-B14F-4D97-AF65-F5344CB8AC3E}">
        <p14:creationId xmlns:p14="http://schemas.microsoft.com/office/powerpoint/2010/main" val="333378330"/>
      </p:ext>
    </p:extLst>
  </p:cSld>
  <p:clrMapOvr>
    <a:masterClrMapping/>
  </p:clrMapOvr>
  <p:transition>
    <p:cut/>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B45882D-3554-4BB2-BCBD-1A022BDCB3F0}"/>
              </a:ext>
            </a:extLst>
          </p:cNvPr>
          <p:cNvSpPr>
            <a:spLocks noGrp="1"/>
          </p:cNvSpPr>
          <p:nvPr>
            <p:ph type="dt" sz="half" idx="10"/>
          </p:nvPr>
        </p:nvSpPr>
        <p:spPr/>
        <p:txBody>
          <a:bodyPr/>
          <a:lstStyle/>
          <a:p>
            <a:fld id="{85795B50-E310-4194-BC80-48EB98ABE1D6}" type="datetimeFigureOut">
              <a:rPr lang="en-US" smtClean="0"/>
              <a:pPr/>
              <a:t>5/21/2024</a:t>
            </a:fld>
            <a:endParaRPr lang="en-US"/>
          </a:p>
        </p:txBody>
      </p:sp>
      <p:sp>
        <p:nvSpPr>
          <p:cNvPr id="3" name="Footer Placeholder 2">
            <a:extLst>
              <a:ext uri="{FF2B5EF4-FFF2-40B4-BE49-F238E27FC236}">
                <a16:creationId xmlns:a16="http://schemas.microsoft.com/office/drawing/2014/main" id="{9DF829F1-6005-43A1-8C96-69D8D0953CB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B2B9053-549D-48E4-9DEF-2A63437B4422}"/>
              </a:ext>
            </a:extLst>
          </p:cNvPr>
          <p:cNvSpPr>
            <a:spLocks noGrp="1"/>
          </p:cNvSpPr>
          <p:nvPr>
            <p:ph type="sldNum" sz="quarter" idx="12"/>
          </p:nvPr>
        </p:nvSpPr>
        <p:spPr/>
        <p:txBody>
          <a:bodyPr/>
          <a:lstStyle/>
          <a:p>
            <a:fld id="{54913141-C90A-4098-A798-49F9F9A1C942}" type="slidenum">
              <a:rPr lang="en-US" smtClean="0"/>
              <a:pPr/>
              <a:t>‹#›</a:t>
            </a:fld>
            <a:endParaRPr lang="en-US"/>
          </a:p>
        </p:txBody>
      </p:sp>
    </p:spTree>
    <p:extLst>
      <p:ext uri="{BB962C8B-B14F-4D97-AF65-F5344CB8AC3E}">
        <p14:creationId xmlns:p14="http://schemas.microsoft.com/office/powerpoint/2010/main" val="803083163"/>
      </p:ext>
    </p:extLst>
  </p:cSld>
  <p:clrMapOvr>
    <a:masterClrMapping/>
  </p:clrMapOvr>
  <p:transition>
    <p:cut/>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94FCC6-9A0D-4E3F-A709-A27FC114F23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A8D4FA4-29A5-4C2D-B7B8-310E1E53646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1F4DB2E-7F7C-45E6-B280-2D68C584FE4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760CB66C-33BF-4925-80AC-515B4C406A26}"/>
              </a:ext>
            </a:extLst>
          </p:cNvPr>
          <p:cNvSpPr>
            <a:spLocks noGrp="1"/>
          </p:cNvSpPr>
          <p:nvPr>
            <p:ph type="dt" sz="half" idx="10"/>
          </p:nvPr>
        </p:nvSpPr>
        <p:spPr/>
        <p:txBody>
          <a:bodyPr/>
          <a:lstStyle/>
          <a:p>
            <a:fld id="{85795B50-E310-4194-BC80-48EB98ABE1D6}" type="datetimeFigureOut">
              <a:rPr lang="en-US" smtClean="0"/>
              <a:pPr/>
              <a:t>5/21/2024</a:t>
            </a:fld>
            <a:endParaRPr lang="en-US"/>
          </a:p>
        </p:txBody>
      </p:sp>
      <p:sp>
        <p:nvSpPr>
          <p:cNvPr id="6" name="Footer Placeholder 5">
            <a:extLst>
              <a:ext uri="{FF2B5EF4-FFF2-40B4-BE49-F238E27FC236}">
                <a16:creationId xmlns:a16="http://schemas.microsoft.com/office/drawing/2014/main" id="{C747EF12-CF5F-4882-9D6F-34A4296D4B9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A3C9B70-FF53-4CDA-BFDB-AF41BF01B7BA}"/>
              </a:ext>
            </a:extLst>
          </p:cNvPr>
          <p:cNvSpPr>
            <a:spLocks noGrp="1"/>
          </p:cNvSpPr>
          <p:nvPr>
            <p:ph type="sldNum" sz="quarter" idx="12"/>
          </p:nvPr>
        </p:nvSpPr>
        <p:spPr/>
        <p:txBody>
          <a:bodyPr/>
          <a:lstStyle/>
          <a:p>
            <a:fld id="{54913141-C90A-4098-A798-49F9F9A1C942}" type="slidenum">
              <a:rPr lang="en-US" smtClean="0"/>
              <a:pPr/>
              <a:t>‹#›</a:t>
            </a:fld>
            <a:endParaRPr lang="en-US"/>
          </a:p>
        </p:txBody>
      </p:sp>
    </p:spTree>
    <p:extLst>
      <p:ext uri="{BB962C8B-B14F-4D97-AF65-F5344CB8AC3E}">
        <p14:creationId xmlns:p14="http://schemas.microsoft.com/office/powerpoint/2010/main" val="1616587017"/>
      </p:ext>
    </p:extLst>
  </p:cSld>
  <p:clrMapOvr>
    <a:masterClrMapping/>
  </p:clrMapOvr>
  <p:transition>
    <p:cut/>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BBEDED-111D-4E7B-923B-52ED496D1FF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D1D2D2C-FE58-493E-93FA-230F239FBC6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D0E007E-6EBC-4324-8D7C-B729B037EA2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A0574CCA-49BA-48B4-B101-3C4BE40AB665}"/>
              </a:ext>
            </a:extLst>
          </p:cNvPr>
          <p:cNvSpPr>
            <a:spLocks noGrp="1"/>
          </p:cNvSpPr>
          <p:nvPr>
            <p:ph type="dt" sz="half" idx="10"/>
          </p:nvPr>
        </p:nvSpPr>
        <p:spPr/>
        <p:txBody>
          <a:bodyPr/>
          <a:lstStyle/>
          <a:p>
            <a:fld id="{85795B50-E310-4194-BC80-48EB98ABE1D6}" type="datetimeFigureOut">
              <a:rPr lang="en-US" smtClean="0"/>
              <a:pPr/>
              <a:t>5/21/2024</a:t>
            </a:fld>
            <a:endParaRPr lang="en-US"/>
          </a:p>
        </p:txBody>
      </p:sp>
      <p:sp>
        <p:nvSpPr>
          <p:cNvPr id="6" name="Footer Placeholder 5">
            <a:extLst>
              <a:ext uri="{FF2B5EF4-FFF2-40B4-BE49-F238E27FC236}">
                <a16:creationId xmlns:a16="http://schemas.microsoft.com/office/drawing/2014/main" id="{3B39D6F8-3838-447F-A516-CD3A343F41F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4246413-D7BD-4272-B178-A2A6AF889423}"/>
              </a:ext>
            </a:extLst>
          </p:cNvPr>
          <p:cNvSpPr>
            <a:spLocks noGrp="1"/>
          </p:cNvSpPr>
          <p:nvPr>
            <p:ph type="sldNum" sz="quarter" idx="12"/>
          </p:nvPr>
        </p:nvSpPr>
        <p:spPr/>
        <p:txBody>
          <a:bodyPr/>
          <a:lstStyle/>
          <a:p>
            <a:fld id="{54913141-C90A-4098-A798-49F9F9A1C942}" type="slidenum">
              <a:rPr lang="en-US" smtClean="0"/>
              <a:pPr/>
              <a:t>‹#›</a:t>
            </a:fld>
            <a:endParaRPr lang="en-US"/>
          </a:p>
        </p:txBody>
      </p:sp>
    </p:spTree>
    <p:extLst>
      <p:ext uri="{BB962C8B-B14F-4D97-AF65-F5344CB8AC3E}">
        <p14:creationId xmlns:p14="http://schemas.microsoft.com/office/powerpoint/2010/main" val="3494386280"/>
      </p:ext>
    </p:extLst>
  </p:cSld>
  <p:clrMapOvr>
    <a:masterClrMapping/>
  </p:clrMapOvr>
  <p:transition>
    <p:cut/>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F77778A-40AA-463D-A18D-2143E2CC2AB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61612BB-182D-444E-9280-B06A4ACB3F7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63B450A-0CED-4CB3-8375-CC7C839772A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5795B50-E310-4194-BC80-48EB98ABE1D6}" type="datetimeFigureOut">
              <a:rPr lang="en-US" smtClean="0"/>
              <a:pPr/>
              <a:t>5/21/2024</a:t>
            </a:fld>
            <a:endParaRPr lang="en-US"/>
          </a:p>
        </p:txBody>
      </p:sp>
      <p:sp>
        <p:nvSpPr>
          <p:cNvPr id="5" name="Footer Placeholder 4">
            <a:extLst>
              <a:ext uri="{FF2B5EF4-FFF2-40B4-BE49-F238E27FC236}">
                <a16:creationId xmlns:a16="http://schemas.microsoft.com/office/drawing/2014/main" id="{CE764432-9DF5-4877-8BCD-FED3CEC5969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72333EA-A3E1-496F-8F58-49E2A860DD8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4913141-C90A-4098-A798-49F9F9A1C942}" type="slidenum">
              <a:rPr lang="en-US" smtClean="0"/>
              <a:pPr/>
              <a:t>‹#›</a:t>
            </a:fld>
            <a:endParaRPr lang="en-US"/>
          </a:p>
        </p:txBody>
      </p:sp>
    </p:spTree>
    <p:extLst>
      <p:ext uri="{BB962C8B-B14F-4D97-AF65-F5344CB8AC3E}">
        <p14:creationId xmlns:p14="http://schemas.microsoft.com/office/powerpoint/2010/main" val="25092029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cut/>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4.png"/><Relationship Id="rId5" Type="http://schemas.openxmlformats.org/officeDocument/2006/relationships/image" Target="../media/image3.jpe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13.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38.png"/><Relationship Id="rId2" Type="http://schemas.openxmlformats.org/officeDocument/2006/relationships/image" Target="../media/image34.png"/><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37.png"/><Relationship Id="rId4" Type="http://schemas.openxmlformats.org/officeDocument/2006/relationships/image" Target="../media/image36.png"/></Relationships>
</file>

<file path=ppt/slides/_rels/slide1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1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1.xml"/><Relationship Id="rId1" Type="http://schemas.openxmlformats.org/officeDocument/2006/relationships/slideLayout" Target="../slideLayouts/slideLayout6.xml"/><Relationship Id="rId5" Type="http://schemas.openxmlformats.org/officeDocument/2006/relationships/image" Target="../media/image45.png"/><Relationship Id="rId4" Type="http://schemas.openxmlformats.org/officeDocument/2006/relationships/image" Target="../media/image44.png"/></Relationships>
</file>

<file path=ppt/slides/_rels/slide1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48.png"/></Relationships>
</file>

<file path=ppt/slides/_rels/slide1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53.png"/><Relationship Id="rId4" Type="http://schemas.openxmlformats.org/officeDocument/2006/relationships/image" Target="../media/image52.png"/></Relationships>
</file>

<file path=ppt/slides/_rels/slide2.xml.rels><?xml version="1.0" encoding="UTF-8" standalone="yes"?>
<Relationships xmlns="http://schemas.openxmlformats.org/package/2006/relationships"><Relationship Id="rId3" Type="http://schemas.openxmlformats.org/officeDocument/2006/relationships/hyperlink" Target="https://www.danas.rs/zivot/bolesti-srca-i-krvnih-sudova-vodeci-uzrok-umiranja-u-srbiji/" TargetMode="External"/><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55.jpe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2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7.xml"/><Relationship Id="rId4" Type="http://schemas.openxmlformats.org/officeDocument/2006/relationships/image" Target="../media/image61.png"/></Relationships>
</file>

<file path=ppt/slides/_rels/slide23.xml.rels><?xml version="1.0" encoding="UTF-8" standalone="yes"?>
<Relationships xmlns="http://schemas.openxmlformats.org/package/2006/relationships"><Relationship Id="rId3" Type="http://schemas.openxmlformats.org/officeDocument/2006/relationships/image" Target="../media/image63.png"/><Relationship Id="rId7" Type="http://schemas.openxmlformats.org/officeDocument/2006/relationships/hyperlink" Target="https://creativecommons.org/licenses/by-nd/3.0/" TargetMode="External"/><Relationship Id="rId2" Type="http://schemas.openxmlformats.org/officeDocument/2006/relationships/image" Target="../media/image62.png"/><Relationship Id="rId1" Type="http://schemas.openxmlformats.org/officeDocument/2006/relationships/slideLayout" Target="../slideLayouts/slideLayout6.xml"/><Relationship Id="rId6" Type="http://schemas.openxmlformats.org/officeDocument/2006/relationships/hyperlink" Target="https://theconversation.com/blame-sugar-weve-been-doing-that-for-over-100-years-42986" TargetMode="External"/><Relationship Id="rId5" Type="http://schemas.openxmlformats.org/officeDocument/2006/relationships/image" Target="../media/image30.png"/><Relationship Id="rId4" Type="http://schemas.openxmlformats.org/officeDocument/2006/relationships/image" Target="../media/image64.png"/></Relationships>
</file>

<file path=ppt/slides/_rels/slide2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66.png"/></Relationships>
</file>

<file path=ppt/slides/_rels/slide2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s>
</file>

<file path=ppt/slides/_rels/slide26.xml.rels><?xml version="1.0" encoding="UTF-8" standalone="yes"?>
<Relationships xmlns="http://schemas.openxmlformats.org/package/2006/relationships"><Relationship Id="rId3" Type="http://schemas.openxmlformats.org/officeDocument/2006/relationships/image" Target="../media/image72.emf"/><Relationship Id="rId7" Type="http://schemas.openxmlformats.org/officeDocument/2006/relationships/image" Target="../media/image76.png"/><Relationship Id="rId2" Type="http://schemas.openxmlformats.org/officeDocument/2006/relationships/image" Target="../media/image71.emf"/><Relationship Id="rId1" Type="http://schemas.openxmlformats.org/officeDocument/2006/relationships/slideLayout" Target="../slideLayouts/slideLayout6.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73.png"/></Relationships>
</file>

<file path=ppt/slides/_rels/slide27.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78.png"/><Relationship Id="rId4" Type="http://schemas.openxmlformats.org/officeDocument/2006/relationships/notesSlide" Target="../notesSlides/notesSlide18.xml"/></Relationships>
</file>

<file path=ppt/slides/_rels/slide29.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1.jpeg"/><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8E3D26D-DBDD-4C1B-8FC3-02D61597782A}"/>
              </a:ext>
            </a:extLst>
          </p:cNvPr>
          <p:cNvPicPr>
            <a:picLocks noChangeAspect="1"/>
          </p:cNvPicPr>
          <p:nvPr/>
        </p:nvPicPr>
        <p:blipFill rotWithShape="1">
          <a:blip r:embed="rId3">
            <a:alphaModFix/>
          </a:blip>
          <a:srcRect l="17004" r="1" b="1"/>
          <a:stretch/>
        </p:blipFill>
        <p:spPr>
          <a:xfrm>
            <a:off x="0" y="481630"/>
            <a:ext cx="4954300" cy="2954826"/>
          </a:xfrm>
          <a:prstGeom prst="rect">
            <a:avLst/>
          </a:prstGeom>
          <a:effectLst>
            <a:softEdge rad="533400"/>
          </a:effectLst>
        </p:spPr>
      </p:pic>
      <p:pic>
        <p:nvPicPr>
          <p:cNvPr id="2052" name="Picture 191">
            <a:extLst>
              <a:ext uri="{FF2B5EF4-FFF2-40B4-BE49-F238E27FC236}">
                <a16:creationId xmlns:a16="http://schemas.microsoft.com/office/drawing/2014/main" id="{D2D2C3D0-D5DB-4464-BB3E-2DF035FDB80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5C73CD5E-10D3-4DBB-BF9C-7BA47B4BC468}"/>
              </a:ext>
            </a:extLst>
          </p:cNvPr>
          <p:cNvSpPr>
            <a:spLocks noGrp="1"/>
          </p:cNvSpPr>
          <p:nvPr>
            <p:ph type="title"/>
          </p:nvPr>
        </p:nvSpPr>
        <p:spPr>
          <a:xfrm>
            <a:off x="4946072" y="725900"/>
            <a:ext cx="7079675" cy="1726875"/>
          </a:xfrm>
        </p:spPr>
        <p:txBody>
          <a:bodyPr vert="horz" lIns="91440" tIns="45720" rIns="91440" bIns="45720" rtlCol="0" anchor="t">
            <a:noAutofit/>
          </a:bodyPr>
          <a:lstStyle/>
          <a:p>
            <a:pPr algn="ctr"/>
            <a:r>
              <a:rPr lang="en-US" sz="6600" b="1" dirty="0" err="1">
                <a:solidFill>
                  <a:srgbClr val="00B050"/>
                </a:solidFill>
                <a:latin typeface="+mn-lt"/>
              </a:rPr>
              <a:t>Uticaj</a:t>
            </a:r>
            <a:r>
              <a:rPr lang="en-US" sz="6600" b="1" dirty="0">
                <a:solidFill>
                  <a:srgbClr val="00B050"/>
                </a:solidFill>
                <a:latin typeface="+mn-lt"/>
              </a:rPr>
              <a:t> </a:t>
            </a:r>
            <a:r>
              <a:rPr lang="en-US" sz="6600" b="1" dirty="0" err="1">
                <a:solidFill>
                  <a:srgbClr val="00B050"/>
                </a:solidFill>
                <a:latin typeface="+mn-lt"/>
              </a:rPr>
              <a:t>zelene</a:t>
            </a:r>
            <a:r>
              <a:rPr lang="en-US" sz="6600" b="1" dirty="0">
                <a:solidFill>
                  <a:srgbClr val="00B050"/>
                </a:solidFill>
                <a:latin typeface="+mn-lt"/>
              </a:rPr>
              <a:t> </a:t>
            </a:r>
            <a:r>
              <a:rPr lang="en-US" sz="6600" b="1" dirty="0" err="1">
                <a:solidFill>
                  <a:srgbClr val="00B050"/>
                </a:solidFill>
                <a:latin typeface="+mn-lt"/>
              </a:rPr>
              <a:t>hrane</a:t>
            </a:r>
            <a:r>
              <a:rPr lang="en-US" sz="6600" b="1" dirty="0">
                <a:solidFill>
                  <a:srgbClr val="00B050"/>
                </a:solidFill>
                <a:latin typeface="+mn-lt"/>
              </a:rPr>
              <a:t> </a:t>
            </a:r>
            <a:r>
              <a:rPr lang="en-US" sz="6600" b="1" dirty="0" err="1">
                <a:solidFill>
                  <a:srgbClr val="00B050"/>
                </a:solidFill>
                <a:latin typeface="+mn-lt"/>
              </a:rPr>
              <a:t>na</a:t>
            </a:r>
            <a:r>
              <a:rPr lang="en-US" sz="6600" b="1" dirty="0">
                <a:solidFill>
                  <a:srgbClr val="00B050"/>
                </a:solidFill>
                <a:latin typeface="+mn-lt"/>
              </a:rPr>
              <a:t> </a:t>
            </a:r>
            <a:r>
              <a:rPr lang="en-US" sz="6600" b="1" dirty="0" err="1">
                <a:solidFill>
                  <a:srgbClr val="00B050"/>
                </a:solidFill>
                <a:latin typeface="+mn-lt"/>
              </a:rPr>
              <a:t>kardiovaskularni</a:t>
            </a:r>
            <a:r>
              <a:rPr lang="en-US" sz="6600" b="1" dirty="0">
                <a:solidFill>
                  <a:srgbClr val="00B050"/>
                </a:solidFill>
                <a:latin typeface="+mn-lt"/>
              </a:rPr>
              <a:t> </a:t>
            </a:r>
            <a:r>
              <a:rPr lang="en-US" sz="6600" b="1" dirty="0" err="1">
                <a:solidFill>
                  <a:srgbClr val="00B050"/>
                </a:solidFill>
                <a:latin typeface="+mn-lt"/>
              </a:rPr>
              <a:t>sistem</a:t>
            </a:r>
            <a:br>
              <a:rPr lang="en-US" sz="6600" b="1" dirty="0">
                <a:solidFill>
                  <a:srgbClr val="00B050"/>
                </a:solidFill>
                <a:latin typeface="+mn-lt"/>
              </a:rPr>
            </a:br>
            <a:br>
              <a:rPr lang="en-US" sz="6000" b="1" dirty="0">
                <a:solidFill>
                  <a:srgbClr val="00B050"/>
                </a:solidFill>
              </a:rPr>
            </a:br>
            <a:r>
              <a:rPr lang="en-US" sz="3200" kern="1200" dirty="0" err="1">
                <a:solidFill>
                  <a:srgbClr val="00B050"/>
                </a:solidFill>
                <a:latin typeface="+mn-lt"/>
                <a:cs typeface="Arial" panose="020B0604020202020204" pitchFamily="34" charset="0"/>
              </a:rPr>
              <a:t>Prof.dr</a:t>
            </a:r>
            <a:r>
              <a:rPr lang="en-US" sz="3200" kern="1200" dirty="0">
                <a:solidFill>
                  <a:srgbClr val="00B050"/>
                </a:solidFill>
                <a:latin typeface="+mn-lt"/>
                <a:cs typeface="Arial" panose="020B0604020202020204" pitchFamily="34" charset="0"/>
              </a:rPr>
              <a:t> Sonja </a:t>
            </a:r>
            <a:r>
              <a:rPr lang="en-US" sz="3200" kern="1200" dirty="0" err="1">
                <a:solidFill>
                  <a:srgbClr val="00B050"/>
                </a:solidFill>
                <a:latin typeface="+mn-lt"/>
                <a:cs typeface="Arial" panose="020B0604020202020204" pitchFamily="34" charset="0"/>
              </a:rPr>
              <a:t>Smiljić</a:t>
            </a:r>
            <a:br>
              <a:rPr lang="sr-Latn-RS" sz="3200" kern="1200" dirty="0">
                <a:solidFill>
                  <a:srgbClr val="00B050"/>
                </a:solidFill>
                <a:latin typeface="+mn-lt"/>
                <a:cs typeface="Arial" panose="020B0604020202020204" pitchFamily="34" charset="0"/>
              </a:rPr>
            </a:br>
            <a:br>
              <a:rPr lang="sr-Latn-RS" sz="3200" kern="1200" dirty="0">
                <a:solidFill>
                  <a:srgbClr val="00B050"/>
                </a:solidFill>
                <a:latin typeface="+mn-lt"/>
                <a:cs typeface="Arial" panose="020B0604020202020204" pitchFamily="34" charset="0"/>
              </a:rPr>
            </a:br>
            <a:br>
              <a:rPr lang="sr-Latn-RS" sz="3200" kern="1200" dirty="0">
                <a:solidFill>
                  <a:srgbClr val="002060"/>
                </a:solidFill>
                <a:latin typeface="+mn-lt"/>
                <a:cs typeface="Arial" panose="020B0604020202020204" pitchFamily="34" charset="0"/>
              </a:rPr>
            </a:br>
            <a:br>
              <a:rPr lang="sr-Latn-RS" sz="3200" kern="1200" dirty="0">
                <a:solidFill>
                  <a:srgbClr val="002060"/>
                </a:solidFill>
                <a:latin typeface="+mn-lt"/>
                <a:cs typeface="Arial" panose="020B0604020202020204" pitchFamily="34" charset="0"/>
              </a:rPr>
            </a:br>
            <a:endParaRPr lang="en-US" sz="3200" kern="1200" dirty="0">
              <a:solidFill>
                <a:srgbClr val="002060"/>
              </a:solidFill>
              <a:latin typeface="+mn-lt"/>
              <a:cs typeface="Arial" panose="020B0604020202020204" pitchFamily="34" charset="0"/>
            </a:endParaRPr>
          </a:p>
        </p:txBody>
      </p:sp>
      <p:sp>
        <p:nvSpPr>
          <p:cNvPr id="8" name="TextBox 7">
            <a:extLst>
              <a:ext uri="{FF2B5EF4-FFF2-40B4-BE49-F238E27FC236}">
                <a16:creationId xmlns:a16="http://schemas.microsoft.com/office/drawing/2014/main" id="{606C9FF1-51EE-41D1-8482-F2055F12069A}"/>
              </a:ext>
            </a:extLst>
          </p:cNvPr>
          <p:cNvSpPr txBox="1"/>
          <p:nvPr/>
        </p:nvSpPr>
        <p:spPr>
          <a:xfrm>
            <a:off x="4087092" y="5670435"/>
            <a:ext cx="8190984" cy="461665"/>
          </a:xfrm>
          <a:prstGeom prst="rect">
            <a:avLst/>
          </a:prstGeom>
          <a:noFill/>
        </p:spPr>
        <p:txBody>
          <a:bodyPr wrap="square">
            <a:spAutoFit/>
          </a:bodyPr>
          <a:lstStyle/>
          <a:p>
            <a:pPr algn="ctr"/>
            <a:r>
              <a:rPr lang="en-US" sz="2400" dirty="0">
                <a:solidFill>
                  <a:srgbClr val="002060"/>
                </a:solidFill>
              </a:rPr>
              <a:t>.</a:t>
            </a:r>
          </a:p>
        </p:txBody>
      </p:sp>
      <p:pic>
        <p:nvPicPr>
          <p:cNvPr id="3" name="Picture 2" descr="Ishrana u bojama duge | Dexy Co Kids | Akcija &amp; Cena">
            <a:extLst>
              <a:ext uri="{FF2B5EF4-FFF2-40B4-BE49-F238E27FC236}">
                <a16:creationId xmlns:a16="http://schemas.microsoft.com/office/drawing/2014/main" id="{E954B799-803E-719C-AC3B-326C7855A3D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7063" y="3522542"/>
            <a:ext cx="4777237" cy="304548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Picture 6">
            <a:extLst>
              <a:ext uri="{FF2B5EF4-FFF2-40B4-BE49-F238E27FC236}">
                <a16:creationId xmlns:a16="http://schemas.microsoft.com/office/drawing/2014/main" id="{33A562DD-BF87-4365-F519-A98CC183C986}"/>
              </a:ext>
            </a:extLst>
          </p:cNvPr>
          <p:cNvPicPr>
            <a:picLocks noChangeAspect="1"/>
          </p:cNvPicPr>
          <p:nvPr/>
        </p:nvPicPr>
        <p:blipFill>
          <a:blip r:embed="rId6"/>
          <a:stretch>
            <a:fillRect/>
          </a:stretch>
        </p:blipFill>
        <p:spPr>
          <a:xfrm>
            <a:off x="6435907" y="5706612"/>
            <a:ext cx="4856844" cy="912902"/>
          </a:xfrm>
          <a:prstGeom prst="rect">
            <a:avLst/>
          </a:prstGeom>
        </p:spPr>
      </p:pic>
    </p:spTree>
    <p:extLst>
      <p:ext uri="{BB962C8B-B14F-4D97-AF65-F5344CB8AC3E}">
        <p14:creationId xmlns:p14="http://schemas.microsoft.com/office/powerpoint/2010/main" val="442624721"/>
      </p:ext>
    </p:extLst>
  </p:cSld>
  <p:clrMapOvr>
    <a:masterClrMapping/>
  </p:clrMapOvr>
  <p:transition>
    <p:cut/>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A86DF20-E8CF-41ED-81AF-B0C26B8885CA}"/>
              </a:ext>
            </a:extLst>
          </p:cNvPr>
          <p:cNvPicPr>
            <a:picLocks noChangeAspect="1"/>
          </p:cNvPicPr>
          <p:nvPr/>
        </p:nvPicPr>
        <p:blipFill>
          <a:blip r:embed="rId3"/>
          <a:stretch>
            <a:fillRect/>
          </a:stretch>
        </p:blipFill>
        <p:spPr>
          <a:xfrm>
            <a:off x="42893" y="1291128"/>
            <a:ext cx="6473952" cy="365760"/>
          </a:xfrm>
          <a:prstGeom prst="rect">
            <a:avLst/>
          </a:prstGeom>
        </p:spPr>
      </p:pic>
      <p:pic>
        <p:nvPicPr>
          <p:cNvPr id="4" name="Picture 3">
            <a:extLst>
              <a:ext uri="{FF2B5EF4-FFF2-40B4-BE49-F238E27FC236}">
                <a16:creationId xmlns:a16="http://schemas.microsoft.com/office/drawing/2014/main" id="{C48638DF-09CA-401C-9F99-22A05D94E980}"/>
              </a:ext>
            </a:extLst>
          </p:cNvPr>
          <p:cNvPicPr>
            <a:picLocks noChangeAspect="1"/>
          </p:cNvPicPr>
          <p:nvPr/>
        </p:nvPicPr>
        <p:blipFill>
          <a:blip r:embed="rId4"/>
          <a:stretch>
            <a:fillRect/>
          </a:stretch>
        </p:blipFill>
        <p:spPr>
          <a:xfrm>
            <a:off x="42893" y="27785"/>
            <a:ext cx="7008698" cy="1280160"/>
          </a:xfrm>
          <a:prstGeom prst="rect">
            <a:avLst/>
          </a:prstGeom>
        </p:spPr>
      </p:pic>
      <p:pic>
        <p:nvPicPr>
          <p:cNvPr id="6" name="Picture 5">
            <a:extLst>
              <a:ext uri="{FF2B5EF4-FFF2-40B4-BE49-F238E27FC236}">
                <a16:creationId xmlns:a16="http://schemas.microsoft.com/office/drawing/2014/main" id="{E0E345A1-9E2B-4D6F-9823-74BEF41F004F}"/>
              </a:ext>
            </a:extLst>
          </p:cNvPr>
          <p:cNvPicPr>
            <a:picLocks noChangeAspect="1"/>
          </p:cNvPicPr>
          <p:nvPr/>
        </p:nvPicPr>
        <p:blipFill>
          <a:blip r:embed="rId5"/>
          <a:stretch>
            <a:fillRect/>
          </a:stretch>
        </p:blipFill>
        <p:spPr>
          <a:xfrm>
            <a:off x="159248" y="1750652"/>
            <a:ext cx="5581397" cy="4258927"/>
          </a:xfrm>
          <a:prstGeom prst="rect">
            <a:avLst/>
          </a:prstGeom>
        </p:spPr>
      </p:pic>
      <p:sp>
        <p:nvSpPr>
          <p:cNvPr id="7" name="Rectangle 6">
            <a:extLst>
              <a:ext uri="{FF2B5EF4-FFF2-40B4-BE49-F238E27FC236}">
                <a16:creationId xmlns:a16="http://schemas.microsoft.com/office/drawing/2014/main" id="{BEE06340-F272-4AB3-A29E-BE41EFB3B690}"/>
              </a:ext>
            </a:extLst>
          </p:cNvPr>
          <p:cNvSpPr/>
          <p:nvPr/>
        </p:nvSpPr>
        <p:spPr>
          <a:xfrm>
            <a:off x="159248" y="5930035"/>
            <a:ext cx="9285694" cy="923330"/>
          </a:xfrm>
          <a:prstGeom prst="rect">
            <a:avLst/>
          </a:prstGeom>
        </p:spPr>
        <p:txBody>
          <a:bodyPr wrap="square">
            <a:spAutoFit/>
          </a:bodyPr>
          <a:lstStyle/>
          <a:p>
            <a:r>
              <a:rPr lang="en-US" dirty="0" err="1">
                <a:latin typeface="Times New Roman" panose="02020603050405020304" pitchFamily="18" charset="0"/>
                <a:cs typeface="Times New Roman" panose="02020603050405020304" pitchFamily="18" charset="0"/>
              </a:rPr>
              <a:t>Grafički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prikaz</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koji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pokazuje</a:t>
            </a:r>
            <a:r>
              <a:rPr lang="en-US" dirty="0">
                <a:latin typeface="Times New Roman" panose="02020603050405020304" pitchFamily="18" charset="0"/>
                <a:cs typeface="Times New Roman" panose="02020603050405020304" pitchFamily="18" charset="0"/>
              </a:rPr>
              <a:t> da </a:t>
            </a:r>
            <a:r>
              <a:rPr lang="sr-Latn-RS" dirty="0">
                <a:latin typeface="Times New Roman" panose="02020603050405020304" pitchFamily="18" charset="0"/>
                <a:cs typeface="Times New Roman" panose="02020603050405020304" pitchFamily="18" charset="0"/>
              </a:rPr>
              <a:t>je </a:t>
            </a:r>
            <a:r>
              <a:rPr lang="en-US" dirty="0" err="1">
                <a:latin typeface="Times New Roman" panose="02020603050405020304" pitchFamily="18" charset="0"/>
                <a:cs typeface="Times New Roman" panose="02020603050405020304" pitchFamily="18" charset="0"/>
              </a:rPr>
              <a:t>redukovan</a:t>
            </a:r>
            <a:r>
              <a:rPr lang="sr-Latn-RS" dirty="0">
                <a:latin typeface="Times New Roman" panose="02020603050405020304" pitchFamily="18" charset="0"/>
                <a:cs typeface="Times New Roman" panose="02020603050405020304" pitchFamily="18" charset="0"/>
              </a:rPr>
              <a:t>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endoteln</a:t>
            </a:r>
            <a:r>
              <a:rPr lang="sr-Latn-RS" dirty="0">
                <a:latin typeface="Times New Roman" panose="02020603050405020304" pitchFamily="18" charset="0"/>
                <a:cs typeface="Times New Roman" panose="02020603050405020304" pitchFamily="18" charset="0"/>
              </a:rPr>
              <a:t>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funkcijom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osnovni</a:t>
            </a:r>
            <a:r>
              <a:rPr lang="en-US" dirty="0">
                <a:latin typeface="Times New Roman" panose="02020603050405020304" pitchFamily="18" charset="0"/>
                <a:cs typeface="Times New Roman" panose="02020603050405020304" pitchFamily="18" charset="0"/>
              </a:rPr>
              <a:t> Endo-PAT® </a:t>
            </a:r>
            <a:r>
              <a:rPr lang="en-US" dirty="0" err="1">
                <a:latin typeface="Times New Roman" panose="02020603050405020304" pitchFamily="18" charset="0"/>
                <a:cs typeface="Times New Roman" panose="02020603050405020304" pitchFamily="18" charset="0"/>
              </a:rPr>
              <a:t>indeks</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reaktivne</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hiperemije</a:t>
            </a:r>
            <a:r>
              <a:rPr lang="en-US" dirty="0">
                <a:latin typeface="Times New Roman" panose="02020603050405020304" pitchFamily="18" charset="0"/>
                <a:cs typeface="Times New Roman" panose="02020603050405020304" pitchFamily="18" charset="0"/>
              </a:rPr>
              <a:t> (RHI) &lt;1,6) </a:t>
            </a:r>
            <a:r>
              <a:rPr lang="en-US" dirty="0" err="1">
                <a:latin typeface="Times New Roman" panose="02020603050405020304" pitchFamily="18" charset="0"/>
                <a:cs typeface="Times New Roman" panose="02020603050405020304" pitchFamily="18" charset="0"/>
              </a:rPr>
              <a:t>značajan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poboljšanja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nakon</a:t>
            </a:r>
            <a:r>
              <a:rPr lang="en-US" dirty="0">
                <a:latin typeface="Times New Roman" panose="02020603050405020304" pitchFamily="18" charset="0"/>
                <a:cs typeface="Times New Roman" panose="02020603050405020304" pitchFamily="18" charset="0"/>
              </a:rPr>
              <a:t> 4 </a:t>
            </a:r>
            <a:r>
              <a:rPr lang="en-US" dirty="0" err="1">
                <a:latin typeface="Times New Roman" panose="02020603050405020304" pitchFamily="18" charset="0"/>
                <a:cs typeface="Times New Roman" panose="02020603050405020304" pitchFamily="18" charset="0"/>
              </a:rPr>
              <a:t>meseca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tretmana</a:t>
            </a:r>
            <a:r>
              <a:rPr lang="en-US" dirty="0">
                <a:latin typeface="Times New Roman" panose="02020603050405020304" pitchFamily="18" charset="0"/>
                <a:cs typeface="Times New Roman" panose="02020603050405020304" pitchFamily="18" charset="0"/>
              </a:rPr>
              <a:t> </a:t>
            </a:r>
            <a:endParaRPr lang="sr-Latn-RS" dirty="0">
              <a:latin typeface="Times New Roman" panose="02020603050405020304" pitchFamily="18" charset="0"/>
              <a:cs typeface="Times New Roman" panose="02020603050405020304" pitchFamily="18" charset="0"/>
            </a:endParaRPr>
          </a:p>
          <a:p>
            <a:r>
              <a:rPr lang="sr-Latn-RS" dirty="0">
                <a:latin typeface="Times New Roman" panose="02020603050405020304" pitchFamily="18" charset="0"/>
                <a:cs typeface="Times New Roman" panose="02020603050405020304" pitchFamily="18" charset="0"/>
              </a:rPr>
              <a:t>sa 30 ml maslinovog ulja </a:t>
            </a:r>
            <a:r>
              <a:rPr lang="en-US" dirty="0">
                <a:latin typeface="Times New Roman" panose="02020603050405020304" pitchFamily="18" charset="0"/>
                <a:cs typeface="Times New Roman" panose="02020603050405020304" pitchFamily="18" charset="0"/>
              </a:rPr>
              <a:t>(p = 0,004).</a:t>
            </a:r>
          </a:p>
        </p:txBody>
      </p:sp>
      <p:pic>
        <p:nvPicPr>
          <p:cNvPr id="10" name="Picture 9">
            <a:extLst>
              <a:ext uri="{FF2B5EF4-FFF2-40B4-BE49-F238E27FC236}">
                <a16:creationId xmlns:a16="http://schemas.microsoft.com/office/drawing/2014/main" id="{D7A5F2C6-D716-9765-3C6E-84599CFD1F5A}"/>
              </a:ext>
            </a:extLst>
          </p:cNvPr>
          <p:cNvPicPr>
            <a:picLocks noChangeAspect="1"/>
          </p:cNvPicPr>
          <p:nvPr/>
        </p:nvPicPr>
        <p:blipFill>
          <a:blip r:embed="rId6"/>
          <a:stretch>
            <a:fillRect/>
          </a:stretch>
        </p:blipFill>
        <p:spPr>
          <a:xfrm>
            <a:off x="6963738" y="572075"/>
            <a:ext cx="5069014" cy="5437506"/>
          </a:xfrm>
          <a:prstGeom prst="rect">
            <a:avLst/>
          </a:prstGeom>
        </p:spPr>
      </p:pic>
    </p:spTree>
    <p:extLst>
      <p:ext uri="{BB962C8B-B14F-4D97-AF65-F5344CB8AC3E}">
        <p14:creationId xmlns:p14="http://schemas.microsoft.com/office/powerpoint/2010/main" val="493255154"/>
      </p:ext>
    </p:extLst>
  </p:cSld>
  <p:clrMapOvr>
    <a:masterClrMapping/>
  </p:clrMapOvr>
  <p:transition>
    <p:cut/>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247ADB5-B663-4538-82EF-030512429C81}"/>
              </a:ext>
            </a:extLst>
          </p:cNvPr>
          <p:cNvPicPr>
            <a:picLocks noChangeAspect="1"/>
          </p:cNvPicPr>
          <p:nvPr/>
        </p:nvPicPr>
        <p:blipFill>
          <a:blip r:embed="rId3"/>
          <a:stretch>
            <a:fillRect/>
          </a:stretch>
        </p:blipFill>
        <p:spPr>
          <a:xfrm>
            <a:off x="398246" y="140161"/>
            <a:ext cx="10306050" cy="1114425"/>
          </a:xfrm>
          <a:prstGeom prst="rect">
            <a:avLst/>
          </a:prstGeom>
        </p:spPr>
      </p:pic>
      <p:sp>
        <p:nvSpPr>
          <p:cNvPr id="5" name="TextBox 4">
            <a:extLst>
              <a:ext uri="{FF2B5EF4-FFF2-40B4-BE49-F238E27FC236}">
                <a16:creationId xmlns:a16="http://schemas.microsoft.com/office/drawing/2014/main" id="{99F164AC-801B-4008-8575-F094FC4E71FA}"/>
              </a:ext>
            </a:extLst>
          </p:cNvPr>
          <p:cNvSpPr txBox="1"/>
          <p:nvPr/>
        </p:nvSpPr>
        <p:spPr>
          <a:xfrm>
            <a:off x="398246" y="1043958"/>
            <a:ext cx="6094070" cy="1631216"/>
          </a:xfrm>
          <a:prstGeom prst="rect">
            <a:avLst/>
          </a:prstGeom>
          <a:noFill/>
        </p:spPr>
        <p:txBody>
          <a:bodyPr wrap="square">
            <a:spAutoFit/>
          </a:bodyPr>
          <a:lstStyle/>
          <a:p>
            <a:r>
              <a:rPr lang="sr-Latn-RS" sz="2000" b="0" i="0" u="none" strike="noStrike" baseline="0" dirty="0"/>
              <a:t>1. </a:t>
            </a:r>
            <a:r>
              <a:rPr lang="en-US" sz="2000" b="0" i="0" u="none" strike="noStrike" baseline="0" dirty="0"/>
              <a:t>AWHS, Aragon Workers' Health Study</a:t>
            </a:r>
          </a:p>
          <a:p>
            <a:r>
              <a:rPr lang="sr-Latn-RS" sz="1800" b="0" i="0" u="none" strike="noStrike" baseline="0" dirty="0">
                <a:latin typeface="AdvOT863180fb"/>
              </a:rPr>
              <a:t>2. </a:t>
            </a:r>
            <a:r>
              <a:rPr lang="es-ES" sz="1800" b="0" i="0" u="none" strike="noStrike" baseline="0" dirty="0">
                <a:latin typeface="AdvOT863180fb"/>
              </a:rPr>
              <a:t>SUN, Seguimiento Universidad de Navarra</a:t>
            </a:r>
            <a:endParaRPr lang="en-US" sz="2000" b="0" i="0" u="none" strike="noStrike" baseline="0" dirty="0"/>
          </a:p>
          <a:p>
            <a:r>
              <a:rPr lang="sr-Latn-RS" sz="2000" b="0" i="0" u="none" strike="noStrike" baseline="0" dirty="0"/>
              <a:t>3. </a:t>
            </a:r>
            <a:r>
              <a:rPr lang="en-US" sz="2000" b="0" i="0" u="none" strike="noStrike" baseline="0" dirty="0"/>
              <a:t>EPIC, European Prospective Investigation into Cancer and </a:t>
            </a:r>
            <a:r>
              <a:rPr lang="en-US" sz="2000" b="0" i="0" u="none" strike="noStrike" baseline="0" dirty="0" err="1"/>
              <a:t>Nutritiondy</a:t>
            </a:r>
            <a:endParaRPr lang="en-US" sz="2000" b="0" i="0" u="none" strike="noStrike" baseline="0" dirty="0"/>
          </a:p>
          <a:p>
            <a:endParaRPr lang="en-US" sz="2000" dirty="0"/>
          </a:p>
        </p:txBody>
      </p:sp>
      <p:pic>
        <p:nvPicPr>
          <p:cNvPr id="7" name="Picture 6">
            <a:extLst>
              <a:ext uri="{FF2B5EF4-FFF2-40B4-BE49-F238E27FC236}">
                <a16:creationId xmlns:a16="http://schemas.microsoft.com/office/drawing/2014/main" id="{A4B7014F-F446-484E-9DB9-9E7F1B0C5B8F}"/>
              </a:ext>
            </a:extLst>
          </p:cNvPr>
          <p:cNvPicPr>
            <a:picLocks noChangeAspect="1"/>
          </p:cNvPicPr>
          <p:nvPr/>
        </p:nvPicPr>
        <p:blipFill>
          <a:blip r:embed="rId4"/>
          <a:stretch>
            <a:fillRect/>
          </a:stretch>
        </p:blipFill>
        <p:spPr>
          <a:xfrm>
            <a:off x="293915" y="2501040"/>
            <a:ext cx="6618472" cy="4023360"/>
          </a:xfrm>
          <a:prstGeom prst="rect">
            <a:avLst/>
          </a:prstGeom>
        </p:spPr>
      </p:pic>
      <p:pic>
        <p:nvPicPr>
          <p:cNvPr id="11" name="Picture 10">
            <a:extLst>
              <a:ext uri="{FF2B5EF4-FFF2-40B4-BE49-F238E27FC236}">
                <a16:creationId xmlns:a16="http://schemas.microsoft.com/office/drawing/2014/main" id="{E6CAD521-ED55-4E68-83AA-323DE4354860}"/>
              </a:ext>
            </a:extLst>
          </p:cNvPr>
          <p:cNvPicPr>
            <a:picLocks noChangeAspect="1"/>
          </p:cNvPicPr>
          <p:nvPr/>
        </p:nvPicPr>
        <p:blipFill>
          <a:blip r:embed="rId5"/>
          <a:stretch>
            <a:fillRect/>
          </a:stretch>
        </p:blipFill>
        <p:spPr>
          <a:xfrm>
            <a:off x="8216804" y="6276750"/>
            <a:ext cx="2705100" cy="495300"/>
          </a:xfrm>
          <a:prstGeom prst="rect">
            <a:avLst/>
          </a:prstGeom>
        </p:spPr>
      </p:pic>
      <p:pic>
        <p:nvPicPr>
          <p:cNvPr id="8" name="Picture 7" descr="6.png">
            <a:extLst>
              <a:ext uri="{FF2B5EF4-FFF2-40B4-BE49-F238E27FC236}">
                <a16:creationId xmlns:a16="http://schemas.microsoft.com/office/drawing/2014/main" id="{B0011325-ED11-4C02-B93C-5529403657F4}"/>
              </a:ext>
            </a:extLst>
          </p:cNvPr>
          <p:cNvPicPr>
            <a:picLocks noChangeAspect="1"/>
          </p:cNvPicPr>
          <p:nvPr/>
        </p:nvPicPr>
        <p:blipFill>
          <a:blip r:embed="rId6">
            <a:duotone>
              <a:prstClr val="black"/>
              <a:schemeClr val="accent5">
                <a:tint val="45000"/>
                <a:satMod val="400000"/>
              </a:schemeClr>
            </a:duotone>
            <a:extLst>
              <a:ext uri="{28A0092B-C50C-407E-A947-70E740481C1C}">
                <a14:useLocalDpi xmlns:a14="http://schemas.microsoft.com/office/drawing/2010/main" val="0"/>
              </a:ext>
            </a:extLst>
          </a:blip>
          <a:srcRect/>
          <a:stretch>
            <a:fillRect/>
          </a:stretch>
        </p:blipFill>
        <p:spPr bwMode="auto">
          <a:xfrm>
            <a:off x="6244586" y="718606"/>
            <a:ext cx="5947414" cy="33325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extLst>
              <a:ext uri="{FF2B5EF4-FFF2-40B4-BE49-F238E27FC236}">
                <a16:creationId xmlns:a16="http://schemas.microsoft.com/office/drawing/2014/main" id="{7F4172EE-79A0-4ADB-938C-0DF2FB7A3AE2}"/>
              </a:ext>
            </a:extLst>
          </p:cNvPr>
          <p:cNvSpPr txBox="1"/>
          <p:nvPr/>
        </p:nvSpPr>
        <p:spPr>
          <a:xfrm>
            <a:off x="7422476" y="1460261"/>
            <a:ext cx="4605876" cy="2258823"/>
          </a:xfrm>
          <a:prstGeom prst="rect">
            <a:avLst/>
          </a:prstGeom>
          <a:noFill/>
        </p:spPr>
        <p:txBody>
          <a:bodyPr wrap="square">
            <a:spAutoFit/>
          </a:bodyPr>
          <a:lstStyle/>
          <a:p>
            <a:pPr marL="0" marR="0" fontAlgn="base">
              <a:lnSpc>
                <a:spcPct val="107000"/>
              </a:lnSpc>
              <a:spcBef>
                <a:spcPts val="0"/>
              </a:spcBef>
              <a:spcAft>
                <a:spcPts val="800"/>
              </a:spcAft>
            </a:pPr>
            <a:r>
              <a:rPr lang="en-US" sz="2000" dirty="0">
                <a:solidFill>
                  <a:srgbClr val="000000"/>
                </a:solidFill>
                <a:effectLst/>
                <a:ea typeface="Times New Roman" panose="02020603050405020304" pitchFamily="18" charset="0"/>
                <a:cs typeface="Calibri" panose="020F0502020204030204" pitchFamily="34" charset="0"/>
              </a:rPr>
              <a:t>Ko je </a:t>
            </a:r>
            <a:r>
              <a:rPr lang="en-US" sz="2000" dirty="0" err="1">
                <a:solidFill>
                  <a:srgbClr val="000000"/>
                </a:solidFill>
                <a:effectLst/>
                <a:ea typeface="Times New Roman" panose="02020603050405020304" pitchFamily="18" charset="0"/>
                <a:cs typeface="Calibri" panose="020F0502020204030204" pitchFamily="34" charset="0"/>
              </a:rPr>
              <a:t>najveći</a:t>
            </a:r>
            <a:r>
              <a:rPr lang="en-US" sz="2000" dirty="0">
                <a:solidFill>
                  <a:srgbClr val="000000"/>
                </a:solidFill>
                <a:effectLst/>
                <a:ea typeface="Times New Roman" panose="02020603050405020304" pitchFamily="18" charset="0"/>
                <a:cs typeface="Calibri" panose="020F0502020204030204" pitchFamily="34" charset="0"/>
              </a:rPr>
              <a:t> </a:t>
            </a:r>
            <a:r>
              <a:rPr lang="en-US" sz="2000" dirty="0" err="1">
                <a:solidFill>
                  <a:srgbClr val="000000"/>
                </a:solidFill>
                <a:effectLst/>
                <a:ea typeface="Times New Roman" panose="02020603050405020304" pitchFamily="18" charset="0"/>
                <a:cs typeface="Calibri" panose="020F0502020204030204" pitchFamily="34" charset="0"/>
              </a:rPr>
              <a:t>svetski</a:t>
            </a:r>
            <a:r>
              <a:rPr lang="en-US" sz="2000" dirty="0">
                <a:solidFill>
                  <a:srgbClr val="000000"/>
                </a:solidFill>
                <a:effectLst/>
                <a:ea typeface="Times New Roman" panose="02020603050405020304" pitchFamily="18" charset="0"/>
                <a:cs typeface="Calibri" panose="020F0502020204030204" pitchFamily="34" charset="0"/>
              </a:rPr>
              <a:t> </a:t>
            </a:r>
            <a:r>
              <a:rPr lang="en-US" sz="2000" dirty="0" err="1">
                <a:solidFill>
                  <a:srgbClr val="000000"/>
                </a:solidFill>
                <a:effectLst/>
                <a:ea typeface="Times New Roman" panose="02020603050405020304" pitchFamily="18" charset="0"/>
                <a:cs typeface="Calibri" panose="020F0502020204030204" pitchFamily="34" charset="0"/>
              </a:rPr>
              <a:t>proizvođač</a:t>
            </a:r>
            <a:r>
              <a:rPr lang="en-US" sz="2000" dirty="0">
                <a:solidFill>
                  <a:srgbClr val="000000"/>
                </a:solidFill>
                <a:effectLst/>
                <a:ea typeface="Times New Roman" panose="02020603050405020304" pitchFamily="18" charset="0"/>
                <a:cs typeface="Calibri" panose="020F0502020204030204" pitchFamily="34" charset="0"/>
              </a:rPr>
              <a:t> </a:t>
            </a:r>
            <a:r>
              <a:rPr lang="en-US" sz="2000" dirty="0" err="1">
                <a:solidFill>
                  <a:srgbClr val="000000"/>
                </a:solidFill>
                <a:effectLst/>
                <a:ea typeface="Times New Roman" panose="02020603050405020304" pitchFamily="18" charset="0"/>
                <a:cs typeface="Calibri" panose="020F0502020204030204" pitchFamily="34" charset="0"/>
              </a:rPr>
              <a:t>maslinovog</a:t>
            </a:r>
            <a:r>
              <a:rPr lang="en-US" sz="2000" dirty="0">
                <a:solidFill>
                  <a:srgbClr val="000000"/>
                </a:solidFill>
                <a:effectLst/>
                <a:ea typeface="Times New Roman" panose="02020603050405020304" pitchFamily="18" charset="0"/>
                <a:cs typeface="Calibri" panose="020F0502020204030204" pitchFamily="34" charset="0"/>
              </a:rPr>
              <a:t> </a:t>
            </a:r>
            <a:r>
              <a:rPr lang="en-US" sz="2000" dirty="0" err="1">
                <a:solidFill>
                  <a:srgbClr val="000000"/>
                </a:solidFill>
                <a:effectLst/>
                <a:ea typeface="Times New Roman" panose="02020603050405020304" pitchFamily="18" charset="0"/>
                <a:cs typeface="Calibri" panose="020F0502020204030204" pitchFamily="34" charset="0"/>
              </a:rPr>
              <a:t>ulja</a:t>
            </a:r>
            <a:r>
              <a:rPr lang="en-US" sz="2000" dirty="0">
                <a:solidFill>
                  <a:srgbClr val="000000"/>
                </a:solidFill>
                <a:effectLst/>
                <a:ea typeface="Times New Roman" panose="02020603050405020304" pitchFamily="18" charset="0"/>
                <a:cs typeface="Calibri" panose="020F0502020204030204" pitchFamily="34" charset="0"/>
              </a:rPr>
              <a:t>?</a:t>
            </a:r>
            <a:endParaRPr lang="en-US" sz="2000" dirty="0">
              <a:ea typeface="Times New Roman" panose="02020603050405020304" pitchFamily="18" charset="0"/>
              <a:cs typeface="Times New Roman" panose="02020603050405020304" pitchFamily="18" charset="0"/>
            </a:endParaRPr>
          </a:p>
          <a:p>
            <a:pPr marL="0" marR="0" fontAlgn="base">
              <a:lnSpc>
                <a:spcPct val="107000"/>
              </a:lnSpc>
              <a:spcBef>
                <a:spcPts val="0"/>
              </a:spcBef>
              <a:spcAft>
                <a:spcPts val="800"/>
              </a:spcAft>
            </a:pPr>
            <a:r>
              <a:rPr lang="en-US" sz="2000" dirty="0">
                <a:solidFill>
                  <a:srgbClr val="000000"/>
                </a:solidFill>
                <a:effectLst/>
                <a:ea typeface="Times New Roman" panose="02020603050405020304" pitchFamily="18" charset="0"/>
              </a:rPr>
              <a:t>ŠPANIJA </a:t>
            </a:r>
            <a:r>
              <a:rPr lang="en-US" sz="2000" b="1" dirty="0" err="1">
                <a:solidFill>
                  <a:srgbClr val="000000"/>
                </a:solidFill>
                <a:effectLst/>
                <a:ea typeface="Times New Roman" panose="02020603050405020304" pitchFamily="18" charset="0"/>
              </a:rPr>
              <a:t>proizvodi</a:t>
            </a:r>
            <a:r>
              <a:rPr lang="en-US" sz="2000" b="1" dirty="0">
                <a:solidFill>
                  <a:srgbClr val="000000"/>
                </a:solidFill>
                <a:effectLst/>
                <a:ea typeface="Times New Roman" panose="02020603050405020304" pitchFamily="18" charset="0"/>
              </a:rPr>
              <a:t> 45% </a:t>
            </a:r>
            <a:r>
              <a:rPr lang="en-US" sz="2000" b="1" dirty="0" err="1">
                <a:solidFill>
                  <a:srgbClr val="000000"/>
                </a:solidFill>
                <a:effectLst/>
                <a:ea typeface="Times New Roman" panose="02020603050405020304" pitchFamily="18" charset="0"/>
              </a:rPr>
              <a:t>maslinovog</a:t>
            </a:r>
            <a:r>
              <a:rPr lang="en-US" sz="2000" b="1" dirty="0">
                <a:solidFill>
                  <a:srgbClr val="000000"/>
                </a:solidFill>
                <a:effectLst/>
                <a:ea typeface="Times New Roman" panose="02020603050405020304" pitchFamily="18" charset="0"/>
              </a:rPr>
              <a:t> </a:t>
            </a:r>
            <a:r>
              <a:rPr lang="en-US" sz="2000" b="1" dirty="0" err="1">
                <a:solidFill>
                  <a:srgbClr val="000000"/>
                </a:solidFill>
                <a:effectLst/>
                <a:ea typeface="Times New Roman" panose="02020603050405020304" pitchFamily="18" charset="0"/>
              </a:rPr>
              <a:t>ulja</a:t>
            </a:r>
            <a:r>
              <a:rPr lang="en-US" sz="2000" b="1" dirty="0">
                <a:solidFill>
                  <a:srgbClr val="000000"/>
                </a:solidFill>
                <a:effectLst/>
                <a:ea typeface="Times New Roman" panose="02020603050405020304" pitchFamily="18" charset="0"/>
              </a:rPr>
              <a:t> </a:t>
            </a:r>
            <a:r>
              <a:rPr lang="en-US" sz="2000" b="1" dirty="0" err="1">
                <a:solidFill>
                  <a:srgbClr val="000000"/>
                </a:solidFill>
                <a:effectLst/>
                <a:ea typeface="Times New Roman" panose="02020603050405020304" pitchFamily="18" charset="0"/>
              </a:rPr>
              <a:t>konzumiranog</a:t>
            </a:r>
            <a:r>
              <a:rPr lang="en-US" sz="2000" b="1" dirty="0">
                <a:solidFill>
                  <a:srgbClr val="000000"/>
                </a:solidFill>
                <a:effectLst/>
                <a:ea typeface="Times New Roman" panose="02020603050405020304" pitchFamily="18" charset="0"/>
              </a:rPr>
              <a:t> </a:t>
            </a:r>
            <a:r>
              <a:rPr lang="en-US" sz="2000" b="1" dirty="0" err="1">
                <a:solidFill>
                  <a:srgbClr val="000000"/>
                </a:solidFill>
                <a:effectLst/>
                <a:ea typeface="Times New Roman" panose="02020603050405020304" pitchFamily="18" charset="0"/>
              </a:rPr>
              <a:t>širom</a:t>
            </a:r>
            <a:r>
              <a:rPr lang="en-US" sz="2000" b="1" dirty="0">
                <a:solidFill>
                  <a:srgbClr val="000000"/>
                </a:solidFill>
                <a:effectLst/>
                <a:ea typeface="Times New Roman" panose="02020603050405020304" pitchFamily="18" charset="0"/>
              </a:rPr>
              <a:t> </a:t>
            </a:r>
            <a:r>
              <a:rPr lang="en-US" sz="2000" b="1" dirty="0" err="1">
                <a:solidFill>
                  <a:srgbClr val="000000"/>
                </a:solidFill>
                <a:effectLst/>
                <a:ea typeface="Times New Roman" panose="02020603050405020304" pitchFamily="18" charset="0"/>
              </a:rPr>
              <a:t>sveta</a:t>
            </a:r>
            <a:r>
              <a:rPr lang="en-US" sz="2000" b="1" dirty="0">
                <a:solidFill>
                  <a:srgbClr val="000000"/>
                </a:solidFill>
                <a:effectLst/>
                <a:ea typeface="Times New Roman" panose="02020603050405020304" pitchFamily="18" charset="0"/>
              </a:rPr>
              <a:t>.</a:t>
            </a:r>
            <a:endParaRPr lang="en-US" sz="2000" dirty="0">
              <a:solidFill>
                <a:srgbClr val="000000"/>
              </a:solidFill>
              <a:effectLst/>
              <a:ea typeface="Times New Roman" panose="02020603050405020304" pitchFamily="18" charset="0"/>
            </a:endParaRPr>
          </a:p>
          <a:p>
            <a:pPr marL="0" marR="0" fontAlgn="base">
              <a:lnSpc>
                <a:spcPct val="107000"/>
              </a:lnSpc>
              <a:spcBef>
                <a:spcPts val="0"/>
              </a:spcBef>
              <a:spcAft>
                <a:spcPts val="800"/>
              </a:spcAft>
            </a:pPr>
            <a:r>
              <a:rPr lang="pl-PL" sz="2000" b="1" kern="1200" dirty="0">
                <a:solidFill>
                  <a:srgbClr val="FF0000"/>
                </a:solidFill>
                <a:effectLst/>
                <a:ea typeface="Times New Roman" panose="02020603050405020304" pitchFamily="18" charset="0"/>
              </a:rPr>
              <a:t>Španci su </a:t>
            </a:r>
            <a:r>
              <a:rPr lang="en-US" sz="2000" b="1" kern="1200" dirty="0" err="1">
                <a:solidFill>
                  <a:srgbClr val="FF0000"/>
                </a:solidFill>
                <a:effectLst/>
                <a:ea typeface="Times New Roman" panose="02020603050405020304" pitchFamily="18" charset="0"/>
              </a:rPr>
              <a:t>jedan</a:t>
            </a:r>
            <a:r>
              <a:rPr lang="en-US" sz="2000" b="1" kern="1200" dirty="0">
                <a:solidFill>
                  <a:srgbClr val="FF0000"/>
                </a:solidFill>
                <a:effectLst/>
                <a:ea typeface="Times New Roman" panose="02020603050405020304" pitchFamily="18" charset="0"/>
              </a:rPr>
              <a:t> od </a:t>
            </a:r>
            <a:r>
              <a:rPr lang="pl-PL" sz="2000" b="1" kern="1200" dirty="0">
                <a:solidFill>
                  <a:srgbClr val="FF0000"/>
                </a:solidFill>
                <a:effectLst/>
                <a:ea typeface="Times New Roman" panose="02020603050405020304" pitchFamily="18" charset="0"/>
              </a:rPr>
              <a:t>najdugovečniji</a:t>
            </a:r>
            <a:r>
              <a:rPr lang="en-US" sz="2000" b="1" kern="1200" dirty="0">
                <a:solidFill>
                  <a:srgbClr val="FF0000"/>
                </a:solidFill>
                <a:effectLst/>
                <a:ea typeface="Times New Roman" panose="02020603050405020304" pitchFamily="18" charset="0"/>
              </a:rPr>
              <a:t>h</a:t>
            </a:r>
            <a:r>
              <a:rPr lang="pl-PL" sz="2000" b="1" kern="1200" dirty="0">
                <a:solidFill>
                  <a:srgbClr val="FF0000"/>
                </a:solidFill>
                <a:effectLst/>
                <a:ea typeface="Times New Roman" panose="02020603050405020304" pitchFamily="18" charset="0"/>
              </a:rPr>
              <a:t> </a:t>
            </a:r>
            <a:r>
              <a:rPr lang="pl-PL" sz="2000" dirty="0">
                <a:solidFill>
                  <a:srgbClr val="FF0000"/>
                </a:solidFill>
                <a:effectLst/>
                <a:ea typeface="Times New Roman" panose="02020603050405020304" pitchFamily="18" charset="0"/>
              </a:rPr>
              <a:t> </a:t>
            </a:r>
            <a:r>
              <a:rPr lang="pl-PL" sz="2000" b="1" kern="1200" dirty="0">
                <a:solidFill>
                  <a:srgbClr val="FF0000"/>
                </a:solidFill>
                <a:effectLst/>
                <a:ea typeface="Times New Roman" panose="02020603050405020304" pitchFamily="18" charset="0"/>
              </a:rPr>
              <a:t>narod</a:t>
            </a:r>
            <a:r>
              <a:rPr lang="en-US" sz="2000" b="1" kern="1200" dirty="0">
                <a:solidFill>
                  <a:srgbClr val="FF0000"/>
                </a:solidFill>
                <a:effectLst/>
                <a:ea typeface="Times New Roman" panose="02020603050405020304" pitchFamily="18" charset="0"/>
              </a:rPr>
              <a:t>a</a:t>
            </a:r>
            <a:r>
              <a:rPr lang="pl-PL" sz="2000" b="1" kern="1200" dirty="0">
                <a:solidFill>
                  <a:srgbClr val="FF0000"/>
                </a:solidFill>
                <a:effectLst/>
                <a:ea typeface="Times New Roman" panose="02020603050405020304" pitchFamily="18" charset="0"/>
              </a:rPr>
              <a:t>  na svetu</a:t>
            </a:r>
            <a:r>
              <a:rPr lang="en-US" sz="2000" b="1" dirty="0">
                <a:solidFill>
                  <a:srgbClr val="FF0000"/>
                </a:solidFill>
                <a:ea typeface="Times New Roman" panose="02020603050405020304" pitchFamily="18" charset="0"/>
              </a:rPr>
              <a:t>.</a:t>
            </a:r>
            <a:endParaRPr lang="en-US" sz="2000" dirty="0">
              <a:solidFill>
                <a:srgbClr val="FF0000"/>
              </a:solidFill>
              <a:effectLst/>
              <a:ea typeface="Times New Roman" panose="02020603050405020304" pitchFamily="18" charset="0"/>
            </a:endParaRPr>
          </a:p>
        </p:txBody>
      </p:sp>
      <p:pic>
        <p:nvPicPr>
          <p:cNvPr id="6" name="Picture 5">
            <a:extLst>
              <a:ext uri="{FF2B5EF4-FFF2-40B4-BE49-F238E27FC236}">
                <a16:creationId xmlns:a16="http://schemas.microsoft.com/office/drawing/2014/main" id="{CA325AB5-2E7B-4597-714F-2BDA01159CFF}"/>
              </a:ext>
            </a:extLst>
          </p:cNvPr>
          <p:cNvPicPr>
            <a:picLocks noChangeAspect="1"/>
          </p:cNvPicPr>
          <p:nvPr/>
        </p:nvPicPr>
        <p:blipFill>
          <a:blip r:embed="rId7"/>
          <a:stretch>
            <a:fillRect/>
          </a:stretch>
        </p:blipFill>
        <p:spPr>
          <a:xfrm>
            <a:off x="7422476" y="1460261"/>
            <a:ext cx="4475608" cy="2168781"/>
          </a:xfrm>
          <a:prstGeom prst="rect">
            <a:avLst/>
          </a:prstGeom>
        </p:spPr>
      </p:pic>
    </p:spTree>
    <p:extLst>
      <p:ext uri="{BB962C8B-B14F-4D97-AF65-F5344CB8AC3E}">
        <p14:creationId xmlns:p14="http://schemas.microsoft.com/office/powerpoint/2010/main" val="157245076"/>
      </p:ext>
    </p:extLst>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1D64728-181F-C687-DAFD-68E4BF8B9335}"/>
              </a:ext>
            </a:extLst>
          </p:cNvPr>
          <p:cNvPicPr>
            <a:picLocks noChangeAspect="1"/>
          </p:cNvPicPr>
          <p:nvPr/>
        </p:nvPicPr>
        <p:blipFill>
          <a:blip r:embed="rId3"/>
          <a:stretch>
            <a:fillRect/>
          </a:stretch>
        </p:blipFill>
        <p:spPr>
          <a:xfrm>
            <a:off x="1196852" y="860181"/>
            <a:ext cx="7781925" cy="5505450"/>
          </a:xfrm>
          <a:prstGeom prst="rect">
            <a:avLst/>
          </a:prstGeom>
        </p:spPr>
      </p:pic>
      <p:cxnSp>
        <p:nvCxnSpPr>
          <p:cNvPr id="6" name="Straight Connector 5">
            <a:extLst>
              <a:ext uri="{FF2B5EF4-FFF2-40B4-BE49-F238E27FC236}">
                <a16:creationId xmlns:a16="http://schemas.microsoft.com/office/drawing/2014/main" id="{8928DDC6-36EB-FC70-A56B-3C3895CD16D9}"/>
              </a:ext>
            </a:extLst>
          </p:cNvPr>
          <p:cNvCxnSpPr/>
          <p:nvPr/>
        </p:nvCxnSpPr>
        <p:spPr>
          <a:xfrm>
            <a:off x="738554" y="574431"/>
            <a:ext cx="10679723" cy="0"/>
          </a:xfrm>
          <a:prstGeom prst="line">
            <a:avLst/>
          </a:prstGeom>
          <a:ln/>
        </p:spPr>
        <p:style>
          <a:lnRef idx="3">
            <a:schemeClr val="accent6"/>
          </a:lnRef>
          <a:fillRef idx="0">
            <a:schemeClr val="accent6"/>
          </a:fillRef>
          <a:effectRef idx="2">
            <a:schemeClr val="accent6"/>
          </a:effectRef>
          <a:fontRef idx="minor">
            <a:schemeClr val="tx1"/>
          </a:fontRef>
        </p:style>
      </p:cxnSp>
      <p:sp>
        <p:nvSpPr>
          <p:cNvPr id="8" name="TextBox 7">
            <a:extLst>
              <a:ext uri="{FF2B5EF4-FFF2-40B4-BE49-F238E27FC236}">
                <a16:creationId xmlns:a16="http://schemas.microsoft.com/office/drawing/2014/main" id="{8340C58D-C480-BADA-4874-E645835802A6}"/>
              </a:ext>
            </a:extLst>
          </p:cNvPr>
          <p:cNvSpPr txBox="1"/>
          <p:nvPr/>
        </p:nvSpPr>
        <p:spPr>
          <a:xfrm>
            <a:off x="1858107" y="51211"/>
            <a:ext cx="8440616" cy="523220"/>
          </a:xfrm>
          <a:prstGeom prst="rect">
            <a:avLst/>
          </a:prstGeom>
          <a:noFill/>
        </p:spPr>
        <p:txBody>
          <a:bodyPr wrap="square">
            <a:spAutoFit/>
          </a:bodyPr>
          <a:lstStyle/>
          <a:p>
            <a:r>
              <a:rPr lang="en-US" sz="2800" dirty="0"/>
              <a:t>The Cardioprotective Role of Nitrate-Rich Vegetables</a:t>
            </a:r>
          </a:p>
        </p:txBody>
      </p:sp>
      <p:sp>
        <p:nvSpPr>
          <p:cNvPr id="10" name="TextBox 9">
            <a:extLst>
              <a:ext uri="{FF2B5EF4-FFF2-40B4-BE49-F238E27FC236}">
                <a16:creationId xmlns:a16="http://schemas.microsoft.com/office/drawing/2014/main" id="{DA33FB3A-E767-D027-1879-43C66C09978D}"/>
              </a:ext>
            </a:extLst>
          </p:cNvPr>
          <p:cNvSpPr txBox="1"/>
          <p:nvPr/>
        </p:nvSpPr>
        <p:spPr>
          <a:xfrm>
            <a:off x="5627077" y="6365631"/>
            <a:ext cx="6096000" cy="369332"/>
          </a:xfrm>
          <a:prstGeom prst="rect">
            <a:avLst/>
          </a:prstGeom>
          <a:noFill/>
        </p:spPr>
        <p:txBody>
          <a:bodyPr wrap="square">
            <a:spAutoFit/>
          </a:bodyPr>
          <a:lstStyle/>
          <a:p>
            <a:r>
              <a:rPr lang="en-US" dirty="0"/>
              <a:t>Foods 2024, 13, 691. https://doi.org/10.3390/foods13050691</a:t>
            </a:r>
          </a:p>
        </p:txBody>
      </p:sp>
      <p:pic>
        <p:nvPicPr>
          <p:cNvPr id="11" name="Picture 10">
            <a:extLst>
              <a:ext uri="{FF2B5EF4-FFF2-40B4-BE49-F238E27FC236}">
                <a16:creationId xmlns:a16="http://schemas.microsoft.com/office/drawing/2014/main" id="{DED8EAED-0219-A45E-B6B3-EA920E7A2FF3}"/>
              </a:ext>
            </a:extLst>
          </p:cNvPr>
          <p:cNvPicPr>
            <a:picLocks noChangeAspect="1"/>
          </p:cNvPicPr>
          <p:nvPr/>
        </p:nvPicPr>
        <p:blipFill>
          <a:blip r:embed="rId4"/>
          <a:stretch>
            <a:fillRect/>
          </a:stretch>
        </p:blipFill>
        <p:spPr>
          <a:xfrm>
            <a:off x="8353974" y="2317205"/>
            <a:ext cx="3889497" cy="2352243"/>
          </a:xfrm>
          <a:prstGeom prst="rect">
            <a:avLst/>
          </a:prstGeom>
        </p:spPr>
      </p:pic>
    </p:spTree>
    <p:extLst>
      <p:ext uri="{BB962C8B-B14F-4D97-AF65-F5344CB8AC3E}">
        <p14:creationId xmlns:p14="http://schemas.microsoft.com/office/powerpoint/2010/main" val="3015095307"/>
      </p:ext>
    </p:extLst>
  </p:cSld>
  <p:clrMapOvr>
    <a:masterClrMapping/>
  </p:clrMapOvr>
  <p:transition>
    <p:cut/>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407E1CA-5565-4FA8-8ED1-9FAC4E2F2EB0}"/>
              </a:ext>
            </a:extLst>
          </p:cNvPr>
          <p:cNvPicPr>
            <a:picLocks noChangeAspect="1"/>
          </p:cNvPicPr>
          <p:nvPr/>
        </p:nvPicPr>
        <p:blipFill>
          <a:blip r:embed="rId2"/>
          <a:stretch>
            <a:fillRect/>
          </a:stretch>
        </p:blipFill>
        <p:spPr>
          <a:xfrm>
            <a:off x="359028" y="254425"/>
            <a:ext cx="8920979" cy="914400"/>
          </a:xfrm>
          <a:prstGeom prst="rect">
            <a:avLst/>
          </a:prstGeom>
        </p:spPr>
      </p:pic>
      <p:pic>
        <p:nvPicPr>
          <p:cNvPr id="3" name="Picture 2">
            <a:extLst>
              <a:ext uri="{FF2B5EF4-FFF2-40B4-BE49-F238E27FC236}">
                <a16:creationId xmlns:a16="http://schemas.microsoft.com/office/drawing/2014/main" id="{CF1A81A4-A3F0-4F6A-99D7-17B77F83D9FE}"/>
              </a:ext>
            </a:extLst>
          </p:cNvPr>
          <p:cNvPicPr>
            <a:picLocks noChangeAspect="1"/>
          </p:cNvPicPr>
          <p:nvPr/>
        </p:nvPicPr>
        <p:blipFill>
          <a:blip r:embed="rId3"/>
          <a:stretch>
            <a:fillRect/>
          </a:stretch>
        </p:blipFill>
        <p:spPr>
          <a:xfrm>
            <a:off x="359028" y="1168825"/>
            <a:ext cx="6981872" cy="2103120"/>
          </a:xfrm>
          <a:prstGeom prst="rect">
            <a:avLst/>
          </a:prstGeom>
        </p:spPr>
      </p:pic>
      <p:pic>
        <p:nvPicPr>
          <p:cNvPr id="4" name="Picture 3">
            <a:extLst>
              <a:ext uri="{FF2B5EF4-FFF2-40B4-BE49-F238E27FC236}">
                <a16:creationId xmlns:a16="http://schemas.microsoft.com/office/drawing/2014/main" id="{2E364128-F1CB-48F9-B19B-A8C359880C54}"/>
              </a:ext>
            </a:extLst>
          </p:cNvPr>
          <p:cNvPicPr>
            <a:picLocks noChangeAspect="1"/>
          </p:cNvPicPr>
          <p:nvPr/>
        </p:nvPicPr>
        <p:blipFill>
          <a:blip r:embed="rId4"/>
          <a:stretch>
            <a:fillRect/>
          </a:stretch>
        </p:blipFill>
        <p:spPr>
          <a:xfrm>
            <a:off x="5477527" y="3558846"/>
            <a:ext cx="5333998" cy="640080"/>
          </a:xfrm>
          <a:prstGeom prst="rect">
            <a:avLst/>
          </a:prstGeom>
        </p:spPr>
      </p:pic>
      <p:pic>
        <p:nvPicPr>
          <p:cNvPr id="5" name="Picture 4">
            <a:extLst>
              <a:ext uri="{FF2B5EF4-FFF2-40B4-BE49-F238E27FC236}">
                <a16:creationId xmlns:a16="http://schemas.microsoft.com/office/drawing/2014/main" id="{F80E0383-3973-4705-9719-BBB9FC4DF927}"/>
              </a:ext>
            </a:extLst>
          </p:cNvPr>
          <p:cNvPicPr>
            <a:picLocks noChangeAspect="1"/>
          </p:cNvPicPr>
          <p:nvPr/>
        </p:nvPicPr>
        <p:blipFill>
          <a:blip r:embed="rId5"/>
          <a:stretch>
            <a:fillRect/>
          </a:stretch>
        </p:blipFill>
        <p:spPr>
          <a:xfrm>
            <a:off x="5477527" y="4446805"/>
            <a:ext cx="6268768" cy="2348489"/>
          </a:xfrm>
          <a:prstGeom prst="rect">
            <a:avLst/>
          </a:prstGeom>
        </p:spPr>
      </p:pic>
      <p:pic>
        <p:nvPicPr>
          <p:cNvPr id="6" name="Picture 5" descr="6.png">
            <a:extLst>
              <a:ext uri="{FF2B5EF4-FFF2-40B4-BE49-F238E27FC236}">
                <a16:creationId xmlns:a16="http://schemas.microsoft.com/office/drawing/2014/main" id="{5A4492BF-7726-44BF-A346-AEF1321E8804}"/>
              </a:ext>
            </a:extLst>
          </p:cNvPr>
          <p:cNvPicPr>
            <a:picLocks noChangeAspect="1"/>
          </p:cNvPicPr>
          <p:nvPr/>
        </p:nvPicPr>
        <p:blipFill>
          <a:blip r:embed="rId6">
            <a:duotone>
              <a:prstClr val="black"/>
              <a:schemeClr val="accent5">
                <a:tint val="45000"/>
                <a:satMod val="400000"/>
              </a:schemeClr>
            </a:duotone>
            <a:extLst>
              <a:ext uri="{28A0092B-C50C-407E-A947-70E740481C1C}">
                <a14:useLocalDpi xmlns:a14="http://schemas.microsoft.com/office/drawing/2010/main" val="0"/>
              </a:ext>
            </a:extLst>
          </a:blip>
          <a:srcRect/>
          <a:stretch>
            <a:fillRect/>
          </a:stretch>
        </p:blipFill>
        <p:spPr bwMode="auto">
          <a:xfrm>
            <a:off x="7340900" y="1115516"/>
            <a:ext cx="4104487" cy="2299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a:extLst>
              <a:ext uri="{FF2B5EF4-FFF2-40B4-BE49-F238E27FC236}">
                <a16:creationId xmlns:a16="http://schemas.microsoft.com/office/drawing/2014/main" id="{2A8D72E7-0EF4-47D1-8E74-201B519F7D3F}"/>
              </a:ext>
            </a:extLst>
          </p:cNvPr>
          <p:cNvSpPr txBox="1"/>
          <p:nvPr/>
        </p:nvSpPr>
        <p:spPr>
          <a:xfrm>
            <a:off x="8262948" y="1455726"/>
            <a:ext cx="3253153" cy="1569660"/>
          </a:xfrm>
          <a:prstGeom prst="rect">
            <a:avLst/>
          </a:prstGeom>
          <a:noFill/>
        </p:spPr>
        <p:txBody>
          <a:bodyPr wrap="square">
            <a:spAutoFit/>
          </a:bodyPr>
          <a:lstStyle/>
          <a:p>
            <a:r>
              <a:rPr lang="en-US" sz="3200" dirty="0"/>
              <a:t>30</a:t>
            </a:r>
            <a:r>
              <a:rPr lang="sr-Latn-RS" sz="3200" dirty="0"/>
              <a:t> - </a:t>
            </a:r>
            <a:r>
              <a:rPr lang="en-US" sz="3200" dirty="0"/>
              <a:t>45 g </a:t>
            </a:r>
            <a:r>
              <a:rPr lang="sr-Latn-RS" sz="3200" dirty="0"/>
              <a:t>vlakana je preporučeni dnevni unos.</a:t>
            </a:r>
            <a:endParaRPr lang="en-US" sz="3200" dirty="0"/>
          </a:p>
        </p:txBody>
      </p:sp>
      <p:pic>
        <p:nvPicPr>
          <p:cNvPr id="9" name="Picture 8">
            <a:extLst>
              <a:ext uri="{FF2B5EF4-FFF2-40B4-BE49-F238E27FC236}">
                <a16:creationId xmlns:a16="http://schemas.microsoft.com/office/drawing/2014/main" id="{5F22CEDC-E463-88E0-B4D7-58A58B5FB13E}"/>
              </a:ext>
            </a:extLst>
          </p:cNvPr>
          <p:cNvPicPr>
            <a:picLocks noChangeAspect="1"/>
          </p:cNvPicPr>
          <p:nvPr/>
        </p:nvPicPr>
        <p:blipFill>
          <a:blip r:embed="rId7"/>
          <a:stretch>
            <a:fillRect/>
          </a:stretch>
        </p:blipFill>
        <p:spPr>
          <a:xfrm>
            <a:off x="445705" y="3575552"/>
            <a:ext cx="4832877" cy="286392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711812025"/>
      </p:ext>
    </p:extLst>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EF46D4A-08FB-42C1-84C6-D0696C2C4E96}"/>
              </a:ext>
            </a:extLst>
          </p:cNvPr>
          <p:cNvPicPr>
            <a:picLocks noChangeAspect="1"/>
          </p:cNvPicPr>
          <p:nvPr/>
        </p:nvPicPr>
        <p:blipFill>
          <a:blip r:embed="rId3"/>
          <a:stretch>
            <a:fillRect/>
          </a:stretch>
        </p:blipFill>
        <p:spPr>
          <a:xfrm>
            <a:off x="311758" y="3639358"/>
            <a:ext cx="5426764" cy="2862618"/>
          </a:xfrm>
          <a:prstGeom prst="rect">
            <a:avLst/>
          </a:prstGeom>
        </p:spPr>
      </p:pic>
      <p:pic>
        <p:nvPicPr>
          <p:cNvPr id="4" name="Picture 3">
            <a:extLst>
              <a:ext uri="{FF2B5EF4-FFF2-40B4-BE49-F238E27FC236}">
                <a16:creationId xmlns:a16="http://schemas.microsoft.com/office/drawing/2014/main" id="{090F6332-B674-4661-8152-D95E5FE065CB}"/>
              </a:ext>
            </a:extLst>
          </p:cNvPr>
          <p:cNvPicPr>
            <a:picLocks noChangeAspect="1"/>
          </p:cNvPicPr>
          <p:nvPr/>
        </p:nvPicPr>
        <p:blipFill>
          <a:blip r:embed="rId4"/>
          <a:stretch>
            <a:fillRect/>
          </a:stretch>
        </p:blipFill>
        <p:spPr>
          <a:xfrm>
            <a:off x="311758" y="356024"/>
            <a:ext cx="7315204" cy="1097280"/>
          </a:xfrm>
          <a:prstGeom prst="rect">
            <a:avLst/>
          </a:prstGeom>
        </p:spPr>
      </p:pic>
      <p:pic>
        <p:nvPicPr>
          <p:cNvPr id="5" name="Picture 4">
            <a:extLst>
              <a:ext uri="{FF2B5EF4-FFF2-40B4-BE49-F238E27FC236}">
                <a16:creationId xmlns:a16="http://schemas.microsoft.com/office/drawing/2014/main" id="{CF5316F8-6EA6-440A-B763-C1D4E8B2FB77}"/>
              </a:ext>
            </a:extLst>
          </p:cNvPr>
          <p:cNvPicPr>
            <a:picLocks noChangeAspect="1"/>
          </p:cNvPicPr>
          <p:nvPr/>
        </p:nvPicPr>
        <p:blipFill>
          <a:blip r:embed="rId5"/>
          <a:stretch>
            <a:fillRect/>
          </a:stretch>
        </p:blipFill>
        <p:spPr>
          <a:xfrm>
            <a:off x="6141720" y="1456327"/>
            <a:ext cx="5865963" cy="4663440"/>
          </a:xfrm>
          <a:prstGeom prst="rect">
            <a:avLst/>
          </a:prstGeom>
        </p:spPr>
      </p:pic>
      <p:pic>
        <p:nvPicPr>
          <p:cNvPr id="9" name="Picture 8">
            <a:extLst>
              <a:ext uri="{FF2B5EF4-FFF2-40B4-BE49-F238E27FC236}">
                <a16:creationId xmlns:a16="http://schemas.microsoft.com/office/drawing/2014/main" id="{E8E6A989-C7EA-4DB6-91B4-0E256ED2EE9B}"/>
              </a:ext>
            </a:extLst>
          </p:cNvPr>
          <p:cNvPicPr>
            <a:picLocks noChangeAspect="1"/>
          </p:cNvPicPr>
          <p:nvPr/>
        </p:nvPicPr>
        <p:blipFill>
          <a:blip r:embed="rId6"/>
          <a:stretch>
            <a:fillRect/>
          </a:stretch>
        </p:blipFill>
        <p:spPr>
          <a:xfrm>
            <a:off x="-1" y="2920670"/>
            <a:ext cx="12192001" cy="2286000"/>
          </a:xfrm>
          <a:prstGeom prst="rect">
            <a:avLst/>
          </a:prstGeom>
        </p:spPr>
      </p:pic>
      <p:sp>
        <p:nvSpPr>
          <p:cNvPr id="11" name="TextBox 10">
            <a:extLst>
              <a:ext uri="{FF2B5EF4-FFF2-40B4-BE49-F238E27FC236}">
                <a16:creationId xmlns:a16="http://schemas.microsoft.com/office/drawing/2014/main" id="{834E2160-A772-824B-3380-679975C6E2CF}"/>
              </a:ext>
            </a:extLst>
          </p:cNvPr>
          <p:cNvSpPr txBox="1"/>
          <p:nvPr/>
        </p:nvSpPr>
        <p:spPr>
          <a:xfrm>
            <a:off x="3657600" y="1636993"/>
            <a:ext cx="2623595" cy="369332"/>
          </a:xfrm>
          <a:prstGeom prst="rect">
            <a:avLst/>
          </a:prstGeom>
          <a:noFill/>
        </p:spPr>
        <p:txBody>
          <a:bodyPr wrap="square">
            <a:spAutoFit/>
          </a:bodyPr>
          <a:lstStyle/>
          <a:p>
            <a:endParaRPr lang="en-US" sz="1800" dirty="0"/>
          </a:p>
        </p:txBody>
      </p:sp>
    </p:spTree>
    <p:extLst>
      <p:ext uri="{BB962C8B-B14F-4D97-AF65-F5344CB8AC3E}">
        <p14:creationId xmlns:p14="http://schemas.microsoft.com/office/powerpoint/2010/main" val="649014257"/>
      </p:ext>
    </p:extLst>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nodePh="1">
                                  <p:stCondLst>
                                    <p:cond delay="0"/>
                                  </p:stCondLst>
                                  <p:endCondLst>
                                    <p:cond evt="begin" delay="0">
                                      <p:tn val="10"/>
                                    </p:cond>
                                  </p:endCondLst>
                                  <p:childTnLst>
                                    <p:set>
                                      <p:cBhvr>
                                        <p:cTn id="11"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697E42-1932-B61E-0CA7-0EEA7D9EDD17}"/>
              </a:ext>
            </a:extLst>
          </p:cNvPr>
          <p:cNvSpPr>
            <a:spLocks noGrp="1"/>
          </p:cNvSpPr>
          <p:nvPr>
            <p:ph type="title"/>
          </p:nvPr>
        </p:nvSpPr>
        <p:spPr>
          <a:xfrm>
            <a:off x="1089933" y="-42355"/>
            <a:ext cx="5908743" cy="1768892"/>
          </a:xfrm>
        </p:spPr>
        <p:txBody>
          <a:bodyPr vert="horz" lIns="91440" tIns="45720" rIns="91440" bIns="45720" rtlCol="0" anchor="t">
            <a:noAutofit/>
          </a:bodyPr>
          <a:lstStyle/>
          <a:p>
            <a:br>
              <a:rPr lang="en-US" sz="2800" dirty="0">
                <a:latin typeface="+mn-lt"/>
              </a:rPr>
            </a:br>
            <a:br>
              <a:rPr lang="en-US" sz="2800" dirty="0">
                <a:latin typeface="+mn-lt"/>
              </a:rPr>
            </a:br>
            <a:br>
              <a:rPr lang="en-US" sz="2800" dirty="0">
                <a:latin typeface="+mn-lt"/>
              </a:rPr>
            </a:br>
            <a:r>
              <a:rPr lang="en-US" sz="2800" dirty="0" err="1">
                <a:latin typeface="+mn-lt"/>
              </a:rPr>
              <a:t>Sadrže</a:t>
            </a:r>
            <a:r>
              <a:rPr lang="en-US" sz="2800" dirty="0">
                <a:latin typeface="+mn-lt"/>
              </a:rPr>
              <a:t> </a:t>
            </a:r>
            <a:r>
              <a:rPr lang="en-US" sz="2800" dirty="0" err="1">
                <a:latin typeface="+mn-lt"/>
              </a:rPr>
              <a:t>veliku</a:t>
            </a:r>
            <a:r>
              <a:rPr lang="en-US" sz="2800" dirty="0">
                <a:latin typeface="+mn-lt"/>
              </a:rPr>
              <a:t> </a:t>
            </a:r>
            <a:r>
              <a:rPr lang="en-US" sz="2800" dirty="0" err="1">
                <a:latin typeface="+mn-lt"/>
              </a:rPr>
              <a:t>količinu</a:t>
            </a:r>
            <a:r>
              <a:rPr lang="en-US" sz="2800" dirty="0">
                <a:latin typeface="+mn-lt"/>
              </a:rPr>
              <a:t> </a:t>
            </a:r>
            <a:r>
              <a:rPr lang="en-US" sz="2800" dirty="0" err="1">
                <a:latin typeface="+mn-lt"/>
              </a:rPr>
              <a:t>dijetnih</a:t>
            </a:r>
            <a:r>
              <a:rPr lang="en-US" sz="2800" dirty="0">
                <a:latin typeface="+mn-lt"/>
              </a:rPr>
              <a:t> </a:t>
            </a:r>
            <a:r>
              <a:rPr lang="en-US" sz="2800" dirty="0" err="1">
                <a:latin typeface="+mn-lt"/>
              </a:rPr>
              <a:t>vlakana</a:t>
            </a:r>
            <a:r>
              <a:rPr lang="en-US" sz="2800" dirty="0">
                <a:latin typeface="+mn-lt"/>
              </a:rPr>
              <a:t>, </a:t>
            </a:r>
            <a:r>
              <a:rPr lang="en-US" sz="2800" dirty="0" err="1">
                <a:latin typeface="+mn-lt"/>
              </a:rPr>
              <a:t>polifenola</a:t>
            </a:r>
            <a:r>
              <a:rPr lang="en-US" sz="2800" dirty="0">
                <a:latin typeface="+mn-lt"/>
              </a:rPr>
              <a:t> </a:t>
            </a:r>
            <a:r>
              <a:rPr lang="en-US" sz="2800" dirty="0" err="1">
                <a:latin typeface="+mn-lt"/>
              </a:rPr>
              <a:t>i</a:t>
            </a:r>
            <a:r>
              <a:rPr lang="en-US" sz="2800" dirty="0">
                <a:latin typeface="+mn-lt"/>
              </a:rPr>
              <a:t> </a:t>
            </a:r>
            <a:r>
              <a:rPr lang="en-US" sz="2800" dirty="0" err="1">
                <a:latin typeface="+mn-lt"/>
              </a:rPr>
              <a:t>karotenoida</a:t>
            </a:r>
            <a:r>
              <a:rPr lang="en-US" sz="2800" dirty="0">
                <a:latin typeface="+mn-lt"/>
              </a:rPr>
              <a:t>.</a:t>
            </a:r>
          </a:p>
        </p:txBody>
      </p:sp>
      <p:pic>
        <p:nvPicPr>
          <p:cNvPr id="7" name="Picture 6" descr="A diagram of a cell cycle&#10;&#10;Description automatically generated">
            <a:extLst>
              <a:ext uri="{FF2B5EF4-FFF2-40B4-BE49-F238E27FC236}">
                <a16:creationId xmlns:a16="http://schemas.microsoft.com/office/drawing/2014/main" id="{A84CDAC6-62C4-D72A-04B8-B54D7DC0C20E}"/>
              </a:ext>
            </a:extLst>
          </p:cNvPr>
          <p:cNvPicPr>
            <a:picLocks noChangeAspect="1"/>
          </p:cNvPicPr>
          <p:nvPr/>
        </p:nvPicPr>
        <p:blipFill>
          <a:blip r:embed="rId3"/>
          <a:stretch>
            <a:fillRect/>
          </a:stretch>
        </p:blipFill>
        <p:spPr>
          <a:xfrm>
            <a:off x="805316" y="2126192"/>
            <a:ext cx="5290684" cy="3835746"/>
          </a:xfrm>
          <a:prstGeom prst="rect">
            <a:avLst/>
          </a:prstGeom>
        </p:spPr>
      </p:pic>
      <p:pic>
        <p:nvPicPr>
          <p:cNvPr id="3" name="Picture 2" descr="A bowl of seaweed salad with chopsticks&#10;&#10;Description automatically generated">
            <a:extLst>
              <a:ext uri="{FF2B5EF4-FFF2-40B4-BE49-F238E27FC236}">
                <a16:creationId xmlns:a16="http://schemas.microsoft.com/office/drawing/2014/main" id="{46CF88B8-AE11-3AAB-5725-39F6DF3A4FBF}"/>
              </a:ext>
            </a:extLst>
          </p:cNvPr>
          <p:cNvPicPr>
            <a:picLocks noChangeAspect="1"/>
          </p:cNvPicPr>
          <p:nvPr/>
        </p:nvPicPr>
        <p:blipFill>
          <a:blip r:embed="rId4"/>
          <a:stretch>
            <a:fillRect/>
          </a:stretch>
        </p:blipFill>
        <p:spPr>
          <a:xfrm>
            <a:off x="8166444" y="784916"/>
            <a:ext cx="3419533" cy="2308184"/>
          </a:xfrm>
          <a:prstGeom prst="rect">
            <a:avLst/>
          </a:prstGeom>
          <a:solidFill>
            <a:srgbClr val="FFFFFF">
              <a:shade val="85000"/>
            </a:srgbClr>
          </a:solidFill>
        </p:spPr>
      </p:pic>
      <p:pic>
        <p:nvPicPr>
          <p:cNvPr id="5" name="Picture 4" descr="A diagram of a diagram&#10;&#10;Description automatically generated with medium confidence">
            <a:extLst>
              <a:ext uri="{FF2B5EF4-FFF2-40B4-BE49-F238E27FC236}">
                <a16:creationId xmlns:a16="http://schemas.microsoft.com/office/drawing/2014/main" id="{303C9C74-CDDC-52DB-11DD-DA76BB9A579C}"/>
              </a:ext>
            </a:extLst>
          </p:cNvPr>
          <p:cNvPicPr>
            <a:picLocks noChangeAspect="1"/>
          </p:cNvPicPr>
          <p:nvPr/>
        </p:nvPicPr>
        <p:blipFill>
          <a:blip r:embed="rId5"/>
          <a:stretch>
            <a:fillRect/>
          </a:stretch>
        </p:blipFill>
        <p:spPr>
          <a:xfrm>
            <a:off x="6381209" y="3564645"/>
            <a:ext cx="5290685" cy="2628809"/>
          </a:xfrm>
          <a:prstGeom prst="rect">
            <a:avLst/>
          </a:prstGeom>
        </p:spPr>
      </p:pic>
      <p:cxnSp>
        <p:nvCxnSpPr>
          <p:cNvPr id="6" name="Straight Connector 5">
            <a:extLst>
              <a:ext uri="{FF2B5EF4-FFF2-40B4-BE49-F238E27FC236}">
                <a16:creationId xmlns:a16="http://schemas.microsoft.com/office/drawing/2014/main" id="{E8B22219-4472-0426-FF97-D28E612FF185}"/>
              </a:ext>
            </a:extLst>
          </p:cNvPr>
          <p:cNvCxnSpPr/>
          <p:nvPr/>
        </p:nvCxnSpPr>
        <p:spPr>
          <a:xfrm>
            <a:off x="1089934" y="565441"/>
            <a:ext cx="10234246" cy="0"/>
          </a:xfrm>
          <a:prstGeom prst="line">
            <a:avLst/>
          </a:prstGeom>
        </p:spPr>
        <p:style>
          <a:lnRef idx="3">
            <a:schemeClr val="accent6"/>
          </a:lnRef>
          <a:fillRef idx="0">
            <a:schemeClr val="accent6"/>
          </a:fillRef>
          <a:effectRef idx="2">
            <a:schemeClr val="accent6"/>
          </a:effectRef>
          <a:fontRef idx="minor">
            <a:schemeClr val="tx1"/>
          </a:fontRef>
        </p:style>
      </p:cxnSp>
      <p:sp>
        <p:nvSpPr>
          <p:cNvPr id="9" name="TextBox 8">
            <a:extLst>
              <a:ext uri="{FF2B5EF4-FFF2-40B4-BE49-F238E27FC236}">
                <a16:creationId xmlns:a16="http://schemas.microsoft.com/office/drawing/2014/main" id="{A30B559C-03D3-4F25-267F-6C9604C53A01}"/>
              </a:ext>
            </a:extLst>
          </p:cNvPr>
          <p:cNvSpPr txBox="1"/>
          <p:nvPr/>
        </p:nvSpPr>
        <p:spPr>
          <a:xfrm>
            <a:off x="1184031" y="0"/>
            <a:ext cx="9621537" cy="954107"/>
          </a:xfrm>
          <a:prstGeom prst="rect">
            <a:avLst/>
          </a:prstGeom>
          <a:noFill/>
        </p:spPr>
        <p:txBody>
          <a:bodyPr wrap="square">
            <a:spAutoFit/>
          </a:bodyPr>
          <a:lstStyle/>
          <a:p>
            <a:r>
              <a:rPr lang="en-US" sz="2800" b="1" dirty="0" err="1"/>
              <a:t>Zašto</a:t>
            </a:r>
            <a:r>
              <a:rPr lang="en-US" sz="2800" b="1" dirty="0"/>
              <a:t> je dobro </a:t>
            </a:r>
            <a:r>
              <a:rPr lang="en-US" sz="2800" b="1" dirty="0" err="1"/>
              <a:t>jesti</a:t>
            </a:r>
            <a:r>
              <a:rPr lang="en-US" sz="2800" b="1" dirty="0"/>
              <a:t> </a:t>
            </a:r>
            <a:r>
              <a:rPr lang="en-US" sz="2800" b="1" dirty="0" err="1"/>
              <a:t>morsko</a:t>
            </a:r>
            <a:r>
              <a:rPr lang="en-US" sz="2800" b="1" dirty="0"/>
              <a:t> </a:t>
            </a:r>
            <a:r>
              <a:rPr lang="en-US" sz="2800" b="1" dirty="0" err="1"/>
              <a:t>povrće</a:t>
            </a:r>
            <a:r>
              <a:rPr lang="en-US" sz="2800" b="1" dirty="0"/>
              <a:t> -</a:t>
            </a:r>
            <a:r>
              <a:rPr lang="en-US" sz="2800" b="1" dirty="0" err="1"/>
              <a:t>morske</a:t>
            </a:r>
            <a:r>
              <a:rPr lang="en-US" sz="2800" b="1" dirty="0"/>
              <a:t> </a:t>
            </a:r>
            <a:r>
              <a:rPr lang="en-US" sz="2800" b="1" dirty="0" err="1"/>
              <a:t>alge</a:t>
            </a:r>
            <a:r>
              <a:rPr lang="en-US" sz="2800" b="1" dirty="0"/>
              <a:t>?</a:t>
            </a:r>
            <a:br>
              <a:rPr lang="en-US" sz="2800" b="1" dirty="0"/>
            </a:br>
            <a:endParaRPr lang="en-US" sz="2800" b="1" dirty="0"/>
          </a:p>
        </p:txBody>
      </p:sp>
    </p:spTree>
    <p:extLst>
      <p:ext uri="{BB962C8B-B14F-4D97-AF65-F5344CB8AC3E}">
        <p14:creationId xmlns:p14="http://schemas.microsoft.com/office/powerpoint/2010/main" val="22261656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166F7-AAA2-30F3-A161-47D60C831EAD}"/>
              </a:ext>
            </a:extLst>
          </p:cNvPr>
          <p:cNvSpPr>
            <a:spLocks noGrp="1"/>
          </p:cNvSpPr>
          <p:nvPr>
            <p:ph type="title"/>
          </p:nvPr>
        </p:nvSpPr>
        <p:spPr>
          <a:xfrm>
            <a:off x="1404034" y="5086523"/>
            <a:ext cx="10787966" cy="2411904"/>
          </a:xfrm>
        </p:spPr>
        <p:txBody>
          <a:bodyPr vert="horz" lIns="91440" tIns="45720" rIns="91440" bIns="45720" rtlCol="0" anchor="t">
            <a:noAutofit/>
          </a:bodyPr>
          <a:lstStyle/>
          <a:p>
            <a:pPr algn="r"/>
            <a:br>
              <a:rPr lang="sr-Latn-RS" sz="1600" b="1" dirty="0">
                <a:latin typeface="+mn-lt"/>
              </a:rPr>
            </a:br>
            <a:br>
              <a:rPr lang="sr-Latn-RS" sz="1600" dirty="0">
                <a:latin typeface="+mn-lt"/>
              </a:rPr>
            </a:br>
            <a:br>
              <a:rPr lang="sr-Latn-RS" sz="1600" dirty="0">
                <a:latin typeface="+mn-lt"/>
              </a:rPr>
            </a:br>
            <a:br>
              <a:rPr lang="sr-Latn-RS" sz="1600" dirty="0">
                <a:latin typeface="+mn-lt"/>
              </a:rPr>
            </a:br>
            <a:br>
              <a:rPr lang="sr-Latn-RS" sz="1600" dirty="0">
                <a:latin typeface="+mn-lt"/>
              </a:rPr>
            </a:br>
            <a:r>
              <a:rPr lang="en-US" sz="1600" kern="1200" dirty="0">
                <a:latin typeface="+mn-lt"/>
                <a:ea typeface="+mj-ea"/>
                <a:cs typeface="+mj-cs"/>
              </a:rPr>
              <a:t>Tea's anti-obesity properties, cardiometabolic health- promoting potentials, bioactive compounds, and adverse effects: A review focusing on white and green teas</a:t>
            </a:r>
            <a:r>
              <a:rPr lang="sr-Latn-RS" sz="1600" dirty="0">
                <a:latin typeface="+mn-lt"/>
              </a:rPr>
              <a:t>. </a:t>
            </a:r>
            <a:r>
              <a:rPr lang="en-US" sz="1600" kern="1200" dirty="0">
                <a:latin typeface="+mn-lt"/>
                <a:ea typeface="+mj-ea"/>
                <a:cs typeface="+mj-cs"/>
              </a:rPr>
              <a:t>Food Sci </a:t>
            </a:r>
            <a:r>
              <a:rPr lang="en-US" sz="1600" kern="1200" dirty="0" err="1">
                <a:latin typeface="+mn-lt"/>
                <a:ea typeface="+mj-ea"/>
                <a:cs typeface="+mj-cs"/>
              </a:rPr>
              <a:t>Nutr</a:t>
            </a:r>
            <a:r>
              <a:rPr lang="en-US" sz="1600" kern="1200" dirty="0">
                <a:latin typeface="+mn-lt"/>
                <a:ea typeface="+mj-ea"/>
                <a:cs typeface="+mj-cs"/>
              </a:rPr>
              <a:t>. 2023;11:5818–5836.</a:t>
            </a:r>
          </a:p>
        </p:txBody>
      </p:sp>
      <p:pic>
        <p:nvPicPr>
          <p:cNvPr id="7" name="Picture 6">
            <a:extLst>
              <a:ext uri="{FF2B5EF4-FFF2-40B4-BE49-F238E27FC236}">
                <a16:creationId xmlns:a16="http://schemas.microsoft.com/office/drawing/2014/main" id="{013F4B12-0652-F4BD-82EF-C69E00A9376C}"/>
              </a:ext>
            </a:extLst>
          </p:cNvPr>
          <p:cNvPicPr>
            <a:picLocks noChangeAspect="1"/>
          </p:cNvPicPr>
          <p:nvPr/>
        </p:nvPicPr>
        <p:blipFill>
          <a:blip r:embed="rId3"/>
          <a:stretch>
            <a:fillRect/>
          </a:stretch>
        </p:blipFill>
        <p:spPr>
          <a:xfrm>
            <a:off x="1692783" y="955337"/>
            <a:ext cx="9172773" cy="5177993"/>
          </a:xfrm>
          <a:prstGeom prst="rect">
            <a:avLst/>
          </a:prstGeom>
        </p:spPr>
      </p:pic>
      <p:cxnSp>
        <p:nvCxnSpPr>
          <p:cNvPr id="8" name="Straight Connector 7">
            <a:extLst>
              <a:ext uri="{FF2B5EF4-FFF2-40B4-BE49-F238E27FC236}">
                <a16:creationId xmlns:a16="http://schemas.microsoft.com/office/drawing/2014/main" id="{DDBA1073-5221-AB5B-702A-E74F462679E5}"/>
              </a:ext>
            </a:extLst>
          </p:cNvPr>
          <p:cNvCxnSpPr/>
          <p:nvPr/>
        </p:nvCxnSpPr>
        <p:spPr>
          <a:xfrm>
            <a:off x="879231" y="644769"/>
            <a:ext cx="10175631" cy="0"/>
          </a:xfrm>
          <a:prstGeom prst="line">
            <a:avLst/>
          </a:prstGeom>
        </p:spPr>
        <p:style>
          <a:lnRef idx="3">
            <a:schemeClr val="accent6"/>
          </a:lnRef>
          <a:fillRef idx="0">
            <a:schemeClr val="accent6"/>
          </a:fillRef>
          <a:effectRef idx="2">
            <a:schemeClr val="accent6"/>
          </a:effectRef>
          <a:fontRef idx="minor">
            <a:schemeClr val="tx1"/>
          </a:fontRef>
        </p:style>
      </p:cxnSp>
      <p:sp>
        <p:nvSpPr>
          <p:cNvPr id="10" name="TextBox 9">
            <a:extLst>
              <a:ext uri="{FF2B5EF4-FFF2-40B4-BE49-F238E27FC236}">
                <a16:creationId xmlns:a16="http://schemas.microsoft.com/office/drawing/2014/main" id="{98C71A0F-EB21-3A9A-8D4A-ADF434DE4F4D}"/>
              </a:ext>
            </a:extLst>
          </p:cNvPr>
          <p:cNvSpPr txBox="1"/>
          <p:nvPr/>
        </p:nvSpPr>
        <p:spPr>
          <a:xfrm>
            <a:off x="1692783" y="155118"/>
            <a:ext cx="6096000" cy="800219"/>
          </a:xfrm>
          <a:prstGeom prst="rect">
            <a:avLst/>
          </a:prstGeom>
          <a:noFill/>
        </p:spPr>
        <p:txBody>
          <a:bodyPr wrap="square">
            <a:spAutoFit/>
          </a:bodyPr>
          <a:lstStyle/>
          <a:p>
            <a:r>
              <a:rPr lang="sr-Latn-RS" sz="2800" b="1" dirty="0"/>
              <a:t>Zašto je dobro piti zeleni čaj?</a:t>
            </a:r>
            <a:br>
              <a:rPr lang="sr-Latn-RS" sz="1800" b="1" dirty="0">
                <a:latin typeface="+mn-lt"/>
              </a:rPr>
            </a:br>
            <a:endParaRPr lang="en-US" dirty="0"/>
          </a:p>
        </p:txBody>
      </p:sp>
    </p:spTree>
    <p:extLst>
      <p:ext uri="{BB962C8B-B14F-4D97-AF65-F5344CB8AC3E}">
        <p14:creationId xmlns:p14="http://schemas.microsoft.com/office/powerpoint/2010/main" val="1738264391"/>
      </p:ext>
    </p:extLst>
  </p:cSld>
  <p:clrMapOvr>
    <a:masterClrMapping/>
  </p:clrMapOvr>
  <p:transition>
    <p:cut/>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70E6AE8-86B3-CBFC-B279-5841F91B3CC0}"/>
              </a:ext>
            </a:extLst>
          </p:cNvPr>
          <p:cNvSpPr txBox="1"/>
          <p:nvPr/>
        </p:nvSpPr>
        <p:spPr>
          <a:xfrm>
            <a:off x="103909" y="129893"/>
            <a:ext cx="12088091" cy="369332"/>
          </a:xfrm>
          <a:prstGeom prst="rect">
            <a:avLst/>
          </a:prstGeom>
          <a:noFill/>
        </p:spPr>
        <p:txBody>
          <a:bodyPr wrap="square">
            <a:spAutoFit/>
          </a:bodyPr>
          <a:lstStyle/>
          <a:p>
            <a:r>
              <a:rPr lang="en-US" dirty="0" err="1"/>
              <a:t>Benefcial</a:t>
            </a:r>
            <a:r>
              <a:rPr lang="en-US" dirty="0"/>
              <a:t> impact of </a:t>
            </a:r>
            <a:r>
              <a:rPr lang="en-US" dirty="0" err="1"/>
              <a:t>epigallocatechingallate</a:t>
            </a:r>
            <a:r>
              <a:rPr lang="en-US" dirty="0"/>
              <a:t> on LDL-C through PCSK9/LDLR pathway by blocking HNF1α and activating FoxO3a</a:t>
            </a:r>
          </a:p>
        </p:txBody>
      </p:sp>
      <p:pic>
        <p:nvPicPr>
          <p:cNvPr id="5" name="Picture 4">
            <a:extLst>
              <a:ext uri="{FF2B5EF4-FFF2-40B4-BE49-F238E27FC236}">
                <a16:creationId xmlns:a16="http://schemas.microsoft.com/office/drawing/2014/main" id="{C77CDBDE-0F51-8B1C-F944-9791307F3A9E}"/>
              </a:ext>
            </a:extLst>
          </p:cNvPr>
          <p:cNvPicPr>
            <a:picLocks noChangeAspect="1"/>
          </p:cNvPicPr>
          <p:nvPr/>
        </p:nvPicPr>
        <p:blipFill>
          <a:blip r:embed="rId3"/>
          <a:stretch>
            <a:fillRect/>
          </a:stretch>
        </p:blipFill>
        <p:spPr>
          <a:xfrm>
            <a:off x="270164" y="875300"/>
            <a:ext cx="4934753" cy="5143500"/>
          </a:xfrm>
          <a:prstGeom prst="rect">
            <a:avLst/>
          </a:prstGeom>
        </p:spPr>
      </p:pic>
      <p:pic>
        <p:nvPicPr>
          <p:cNvPr id="7" name="Picture 6">
            <a:extLst>
              <a:ext uri="{FF2B5EF4-FFF2-40B4-BE49-F238E27FC236}">
                <a16:creationId xmlns:a16="http://schemas.microsoft.com/office/drawing/2014/main" id="{5728301A-4712-02B2-C3BD-18C741D328C1}"/>
              </a:ext>
            </a:extLst>
          </p:cNvPr>
          <p:cNvPicPr>
            <a:picLocks noChangeAspect="1"/>
          </p:cNvPicPr>
          <p:nvPr/>
        </p:nvPicPr>
        <p:blipFill>
          <a:blip r:embed="rId4"/>
          <a:stretch>
            <a:fillRect/>
          </a:stretch>
        </p:blipFill>
        <p:spPr>
          <a:xfrm>
            <a:off x="5506317" y="830997"/>
            <a:ext cx="5648770" cy="4083448"/>
          </a:xfrm>
          <a:prstGeom prst="rect">
            <a:avLst/>
          </a:prstGeom>
        </p:spPr>
      </p:pic>
      <p:sp>
        <p:nvSpPr>
          <p:cNvPr id="9" name="TextBox 8">
            <a:extLst>
              <a:ext uri="{FF2B5EF4-FFF2-40B4-BE49-F238E27FC236}">
                <a16:creationId xmlns:a16="http://schemas.microsoft.com/office/drawing/2014/main" id="{4A55DAD2-852A-E2EE-70B0-F72032C09331}"/>
              </a:ext>
            </a:extLst>
          </p:cNvPr>
          <p:cNvSpPr txBox="1"/>
          <p:nvPr/>
        </p:nvSpPr>
        <p:spPr>
          <a:xfrm>
            <a:off x="5381625" y="5006778"/>
            <a:ext cx="6540211" cy="1477328"/>
          </a:xfrm>
          <a:prstGeom prst="rect">
            <a:avLst/>
          </a:prstGeom>
          <a:noFill/>
        </p:spPr>
        <p:txBody>
          <a:bodyPr wrap="square">
            <a:spAutoFit/>
          </a:bodyPr>
          <a:lstStyle/>
          <a:p>
            <a:r>
              <a:rPr lang="en-US" dirty="0"/>
              <a:t>Conclusions: The present study demonstrates that EGCG suppresses PCSK9 production by promoting nuclear FoxO3a, and reducing nuclear HNF1α, resulting in up-regulated LDLR expression and LDL uptake in hepatocytes. Thereby inhibiting liver and circulating PCSK9 levels, and ultimately lowering LDL-C levels.</a:t>
            </a:r>
          </a:p>
        </p:txBody>
      </p:sp>
      <p:sp>
        <p:nvSpPr>
          <p:cNvPr id="11" name="TextBox 10">
            <a:extLst>
              <a:ext uri="{FF2B5EF4-FFF2-40B4-BE49-F238E27FC236}">
                <a16:creationId xmlns:a16="http://schemas.microsoft.com/office/drawing/2014/main" id="{5CD22D4F-0823-2C50-52E5-79F1B9398E57}"/>
              </a:ext>
            </a:extLst>
          </p:cNvPr>
          <p:cNvSpPr txBox="1"/>
          <p:nvPr/>
        </p:nvSpPr>
        <p:spPr>
          <a:xfrm>
            <a:off x="595745" y="6207107"/>
            <a:ext cx="6096000" cy="369332"/>
          </a:xfrm>
          <a:prstGeom prst="rect">
            <a:avLst/>
          </a:prstGeom>
          <a:noFill/>
        </p:spPr>
        <p:txBody>
          <a:bodyPr wrap="square">
            <a:spAutoFit/>
          </a:bodyPr>
          <a:lstStyle/>
          <a:p>
            <a:r>
              <a:rPr lang="en-US" dirty="0"/>
              <a:t>Cui et al. J </a:t>
            </a:r>
            <a:r>
              <a:rPr lang="en-US" dirty="0" err="1"/>
              <a:t>Transl</a:t>
            </a:r>
            <a:r>
              <a:rPr lang="en-US" dirty="0"/>
              <a:t> Med (2020) 18:195</a:t>
            </a:r>
          </a:p>
        </p:txBody>
      </p:sp>
      <p:cxnSp>
        <p:nvCxnSpPr>
          <p:cNvPr id="4" name="Straight Connector 3">
            <a:extLst>
              <a:ext uri="{FF2B5EF4-FFF2-40B4-BE49-F238E27FC236}">
                <a16:creationId xmlns:a16="http://schemas.microsoft.com/office/drawing/2014/main" id="{12E10FF6-FAF3-69DB-B48E-BE4716E66130}"/>
              </a:ext>
            </a:extLst>
          </p:cNvPr>
          <p:cNvCxnSpPr/>
          <p:nvPr/>
        </p:nvCxnSpPr>
        <p:spPr>
          <a:xfrm>
            <a:off x="270164" y="515926"/>
            <a:ext cx="11651672" cy="0"/>
          </a:xfrm>
          <a:prstGeom prst="line">
            <a:avLst/>
          </a:prstGeom>
        </p:spPr>
        <p:style>
          <a:lnRef idx="3">
            <a:schemeClr val="accent6"/>
          </a:lnRef>
          <a:fillRef idx="0">
            <a:schemeClr val="accent6"/>
          </a:fillRef>
          <a:effectRef idx="2">
            <a:schemeClr val="accent6"/>
          </a:effectRef>
          <a:fontRef idx="minor">
            <a:schemeClr val="tx1"/>
          </a:fontRef>
        </p:style>
      </p:cxnSp>
    </p:spTree>
    <p:extLst>
      <p:ext uri="{BB962C8B-B14F-4D97-AF65-F5344CB8AC3E}">
        <p14:creationId xmlns:p14="http://schemas.microsoft.com/office/powerpoint/2010/main" val="1645201062"/>
      </p:ext>
    </p:extLst>
  </p:cSld>
  <p:clrMapOvr>
    <a:masterClrMapping/>
  </p:clrMapOvr>
  <p:transition>
    <p:cut/>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E7F5EAD-7E41-42FE-8E58-E1AFA56B820D}"/>
              </a:ext>
            </a:extLst>
          </p:cNvPr>
          <p:cNvSpPr txBox="1"/>
          <p:nvPr/>
        </p:nvSpPr>
        <p:spPr>
          <a:xfrm>
            <a:off x="976766" y="96618"/>
            <a:ext cx="10652525" cy="584775"/>
          </a:xfrm>
          <a:prstGeom prst="rect">
            <a:avLst/>
          </a:prstGeom>
          <a:noFill/>
        </p:spPr>
        <p:txBody>
          <a:bodyPr wrap="square">
            <a:spAutoFit/>
          </a:bodyPr>
          <a:lstStyle/>
          <a:p>
            <a:r>
              <a:rPr lang="en-US" sz="3200" dirty="0"/>
              <a:t>Lycopene in the Prevention of</a:t>
            </a:r>
            <a:r>
              <a:rPr lang="sr-Latn-RS" sz="3200" dirty="0"/>
              <a:t> </a:t>
            </a:r>
            <a:r>
              <a:rPr lang="en-US" sz="3200" dirty="0"/>
              <a:t>Cardiovascular Diseases</a:t>
            </a:r>
          </a:p>
        </p:txBody>
      </p:sp>
      <p:pic>
        <p:nvPicPr>
          <p:cNvPr id="7" name="Picture 6">
            <a:extLst>
              <a:ext uri="{FF2B5EF4-FFF2-40B4-BE49-F238E27FC236}">
                <a16:creationId xmlns:a16="http://schemas.microsoft.com/office/drawing/2014/main" id="{25E760FE-7D6E-4E88-B689-C62B800BA0D6}"/>
              </a:ext>
            </a:extLst>
          </p:cNvPr>
          <p:cNvPicPr>
            <a:picLocks noChangeAspect="1"/>
          </p:cNvPicPr>
          <p:nvPr/>
        </p:nvPicPr>
        <p:blipFill>
          <a:blip r:embed="rId2"/>
          <a:stretch>
            <a:fillRect/>
          </a:stretch>
        </p:blipFill>
        <p:spPr>
          <a:xfrm>
            <a:off x="514997" y="5044729"/>
            <a:ext cx="5998147" cy="1694544"/>
          </a:xfrm>
          <a:prstGeom prst="rect">
            <a:avLst/>
          </a:prstGeom>
        </p:spPr>
      </p:pic>
      <p:sp>
        <p:nvSpPr>
          <p:cNvPr id="13" name="TextBox 12">
            <a:extLst>
              <a:ext uri="{FF2B5EF4-FFF2-40B4-BE49-F238E27FC236}">
                <a16:creationId xmlns:a16="http://schemas.microsoft.com/office/drawing/2014/main" id="{C5B751BE-90EC-4302-A732-0A62A7D8A0FD}"/>
              </a:ext>
            </a:extLst>
          </p:cNvPr>
          <p:cNvSpPr txBox="1"/>
          <p:nvPr/>
        </p:nvSpPr>
        <p:spPr>
          <a:xfrm>
            <a:off x="7783715" y="5530276"/>
            <a:ext cx="5674786" cy="646331"/>
          </a:xfrm>
          <a:prstGeom prst="rect">
            <a:avLst/>
          </a:prstGeom>
          <a:noFill/>
        </p:spPr>
        <p:txBody>
          <a:bodyPr wrap="square">
            <a:spAutoFit/>
          </a:bodyPr>
          <a:lstStyle/>
          <a:p>
            <a:r>
              <a:rPr lang="en-US" dirty="0"/>
              <a:t>Int. J. Mol. Sci. 2022, 23, 1957. </a:t>
            </a:r>
            <a:endParaRPr lang="sr-Latn-RS" dirty="0"/>
          </a:p>
          <a:p>
            <a:r>
              <a:rPr lang="en-US" dirty="0"/>
              <a:t>https://doi.org/10.3390/ijms23041957 </a:t>
            </a:r>
          </a:p>
        </p:txBody>
      </p:sp>
      <p:pic>
        <p:nvPicPr>
          <p:cNvPr id="3" name="Picture 2">
            <a:extLst>
              <a:ext uri="{FF2B5EF4-FFF2-40B4-BE49-F238E27FC236}">
                <a16:creationId xmlns:a16="http://schemas.microsoft.com/office/drawing/2014/main" id="{D0A3B73E-52FA-48A8-981A-9B1C8A4BD415}"/>
              </a:ext>
            </a:extLst>
          </p:cNvPr>
          <p:cNvPicPr>
            <a:picLocks noChangeAspect="1"/>
          </p:cNvPicPr>
          <p:nvPr/>
        </p:nvPicPr>
        <p:blipFill>
          <a:blip r:embed="rId3"/>
          <a:stretch>
            <a:fillRect/>
          </a:stretch>
        </p:blipFill>
        <p:spPr>
          <a:xfrm>
            <a:off x="1078523" y="797361"/>
            <a:ext cx="8892215" cy="4247367"/>
          </a:xfrm>
          <a:prstGeom prst="rect">
            <a:avLst/>
          </a:prstGeom>
        </p:spPr>
      </p:pic>
      <p:cxnSp>
        <p:nvCxnSpPr>
          <p:cNvPr id="4" name="Straight Connector 3">
            <a:extLst>
              <a:ext uri="{FF2B5EF4-FFF2-40B4-BE49-F238E27FC236}">
                <a16:creationId xmlns:a16="http://schemas.microsoft.com/office/drawing/2014/main" id="{2D44CCC2-7736-4454-042A-519E1DDDD534}"/>
              </a:ext>
            </a:extLst>
          </p:cNvPr>
          <p:cNvCxnSpPr/>
          <p:nvPr/>
        </p:nvCxnSpPr>
        <p:spPr>
          <a:xfrm>
            <a:off x="1078523" y="681393"/>
            <a:ext cx="9542585" cy="0"/>
          </a:xfrm>
          <a:prstGeom prst="line">
            <a:avLst/>
          </a:prstGeom>
        </p:spPr>
        <p:style>
          <a:lnRef idx="3">
            <a:schemeClr val="accent6"/>
          </a:lnRef>
          <a:fillRef idx="0">
            <a:schemeClr val="accent6"/>
          </a:fillRef>
          <a:effectRef idx="2">
            <a:schemeClr val="accent6"/>
          </a:effectRef>
          <a:fontRef idx="minor">
            <a:schemeClr val="tx1"/>
          </a:fontRef>
        </p:style>
      </p:cxnSp>
    </p:spTree>
    <p:extLst>
      <p:ext uri="{BB962C8B-B14F-4D97-AF65-F5344CB8AC3E}">
        <p14:creationId xmlns:p14="http://schemas.microsoft.com/office/powerpoint/2010/main" val="1646820316"/>
      </p:ext>
    </p:extLst>
  </p:cSld>
  <p:clrMapOvr>
    <a:masterClrMapping/>
  </p:clrMapOvr>
  <p:transition>
    <p:cut/>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589BABE-0F18-CF46-1D16-FC4E90AE27C1}"/>
              </a:ext>
            </a:extLst>
          </p:cNvPr>
          <p:cNvPicPr>
            <a:picLocks noChangeAspect="1"/>
          </p:cNvPicPr>
          <p:nvPr/>
        </p:nvPicPr>
        <p:blipFill>
          <a:blip r:embed="rId3"/>
          <a:stretch>
            <a:fillRect/>
          </a:stretch>
        </p:blipFill>
        <p:spPr>
          <a:xfrm>
            <a:off x="308478" y="162216"/>
            <a:ext cx="5027452" cy="1821938"/>
          </a:xfrm>
          <a:prstGeom prst="rect">
            <a:avLst/>
          </a:prstGeom>
        </p:spPr>
      </p:pic>
      <p:pic>
        <p:nvPicPr>
          <p:cNvPr id="5" name="Picture 4">
            <a:extLst>
              <a:ext uri="{FF2B5EF4-FFF2-40B4-BE49-F238E27FC236}">
                <a16:creationId xmlns:a16="http://schemas.microsoft.com/office/drawing/2014/main" id="{47220E10-8727-25F7-6943-A90CEF3336B5}"/>
              </a:ext>
            </a:extLst>
          </p:cNvPr>
          <p:cNvPicPr>
            <a:picLocks noChangeAspect="1"/>
          </p:cNvPicPr>
          <p:nvPr/>
        </p:nvPicPr>
        <p:blipFill>
          <a:blip r:embed="rId4"/>
          <a:stretch>
            <a:fillRect/>
          </a:stretch>
        </p:blipFill>
        <p:spPr>
          <a:xfrm>
            <a:off x="5456400" y="162216"/>
            <a:ext cx="6427122" cy="6285173"/>
          </a:xfrm>
          <a:prstGeom prst="rect">
            <a:avLst/>
          </a:prstGeom>
        </p:spPr>
      </p:pic>
      <p:pic>
        <p:nvPicPr>
          <p:cNvPr id="7" name="Picture 6">
            <a:extLst>
              <a:ext uri="{FF2B5EF4-FFF2-40B4-BE49-F238E27FC236}">
                <a16:creationId xmlns:a16="http://schemas.microsoft.com/office/drawing/2014/main" id="{41A874D9-923D-67C2-A259-D7BC8CBE295D}"/>
              </a:ext>
            </a:extLst>
          </p:cNvPr>
          <p:cNvPicPr>
            <a:picLocks noChangeAspect="1"/>
          </p:cNvPicPr>
          <p:nvPr/>
        </p:nvPicPr>
        <p:blipFill>
          <a:blip r:embed="rId5"/>
          <a:stretch>
            <a:fillRect/>
          </a:stretch>
        </p:blipFill>
        <p:spPr>
          <a:xfrm>
            <a:off x="14947" y="3005535"/>
            <a:ext cx="5441453" cy="1957525"/>
          </a:xfrm>
          <a:prstGeom prst="rect">
            <a:avLst/>
          </a:prstGeom>
        </p:spPr>
      </p:pic>
    </p:spTree>
    <p:extLst>
      <p:ext uri="{BB962C8B-B14F-4D97-AF65-F5344CB8AC3E}">
        <p14:creationId xmlns:p14="http://schemas.microsoft.com/office/powerpoint/2010/main" val="3175041316"/>
      </p:ext>
    </p:extLst>
  </p:cSld>
  <p:clrMapOvr>
    <a:masterClrMapping/>
  </p:clrMapOvr>
  <p:transition>
    <p:cut/>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9B7A525-5CDC-448A-81E7-7B444D5FCE26}"/>
              </a:ext>
            </a:extLst>
          </p:cNvPr>
          <p:cNvPicPr>
            <a:picLocks noChangeAspect="1"/>
          </p:cNvPicPr>
          <p:nvPr/>
        </p:nvPicPr>
        <p:blipFill>
          <a:blip r:embed="rId2"/>
          <a:stretch>
            <a:fillRect/>
          </a:stretch>
        </p:blipFill>
        <p:spPr>
          <a:xfrm>
            <a:off x="774419" y="107428"/>
            <a:ext cx="6911171" cy="5992038"/>
          </a:xfrm>
          <a:prstGeom prst="rect">
            <a:avLst/>
          </a:prstGeom>
        </p:spPr>
      </p:pic>
      <p:sp>
        <p:nvSpPr>
          <p:cNvPr id="5" name="TextBox 4">
            <a:extLst>
              <a:ext uri="{FF2B5EF4-FFF2-40B4-BE49-F238E27FC236}">
                <a16:creationId xmlns:a16="http://schemas.microsoft.com/office/drawing/2014/main" id="{CDCE19E0-2477-47DE-9D0F-6B3B54128372}"/>
              </a:ext>
            </a:extLst>
          </p:cNvPr>
          <p:cNvSpPr txBox="1"/>
          <p:nvPr/>
        </p:nvSpPr>
        <p:spPr>
          <a:xfrm>
            <a:off x="774419" y="6381240"/>
            <a:ext cx="10023676" cy="369332"/>
          </a:xfrm>
          <a:prstGeom prst="rect">
            <a:avLst/>
          </a:prstGeom>
          <a:noFill/>
        </p:spPr>
        <p:txBody>
          <a:bodyPr wrap="square">
            <a:spAutoFit/>
          </a:bodyPr>
          <a:lstStyle/>
          <a:p>
            <a:r>
              <a:rPr lang="sr-Latn-RS" dirty="0"/>
              <a:t>Stepen</a:t>
            </a:r>
            <a:r>
              <a:rPr lang="en-US" dirty="0"/>
              <a:t> </a:t>
            </a:r>
            <a:r>
              <a:rPr lang="sr-Latn-RS" dirty="0"/>
              <a:t>rizika od </a:t>
            </a:r>
            <a:r>
              <a:rPr lang="en-US" dirty="0" err="1"/>
              <a:t>kardiovaskularnog</a:t>
            </a:r>
            <a:r>
              <a:rPr lang="en-US" dirty="0"/>
              <a:t> </a:t>
            </a:r>
            <a:r>
              <a:rPr lang="en-US" dirty="0" err="1"/>
              <a:t>mortaliteta</a:t>
            </a:r>
            <a:r>
              <a:rPr lang="en-US" dirty="0"/>
              <a:t> </a:t>
            </a:r>
            <a:r>
              <a:rPr lang="sr-Latn-RS" dirty="0"/>
              <a:t>prema podacima </a:t>
            </a:r>
            <a:r>
              <a:rPr lang="en-US" dirty="0" err="1"/>
              <a:t>Svetske</a:t>
            </a:r>
            <a:r>
              <a:rPr lang="en-US" dirty="0"/>
              <a:t> </a:t>
            </a:r>
            <a:r>
              <a:rPr lang="en-US" dirty="0" err="1"/>
              <a:t>zdravstvene</a:t>
            </a:r>
            <a:r>
              <a:rPr lang="en-US" dirty="0"/>
              <a:t> </a:t>
            </a:r>
            <a:r>
              <a:rPr lang="en-US" dirty="0" err="1"/>
              <a:t>organizacije</a:t>
            </a:r>
            <a:endParaRPr lang="en-US" dirty="0"/>
          </a:p>
        </p:txBody>
      </p:sp>
      <p:sp>
        <p:nvSpPr>
          <p:cNvPr id="7" name="TextBox 6">
            <a:extLst>
              <a:ext uri="{FF2B5EF4-FFF2-40B4-BE49-F238E27FC236}">
                <a16:creationId xmlns:a16="http://schemas.microsoft.com/office/drawing/2014/main" id="{F1EDBBC4-667F-444E-96DF-039199A8053A}"/>
              </a:ext>
            </a:extLst>
          </p:cNvPr>
          <p:cNvSpPr txBox="1"/>
          <p:nvPr/>
        </p:nvSpPr>
        <p:spPr>
          <a:xfrm>
            <a:off x="7836061" y="-294130"/>
            <a:ext cx="3932498" cy="7294305"/>
          </a:xfrm>
          <a:prstGeom prst="rect">
            <a:avLst/>
          </a:prstGeom>
          <a:noFill/>
        </p:spPr>
        <p:txBody>
          <a:bodyPr wrap="square">
            <a:spAutoFit/>
          </a:bodyPr>
          <a:lstStyle/>
          <a:p>
            <a:pPr algn="ctr">
              <a:buFont typeface="Arial" panose="020B0604020202020204" pitchFamily="34" charset="0"/>
              <a:buChar char="•"/>
            </a:pPr>
            <a:br>
              <a:rPr lang="en-US" b="0" i="0" dirty="0">
                <a:solidFill>
                  <a:srgbClr val="403E3E"/>
                </a:solidFill>
                <a:effectLst/>
                <a:latin typeface="Work Sans" panose="020B0604020202020204" pitchFamily="2" charset="0"/>
                <a:hlinkClick r:id="rId3"/>
              </a:rPr>
            </a:br>
            <a:endParaRPr lang="en-US" b="0" i="0" dirty="0">
              <a:solidFill>
                <a:srgbClr val="403E3E"/>
              </a:solidFill>
              <a:effectLst/>
              <a:latin typeface="Work Sans" panose="020B0604020202020204" pitchFamily="2" charset="0"/>
            </a:endParaRPr>
          </a:p>
          <a:p>
            <a:pPr algn="l"/>
            <a:r>
              <a:rPr lang="en-US" sz="2400" b="0" i="0" dirty="0" err="1">
                <a:solidFill>
                  <a:srgbClr val="403E3E"/>
                </a:solidFill>
                <a:effectLst/>
              </a:rPr>
              <a:t>Svake</a:t>
            </a:r>
            <a:r>
              <a:rPr lang="en-US" sz="2400" b="0" i="0" dirty="0">
                <a:solidFill>
                  <a:srgbClr val="403E3E"/>
                </a:solidFill>
                <a:effectLst/>
              </a:rPr>
              <a:t> </a:t>
            </a:r>
            <a:r>
              <a:rPr lang="en-US" sz="2400" b="0" i="0" dirty="0" err="1">
                <a:solidFill>
                  <a:srgbClr val="403E3E"/>
                </a:solidFill>
                <a:effectLst/>
              </a:rPr>
              <a:t>godine</a:t>
            </a:r>
            <a:r>
              <a:rPr lang="en-US" sz="2400" b="0" i="0" dirty="0">
                <a:solidFill>
                  <a:srgbClr val="403E3E"/>
                </a:solidFill>
                <a:effectLst/>
              </a:rPr>
              <a:t> u </a:t>
            </a:r>
            <a:r>
              <a:rPr lang="en-US" sz="2400" b="0" i="0" dirty="0" err="1">
                <a:solidFill>
                  <a:srgbClr val="403E3E"/>
                </a:solidFill>
                <a:effectLst/>
              </a:rPr>
              <a:t>svetu</a:t>
            </a:r>
            <a:r>
              <a:rPr lang="en-US" sz="2400" b="0" i="0" dirty="0">
                <a:solidFill>
                  <a:srgbClr val="403E3E"/>
                </a:solidFill>
                <a:effectLst/>
              </a:rPr>
              <a:t> </a:t>
            </a:r>
            <a:r>
              <a:rPr lang="sr-Latn-RS" sz="2400" b="0" i="0" dirty="0">
                <a:solidFill>
                  <a:srgbClr val="403E3E"/>
                </a:solidFill>
                <a:effectLst/>
              </a:rPr>
              <a:t>živote </a:t>
            </a:r>
            <a:r>
              <a:rPr lang="en-US" sz="2400" b="0" i="0" dirty="0">
                <a:solidFill>
                  <a:srgbClr val="403E3E"/>
                </a:solidFill>
                <a:effectLst/>
              </a:rPr>
              <a:t>17,9 </a:t>
            </a:r>
            <a:r>
              <a:rPr lang="en-US" sz="2400" b="0" i="0" dirty="0" err="1">
                <a:solidFill>
                  <a:srgbClr val="403E3E"/>
                </a:solidFill>
                <a:effectLst/>
              </a:rPr>
              <a:t>miliona</a:t>
            </a:r>
            <a:r>
              <a:rPr lang="en-US" sz="2400" b="0" i="0" dirty="0">
                <a:solidFill>
                  <a:srgbClr val="403E3E"/>
                </a:solidFill>
                <a:effectLst/>
              </a:rPr>
              <a:t> </a:t>
            </a:r>
            <a:r>
              <a:rPr lang="en-US" sz="2400" b="0" i="0" dirty="0" err="1">
                <a:solidFill>
                  <a:srgbClr val="403E3E"/>
                </a:solidFill>
                <a:effectLst/>
              </a:rPr>
              <a:t>ljudi</a:t>
            </a:r>
            <a:r>
              <a:rPr lang="en-US" sz="2400" b="0" i="0" dirty="0">
                <a:solidFill>
                  <a:srgbClr val="403E3E"/>
                </a:solidFill>
                <a:effectLst/>
              </a:rPr>
              <a:t> </a:t>
            </a:r>
            <a:r>
              <a:rPr lang="sr-Latn-RS" sz="2400" b="0" i="0" dirty="0">
                <a:solidFill>
                  <a:srgbClr val="403E3E"/>
                </a:solidFill>
                <a:effectLst/>
              </a:rPr>
              <a:t>uzimaju </a:t>
            </a:r>
            <a:r>
              <a:rPr lang="en-US" sz="2400" b="0" i="0" dirty="0" err="1">
                <a:solidFill>
                  <a:srgbClr val="403E3E"/>
                </a:solidFill>
                <a:effectLst/>
              </a:rPr>
              <a:t>bolesti</a:t>
            </a:r>
            <a:r>
              <a:rPr lang="en-US" sz="2400" b="0" i="0" dirty="0">
                <a:solidFill>
                  <a:srgbClr val="403E3E"/>
                </a:solidFill>
                <a:effectLst/>
              </a:rPr>
              <a:t> </a:t>
            </a:r>
            <a:r>
              <a:rPr lang="en-US" sz="2400" b="0" i="0" dirty="0" err="1">
                <a:solidFill>
                  <a:srgbClr val="403E3E"/>
                </a:solidFill>
                <a:effectLst/>
              </a:rPr>
              <a:t>srca</a:t>
            </a:r>
            <a:r>
              <a:rPr lang="en-US" sz="2400" b="0" i="0" dirty="0">
                <a:solidFill>
                  <a:srgbClr val="403E3E"/>
                </a:solidFill>
                <a:effectLst/>
              </a:rPr>
              <a:t> </a:t>
            </a:r>
            <a:r>
              <a:rPr lang="en-US" sz="2400" b="0" i="0" dirty="0" err="1">
                <a:solidFill>
                  <a:srgbClr val="403E3E"/>
                </a:solidFill>
                <a:effectLst/>
              </a:rPr>
              <a:t>i</a:t>
            </a:r>
            <a:r>
              <a:rPr lang="en-US" sz="2400" b="0" i="0" dirty="0">
                <a:solidFill>
                  <a:srgbClr val="403E3E"/>
                </a:solidFill>
                <a:effectLst/>
              </a:rPr>
              <a:t> </a:t>
            </a:r>
            <a:r>
              <a:rPr lang="en-US" sz="2400" b="0" i="0" dirty="0" err="1">
                <a:solidFill>
                  <a:srgbClr val="403E3E"/>
                </a:solidFill>
                <a:effectLst/>
              </a:rPr>
              <a:t>krvnih</a:t>
            </a:r>
            <a:r>
              <a:rPr lang="en-US" sz="2400" b="0" i="0" dirty="0">
                <a:solidFill>
                  <a:srgbClr val="403E3E"/>
                </a:solidFill>
                <a:effectLst/>
              </a:rPr>
              <a:t> </a:t>
            </a:r>
            <a:r>
              <a:rPr lang="en-US" sz="2400" b="0" i="0" dirty="0" err="1">
                <a:solidFill>
                  <a:srgbClr val="403E3E"/>
                </a:solidFill>
                <a:effectLst/>
              </a:rPr>
              <a:t>sudova</a:t>
            </a:r>
            <a:r>
              <a:rPr lang="en-US" sz="2400" b="0" i="0" dirty="0">
                <a:solidFill>
                  <a:srgbClr val="403E3E"/>
                </a:solidFill>
                <a:effectLst/>
              </a:rPr>
              <a:t>, a </a:t>
            </a:r>
            <a:r>
              <a:rPr lang="en-US" sz="2400" b="0" i="0" dirty="0" err="1">
                <a:solidFill>
                  <a:srgbClr val="403E3E"/>
                </a:solidFill>
                <a:effectLst/>
              </a:rPr>
              <a:t>procenjuje</a:t>
            </a:r>
            <a:r>
              <a:rPr lang="en-US" sz="2400" b="0" i="0" dirty="0">
                <a:solidFill>
                  <a:srgbClr val="403E3E"/>
                </a:solidFill>
                <a:effectLst/>
              </a:rPr>
              <a:t> se da </a:t>
            </a:r>
            <a:r>
              <a:rPr lang="en-US" sz="2400" b="0" i="0" dirty="0" err="1">
                <a:solidFill>
                  <a:srgbClr val="403E3E"/>
                </a:solidFill>
                <a:effectLst/>
              </a:rPr>
              <a:t>će</a:t>
            </a:r>
            <a:r>
              <a:rPr lang="en-US" sz="2400" b="0" i="0" dirty="0">
                <a:solidFill>
                  <a:srgbClr val="403E3E"/>
                </a:solidFill>
                <a:effectLst/>
              </a:rPr>
              <a:t> do 2030. </a:t>
            </a:r>
            <a:r>
              <a:rPr lang="en-US" sz="2400" b="0" i="0" dirty="0" err="1">
                <a:solidFill>
                  <a:srgbClr val="403E3E"/>
                </a:solidFill>
                <a:effectLst/>
              </a:rPr>
              <a:t>godine</a:t>
            </a:r>
            <a:r>
              <a:rPr lang="en-US" sz="2400" b="0" i="0" dirty="0">
                <a:solidFill>
                  <a:srgbClr val="403E3E"/>
                </a:solidFill>
                <a:effectLst/>
              </a:rPr>
              <a:t> taj </a:t>
            </a:r>
            <a:r>
              <a:rPr lang="en-US" sz="2400" b="0" i="0" dirty="0" err="1">
                <a:solidFill>
                  <a:srgbClr val="403E3E"/>
                </a:solidFill>
                <a:effectLst/>
              </a:rPr>
              <a:t>broj</a:t>
            </a:r>
            <a:r>
              <a:rPr lang="en-US" sz="2400" b="0" i="0" dirty="0">
                <a:solidFill>
                  <a:srgbClr val="403E3E"/>
                </a:solidFill>
                <a:effectLst/>
              </a:rPr>
              <a:t> </a:t>
            </a:r>
            <a:r>
              <a:rPr lang="en-US" sz="2400" b="0" i="0" dirty="0" err="1">
                <a:solidFill>
                  <a:srgbClr val="403E3E"/>
                </a:solidFill>
                <a:effectLst/>
              </a:rPr>
              <a:t>porasti</a:t>
            </a:r>
            <a:r>
              <a:rPr lang="en-US" sz="2400" b="0" i="0" dirty="0">
                <a:solidFill>
                  <a:srgbClr val="403E3E"/>
                </a:solidFill>
                <a:effectLst/>
              </a:rPr>
              <a:t> </a:t>
            </a:r>
            <a:r>
              <a:rPr lang="en-US" sz="2400" b="0" i="0" dirty="0" err="1">
                <a:solidFill>
                  <a:srgbClr val="403E3E"/>
                </a:solidFill>
                <a:effectLst/>
              </a:rPr>
              <a:t>na</a:t>
            </a:r>
            <a:r>
              <a:rPr lang="en-US" sz="2400" b="0" i="0" dirty="0">
                <a:solidFill>
                  <a:srgbClr val="403E3E"/>
                </a:solidFill>
                <a:effectLst/>
              </a:rPr>
              <a:t> 23 </a:t>
            </a:r>
            <a:r>
              <a:rPr lang="en-US" sz="2400" b="0" i="0" dirty="0" err="1">
                <a:solidFill>
                  <a:srgbClr val="403E3E"/>
                </a:solidFill>
                <a:effectLst/>
              </a:rPr>
              <a:t>miliona</a:t>
            </a:r>
            <a:r>
              <a:rPr lang="en-US" sz="2400" b="0" i="0" dirty="0">
                <a:solidFill>
                  <a:srgbClr val="403E3E"/>
                </a:solidFill>
                <a:effectLst/>
              </a:rPr>
              <a:t>.</a:t>
            </a:r>
            <a:endParaRPr lang="sr-Latn-RS" sz="2400" b="0" i="0" dirty="0">
              <a:solidFill>
                <a:srgbClr val="403E3E"/>
              </a:solidFill>
              <a:effectLst/>
            </a:endParaRPr>
          </a:p>
          <a:p>
            <a:pPr algn="l"/>
            <a:endParaRPr lang="sr-Latn-RS" sz="2400" dirty="0">
              <a:solidFill>
                <a:srgbClr val="403E3E"/>
              </a:solidFill>
            </a:endParaRPr>
          </a:p>
          <a:p>
            <a:pPr algn="ctr"/>
            <a:r>
              <a:rPr lang="en-US" sz="2800" b="1" i="0" dirty="0" err="1">
                <a:effectLst/>
              </a:rPr>
              <a:t>Bolesti</a:t>
            </a:r>
            <a:r>
              <a:rPr lang="en-US" sz="2800" b="1" i="0" dirty="0">
                <a:effectLst/>
              </a:rPr>
              <a:t> </a:t>
            </a:r>
            <a:r>
              <a:rPr lang="en-US" sz="2800" b="1" i="0" dirty="0" err="1">
                <a:effectLst/>
              </a:rPr>
              <a:t>srca</a:t>
            </a:r>
            <a:r>
              <a:rPr lang="en-US" sz="2800" b="1" i="0" dirty="0">
                <a:effectLst/>
              </a:rPr>
              <a:t> </a:t>
            </a:r>
            <a:r>
              <a:rPr lang="en-US" sz="2800" b="1" i="0" dirty="0" err="1">
                <a:effectLst/>
              </a:rPr>
              <a:t>i</a:t>
            </a:r>
            <a:r>
              <a:rPr lang="en-US" sz="2800" b="1" i="0" dirty="0">
                <a:effectLst/>
              </a:rPr>
              <a:t> </a:t>
            </a:r>
            <a:r>
              <a:rPr lang="en-US" sz="2800" b="1" i="0" dirty="0" err="1">
                <a:effectLst/>
              </a:rPr>
              <a:t>krvnih</a:t>
            </a:r>
            <a:r>
              <a:rPr lang="en-US" sz="2800" b="1" i="0" dirty="0">
                <a:effectLst/>
              </a:rPr>
              <a:t> </a:t>
            </a:r>
            <a:r>
              <a:rPr lang="en-US" sz="2800" b="1" i="0" dirty="0" err="1">
                <a:effectLst/>
              </a:rPr>
              <a:t>sudova</a:t>
            </a:r>
            <a:r>
              <a:rPr lang="en-US" sz="2800" b="1" i="0" dirty="0">
                <a:effectLst/>
              </a:rPr>
              <a:t> </a:t>
            </a:r>
            <a:r>
              <a:rPr lang="en-US" sz="2800" b="1" i="0" dirty="0" err="1">
                <a:effectLst/>
              </a:rPr>
              <a:t>vodeći</a:t>
            </a:r>
            <a:r>
              <a:rPr lang="en-US" sz="2800" b="1" i="0" dirty="0">
                <a:effectLst/>
              </a:rPr>
              <a:t> </a:t>
            </a:r>
            <a:r>
              <a:rPr lang="en-US" sz="2800" b="1" i="0" dirty="0" err="1">
                <a:effectLst/>
              </a:rPr>
              <a:t>su</a:t>
            </a:r>
            <a:r>
              <a:rPr lang="en-US" sz="2800" b="1" i="0" dirty="0">
                <a:effectLst/>
              </a:rPr>
              <a:t> </a:t>
            </a:r>
            <a:r>
              <a:rPr lang="en-US" sz="2800" b="1" i="0" dirty="0" err="1">
                <a:effectLst/>
              </a:rPr>
              <a:t>uzrok</a:t>
            </a:r>
            <a:r>
              <a:rPr lang="en-US" sz="2800" b="1" i="0" dirty="0">
                <a:effectLst/>
              </a:rPr>
              <a:t> </a:t>
            </a:r>
            <a:r>
              <a:rPr lang="en-US" sz="2800" b="1" i="0" dirty="0" err="1">
                <a:effectLst/>
              </a:rPr>
              <a:t>umiranja</a:t>
            </a:r>
            <a:r>
              <a:rPr lang="en-US" sz="2800" b="1" i="0" dirty="0">
                <a:effectLst/>
              </a:rPr>
              <a:t> u </a:t>
            </a:r>
            <a:r>
              <a:rPr lang="en-US" sz="2800" b="1" i="0" dirty="0" err="1">
                <a:effectLst/>
              </a:rPr>
              <a:t>Srbiji</a:t>
            </a:r>
            <a:r>
              <a:rPr lang="en-US" sz="2800" b="1" i="0" dirty="0">
                <a:effectLst/>
              </a:rPr>
              <a:t>.</a:t>
            </a:r>
            <a:endParaRPr lang="sr-Latn-RS" sz="2800" b="1" i="0" dirty="0">
              <a:effectLst/>
            </a:endParaRPr>
          </a:p>
          <a:p>
            <a:endParaRPr lang="sr-Latn-RS" sz="2400" b="0" i="0" dirty="0">
              <a:solidFill>
                <a:srgbClr val="403E3E"/>
              </a:solidFill>
              <a:effectLst/>
            </a:endParaRPr>
          </a:p>
          <a:p>
            <a:endParaRPr lang="sr-Latn-RS" sz="2400" dirty="0">
              <a:solidFill>
                <a:srgbClr val="403E3E"/>
              </a:solidFill>
            </a:endParaRPr>
          </a:p>
          <a:p>
            <a:r>
              <a:rPr lang="en-US" sz="2400" b="0" i="0" dirty="0" err="1">
                <a:solidFill>
                  <a:srgbClr val="403E3E"/>
                </a:solidFill>
                <a:effectLst/>
              </a:rPr>
              <a:t>Bolesti</a:t>
            </a:r>
            <a:r>
              <a:rPr lang="en-US" sz="2400" b="0" i="0" dirty="0">
                <a:solidFill>
                  <a:srgbClr val="403E3E"/>
                </a:solidFill>
                <a:effectLst/>
              </a:rPr>
              <a:t> </a:t>
            </a:r>
            <a:r>
              <a:rPr lang="en-US" sz="2400" b="0" i="0" dirty="0" err="1">
                <a:solidFill>
                  <a:srgbClr val="403E3E"/>
                </a:solidFill>
                <a:effectLst/>
              </a:rPr>
              <a:t>srca</a:t>
            </a:r>
            <a:r>
              <a:rPr lang="en-US" sz="2400" b="0" i="0" dirty="0">
                <a:solidFill>
                  <a:srgbClr val="403E3E"/>
                </a:solidFill>
                <a:effectLst/>
              </a:rPr>
              <a:t> </a:t>
            </a:r>
            <a:r>
              <a:rPr lang="en-US" sz="2400" b="0" i="0" dirty="0" err="1">
                <a:solidFill>
                  <a:srgbClr val="403E3E"/>
                </a:solidFill>
                <a:effectLst/>
              </a:rPr>
              <a:t>i</a:t>
            </a:r>
            <a:r>
              <a:rPr lang="en-US" sz="2400" b="0" i="0" dirty="0">
                <a:solidFill>
                  <a:srgbClr val="403E3E"/>
                </a:solidFill>
                <a:effectLst/>
              </a:rPr>
              <a:t> </a:t>
            </a:r>
            <a:r>
              <a:rPr lang="en-US" sz="2400" b="0" i="0" dirty="0" err="1">
                <a:solidFill>
                  <a:srgbClr val="403E3E"/>
                </a:solidFill>
                <a:effectLst/>
              </a:rPr>
              <a:t>krvnih</a:t>
            </a:r>
            <a:r>
              <a:rPr lang="en-US" sz="2400" b="0" i="0" dirty="0">
                <a:solidFill>
                  <a:srgbClr val="403E3E"/>
                </a:solidFill>
                <a:effectLst/>
              </a:rPr>
              <a:t> </a:t>
            </a:r>
            <a:r>
              <a:rPr lang="en-US" sz="2400" b="0" i="0" dirty="0" err="1">
                <a:solidFill>
                  <a:srgbClr val="403E3E"/>
                </a:solidFill>
                <a:effectLst/>
              </a:rPr>
              <a:t>sudova</a:t>
            </a:r>
            <a:r>
              <a:rPr lang="en-US" sz="2400" b="0" i="0" dirty="0">
                <a:solidFill>
                  <a:srgbClr val="403E3E"/>
                </a:solidFill>
                <a:effectLst/>
              </a:rPr>
              <a:t>, </a:t>
            </a:r>
            <a:r>
              <a:rPr lang="en-US" sz="2400" b="0" i="0" dirty="0" err="1">
                <a:solidFill>
                  <a:srgbClr val="403E3E"/>
                </a:solidFill>
                <a:effectLst/>
              </a:rPr>
              <a:t>sa</a:t>
            </a:r>
            <a:r>
              <a:rPr lang="en-US" sz="2400" b="0" i="0" dirty="0">
                <a:solidFill>
                  <a:srgbClr val="403E3E"/>
                </a:solidFill>
                <a:effectLst/>
              </a:rPr>
              <a:t> </a:t>
            </a:r>
            <a:r>
              <a:rPr lang="en-US" sz="2400" b="0" i="0" dirty="0" err="1">
                <a:solidFill>
                  <a:srgbClr val="403E3E"/>
                </a:solidFill>
                <a:effectLst/>
              </a:rPr>
              <a:t>učešćem</a:t>
            </a:r>
            <a:r>
              <a:rPr lang="en-US" sz="2400" b="0" i="0" dirty="0">
                <a:solidFill>
                  <a:srgbClr val="403E3E"/>
                </a:solidFill>
                <a:effectLst/>
              </a:rPr>
              <a:t> od 51,7 </a:t>
            </a:r>
            <a:r>
              <a:rPr lang="en-US" sz="2400" b="0" i="0" dirty="0" err="1">
                <a:solidFill>
                  <a:srgbClr val="403E3E"/>
                </a:solidFill>
                <a:effectLst/>
              </a:rPr>
              <a:t>odsto</a:t>
            </a:r>
            <a:r>
              <a:rPr lang="en-US" sz="2400" b="0" i="0" dirty="0">
                <a:solidFill>
                  <a:srgbClr val="403E3E"/>
                </a:solidFill>
                <a:effectLst/>
              </a:rPr>
              <a:t> u </a:t>
            </a:r>
            <a:r>
              <a:rPr lang="en-US" sz="2400" b="0" i="0" dirty="0" err="1">
                <a:solidFill>
                  <a:srgbClr val="403E3E"/>
                </a:solidFill>
                <a:effectLst/>
              </a:rPr>
              <a:t>svim</a:t>
            </a:r>
            <a:r>
              <a:rPr lang="en-US" sz="2400" b="0" i="0" dirty="0">
                <a:solidFill>
                  <a:srgbClr val="403E3E"/>
                </a:solidFill>
                <a:effectLst/>
              </a:rPr>
              <a:t> </a:t>
            </a:r>
            <a:r>
              <a:rPr lang="en-US" sz="2400" b="0" i="0" dirty="0" err="1">
                <a:solidFill>
                  <a:srgbClr val="403E3E"/>
                </a:solidFill>
                <a:effectLst/>
              </a:rPr>
              <a:t>uzrocima</a:t>
            </a:r>
            <a:r>
              <a:rPr lang="en-US" sz="2400" b="0" i="0" dirty="0">
                <a:solidFill>
                  <a:srgbClr val="403E3E"/>
                </a:solidFill>
                <a:effectLst/>
              </a:rPr>
              <a:t> </a:t>
            </a:r>
            <a:r>
              <a:rPr lang="en-US" sz="2400" b="0" i="0" dirty="0" err="1">
                <a:solidFill>
                  <a:srgbClr val="403E3E"/>
                </a:solidFill>
                <a:effectLst/>
              </a:rPr>
              <a:t>smrti</a:t>
            </a:r>
            <a:r>
              <a:rPr lang="en-US" sz="2400" b="0" i="0" dirty="0">
                <a:solidFill>
                  <a:srgbClr val="403E3E"/>
                </a:solidFill>
                <a:effectLst/>
              </a:rPr>
              <a:t>, </a:t>
            </a:r>
            <a:r>
              <a:rPr lang="en-US" sz="2400" b="0" i="0" dirty="0" err="1">
                <a:solidFill>
                  <a:srgbClr val="403E3E"/>
                </a:solidFill>
                <a:effectLst/>
              </a:rPr>
              <a:t>vodeći</a:t>
            </a:r>
            <a:r>
              <a:rPr lang="en-US" sz="2400" b="0" i="0" dirty="0">
                <a:solidFill>
                  <a:srgbClr val="403E3E"/>
                </a:solidFill>
                <a:effectLst/>
              </a:rPr>
              <a:t> </a:t>
            </a:r>
            <a:r>
              <a:rPr lang="en-US" sz="2400" b="0" i="0" dirty="0" err="1">
                <a:solidFill>
                  <a:srgbClr val="403E3E"/>
                </a:solidFill>
                <a:effectLst/>
              </a:rPr>
              <a:t>su</a:t>
            </a:r>
            <a:r>
              <a:rPr lang="en-US" sz="2400" b="0" i="0" dirty="0">
                <a:solidFill>
                  <a:srgbClr val="403E3E"/>
                </a:solidFill>
                <a:effectLst/>
              </a:rPr>
              <a:t> </a:t>
            </a:r>
            <a:r>
              <a:rPr lang="en-US" sz="2400" b="0" i="0" dirty="0" err="1">
                <a:solidFill>
                  <a:srgbClr val="403E3E"/>
                </a:solidFill>
                <a:effectLst/>
              </a:rPr>
              <a:t>uzrok</a:t>
            </a:r>
            <a:r>
              <a:rPr lang="en-US" sz="2400" b="0" i="0" dirty="0">
                <a:solidFill>
                  <a:srgbClr val="403E3E"/>
                </a:solidFill>
                <a:effectLst/>
              </a:rPr>
              <a:t> </a:t>
            </a:r>
            <a:r>
              <a:rPr lang="en-US" sz="2400" b="0" i="0" dirty="0" err="1">
                <a:solidFill>
                  <a:srgbClr val="403E3E"/>
                </a:solidFill>
                <a:effectLst/>
              </a:rPr>
              <a:t>umiranja</a:t>
            </a:r>
            <a:r>
              <a:rPr lang="en-US" sz="2400" b="0" i="0" dirty="0">
                <a:solidFill>
                  <a:srgbClr val="403E3E"/>
                </a:solidFill>
                <a:effectLst/>
              </a:rPr>
              <a:t> u </a:t>
            </a:r>
            <a:r>
              <a:rPr lang="en-US" sz="2400" b="0" i="0" dirty="0" err="1">
                <a:solidFill>
                  <a:srgbClr val="403E3E"/>
                </a:solidFill>
                <a:effectLst/>
              </a:rPr>
              <a:t>Srbiji</a:t>
            </a:r>
            <a:r>
              <a:rPr lang="en-US" sz="2400" b="0" i="0" dirty="0">
                <a:solidFill>
                  <a:srgbClr val="403E3E"/>
                </a:solidFill>
                <a:effectLst/>
              </a:rPr>
              <a:t>. </a:t>
            </a:r>
            <a:endParaRPr lang="sr-Latn-RS" sz="2400" b="1" i="0" dirty="0">
              <a:effectLst/>
            </a:endParaRPr>
          </a:p>
          <a:p>
            <a:pPr algn="l"/>
            <a:endParaRPr lang="en-US" b="0" i="0" dirty="0">
              <a:solidFill>
                <a:srgbClr val="403E3E"/>
              </a:solidFill>
              <a:effectLst/>
              <a:latin typeface="Work Sans" panose="020B0604020202020204" pitchFamily="2" charset="0"/>
            </a:endParaRPr>
          </a:p>
          <a:p>
            <a:pPr algn="l"/>
            <a:endParaRPr lang="en-US" b="1" i="0" dirty="0">
              <a:effectLst/>
              <a:latin typeface="Vollkorn"/>
            </a:endParaRPr>
          </a:p>
        </p:txBody>
      </p:sp>
      <p:pic>
        <p:nvPicPr>
          <p:cNvPr id="19" name="Picture 18">
            <a:extLst>
              <a:ext uri="{FF2B5EF4-FFF2-40B4-BE49-F238E27FC236}">
                <a16:creationId xmlns:a16="http://schemas.microsoft.com/office/drawing/2014/main" id="{931D81AF-FC56-4645-A513-55D2C19227E8}"/>
              </a:ext>
            </a:extLst>
          </p:cNvPr>
          <p:cNvPicPr>
            <a:picLocks noChangeAspect="1"/>
          </p:cNvPicPr>
          <p:nvPr/>
        </p:nvPicPr>
        <p:blipFill>
          <a:blip r:embed="rId4"/>
          <a:stretch>
            <a:fillRect/>
          </a:stretch>
        </p:blipFill>
        <p:spPr>
          <a:xfrm>
            <a:off x="3854370" y="3321934"/>
            <a:ext cx="3973172" cy="269783"/>
          </a:xfrm>
          <a:prstGeom prst="rect">
            <a:avLst/>
          </a:prstGeom>
        </p:spPr>
      </p:pic>
    </p:spTree>
    <p:extLst>
      <p:ext uri="{BB962C8B-B14F-4D97-AF65-F5344CB8AC3E}">
        <p14:creationId xmlns:p14="http://schemas.microsoft.com/office/powerpoint/2010/main" val="1493277108"/>
      </p:ext>
    </p:extLst>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F88B69A-13E5-2711-1476-236B6BC81436}"/>
              </a:ext>
            </a:extLst>
          </p:cNvPr>
          <p:cNvPicPr>
            <a:picLocks noChangeAspect="1"/>
          </p:cNvPicPr>
          <p:nvPr/>
        </p:nvPicPr>
        <p:blipFill>
          <a:blip r:embed="rId3"/>
          <a:stretch>
            <a:fillRect/>
          </a:stretch>
        </p:blipFill>
        <p:spPr>
          <a:xfrm>
            <a:off x="6354501" y="0"/>
            <a:ext cx="5837499" cy="6832339"/>
          </a:xfrm>
          <a:prstGeom prst="rect">
            <a:avLst/>
          </a:prstGeom>
        </p:spPr>
      </p:pic>
      <p:sp>
        <p:nvSpPr>
          <p:cNvPr id="7" name="TextBox 6">
            <a:extLst>
              <a:ext uri="{FF2B5EF4-FFF2-40B4-BE49-F238E27FC236}">
                <a16:creationId xmlns:a16="http://schemas.microsoft.com/office/drawing/2014/main" id="{39CE48E2-DFDE-5724-8A93-C42C9BB07D87}"/>
              </a:ext>
            </a:extLst>
          </p:cNvPr>
          <p:cNvSpPr txBox="1"/>
          <p:nvPr/>
        </p:nvSpPr>
        <p:spPr>
          <a:xfrm>
            <a:off x="3179180" y="6337667"/>
            <a:ext cx="6094070" cy="369332"/>
          </a:xfrm>
          <a:prstGeom prst="rect">
            <a:avLst/>
          </a:prstGeom>
          <a:noFill/>
        </p:spPr>
        <p:txBody>
          <a:bodyPr wrap="square">
            <a:spAutoFit/>
          </a:bodyPr>
          <a:lstStyle/>
          <a:p>
            <a:r>
              <a:rPr lang="en-US" dirty="0"/>
              <a:t>Int. J. Mol. Sci. 2019, 20, 904</a:t>
            </a:r>
          </a:p>
        </p:txBody>
      </p:sp>
      <p:sp>
        <p:nvSpPr>
          <p:cNvPr id="4" name="TextBox 3">
            <a:extLst>
              <a:ext uri="{FF2B5EF4-FFF2-40B4-BE49-F238E27FC236}">
                <a16:creationId xmlns:a16="http://schemas.microsoft.com/office/drawing/2014/main" id="{B16130FE-D88A-C45D-530B-185014DC5962}"/>
              </a:ext>
            </a:extLst>
          </p:cNvPr>
          <p:cNvSpPr txBox="1"/>
          <p:nvPr/>
        </p:nvSpPr>
        <p:spPr>
          <a:xfrm>
            <a:off x="556460" y="645673"/>
            <a:ext cx="5410586" cy="1569660"/>
          </a:xfrm>
          <a:prstGeom prst="rect">
            <a:avLst/>
          </a:prstGeom>
          <a:noFill/>
        </p:spPr>
        <p:txBody>
          <a:bodyPr wrap="square">
            <a:spAutoFit/>
          </a:bodyPr>
          <a:lstStyle/>
          <a:p>
            <a:pPr algn="l"/>
            <a:r>
              <a:rPr lang="en-US" sz="2400" b="1" i="0" dirty="0">
                <a:solidFill>
                  <a:srgbClr val="1C1D1E"/>
                </a:solidFill>
                <a:effectLst/>
              </a:rPr>
              <a:t>Resveratrol supplementation efficiently improves endothelial health: A systematic review and meta-analysis of randomized controlled trials</a:t>
            </a:r>
          </a:p>
        </p:txBody>
      </p:sp>
      <p:pic>
        <p:nvPicPr>
          <p:cNvPr id="1026" name="Picture 2" descr="What is Resveratrol?">
            <a:extLst>
              <a:ext uri="{FF2B5EF4-FFF2-40B4-BE49-F238E27FC236}">
                <a16:creationId xmlns:a16="http://schemas.microsoft.com/office/drawing/2014/main" id="{F9E887C0-B66A-41E8-3FB9-435AF916829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6460" y="2332563"/>
            <a:ext cx="5012029" cy="37236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5337244"/>
      </p:ext>
    </p:extLst>
  </p:cSld>
  <p:clrMapOvr>
    <a:masterClrMapping/>
  </p:clrMapOvr>
  <p:transition>
    <p:cut/>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245187C-BF69-4A3A-AE32-1C7460EDFAEE}"/>
              </a:ext>
            </a:extLst>
          </p:cNvPr>
          <p:cNvPicPr>
            <a:picLocks noChangeAspect="1"/>
          </p:cNvPicPr>
          <p:nvPr/>
        </p:nvPicPr>
        <p:blipFill>
          <a:blip r:embed="rId4"/>
          <a:stretch>
            <a:fillRect/>
          </a:stretch>
        </p:blipFill>
        <p:spPr>
          <a:xfrm>
            <a:off x="79128" y="3707420"/>
            <a:ext cx="6174689" cy="2286000"/>
          </a:xfrm>
          <a:prstGeom prst="rect">
            <a:avLst/>
          </a:prstGeom>
        </p:spPr>
      </p:pic>
      <p:pic>
        <p:nvPicPr>
          <p:cNvPr id="5" name="Picture 4">
            <a:extLst>
              <a:ext uri="{FF2B5EF4-FFF2-40B4-BE49-F238E27FC236}">
                <a16:creationId xmlns:a16="http://schemas.microsoft.com/office/drawing/2014/main" id="{15A0BB43-E58D-4B34-92A5-1BB065E4B920}"/>
              </a:ext>
            </a:extLst>
          </p:cNvPr>
          <p:cNvPicPr>
            <a:picLocks noChangeAspect="1"/>
          </p:cNvPicPr>
          <p:nvPr/>
        </p:nvPicPr>
        <p:blipFill>
          <a:blip r:embed="rId5"/>
          <a:stretch>
            <a:fillRect/>
          </a:stretch>
        </p:blipFill>
        <p:spPr>
          <a:xfrm>
            <a:off x="6253817" y="699765"/>
            <a:ext cx="5294715" cy="5458469"/>
          </a:xfrm>
          <a:prstGeom prst="rect">
            <a:avLst/>
          </a:prstGeom>
        </p:spPr>
      </p:pic>
      <p:pic>
        <p:nvPicPr>
          <p:cNvPr id="3" name="Y2Mate.is - red wine pouring-zFhO6v8VaLw-1080p-1645304096871">
            <a:hlinkClick r:id="" action="ppaction://media"/>
            <a:extLst>
              <a:ext uri="{FF2B5EF4-FFF2-40B4-BE49-F238E27FC236}">
                <a16:creationId xmlns:a16="http://schemas.microsoft.com/office/drawing/2014/main" id="{7DF43FD7-E2DB-4042-AA4F-12E080A71437}"/>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0" y="0"/>
            <a:ext cx="6297966" cy="3542606"/>
          </a:xfrm>
          <a:prstGeom prst="rect">
            <a:avLst/>
          </a:prstGeom>
        </p:spPr>
      </p:pic>
    </p:spTree>
    <p:extLst>
      <p:ext uri="{BB962C8B-B14F-4D97-AF65-F5344CB8AC3E}">
        <p14:creationId xmlns:p14="http://schemas.microsoft.com/office/powerpoint/2010/main" val="38689595"/>
      </p:ext>
    </p:extLst>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879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E056611-287A-479E-BD6C-03991DB59960}"/>
              </a:ext>
            </a:extLst>
          </p:cNvPr>
          <p:cNvPicPr>
            <a:picLocks noChangeAspect="1"/>
          </p:cNvPicPr>
          <p:nvPr/>
        </p:nvPicPr>
        <p:blipFill>
          <a:blip r:embed="rId2"/>
          <a:stretch>
            <a:fillRect/>
          </a:stretch>
        </p:blipFill>
        <p:spPr>
          <a:xfrm>
            <a:off x="870697" y="2085319"/>
            <a:ext cx="9933937" cy="4649251"/>
          </a:xfrm>
          <a:prstGeom prst="rect">
            <a:avLst/>
          </a:prstGeom>
        </p:spPr>
      </p:pic>
      <p:pic>
        <p:nvPicPr>
          <p:cNvPr id="5" name="Picture 4">
            <a:extLst>
              <a:ext uri="{FF2B5EF4-FFF2-40B4-BE49-F238E27FC236}">
                <a16:creationId xmlns:a16="http://schemas.microsoft.com/office/drawing/2014/main" id="{98E04BA3-8C82-458B-A69B-836C6D424AA0}"/>
              </a:ext>
            </a:extLst>
          </p:cNvPr>
          <p:cNvPicPr>
            <a:picLocks noChangeAspect="1"/>
          </p:cNvPicPr>
          <p:nvPr/>
        </p:nvPicPr>
        <p:blipFill>
          <a:blip r:embed="rId3"/>
          <a:stretch>
            <a:fillRect/>
          </a:stretch>
        </p:blipFill>
        <p:spPr>
          <a:xfrm>
            <a:off x="6909894" y="995788"/>
            <a:ext cx="4152900" cy="619125"/>
          </a:xfrm>
          <a:prstGeom prst="rect">
            <a:avLst/>
          </a:prstGeom>
        </p:spPr>
      </p:pic>
      <p:pic>
        <p:nvPicPr>
          <p:cNvPr id="7" name="Picture 6">
            <a:extLst>
              <a:ext uri="{FF2B5EF4-FFF2-40B4-BE49-F238E27FC236}">
                <a16:creationId xmlns:a16="http://schemas.microsoft.com/office/drawing/2014/main" id="{45FB14B4-390E-4A02-A0E3-FB25C0D78288}"/>
              </a:ext>
            </a:extLst>
          </p:cNvPr>
          <p:cNvPicPr>
            <a:picLocks noChangeAspect="1"/>
          </p:cNvPicPr>
          <p:nvPr/>
        </p:nvPicPr>
        <p:blipFill>
          <a:blip r:embed="rId4"/>
          <a:stretch>
            <a:fillRect/>
          </a:stretch>
        </p:blipFill>
        <p:spPr>
          <a:xfrm>
            <a:off x="870697" y="249554"/>
            <a:ext cx="5262255" cy="1737360"/>
          </a:xfrm>
          <a:prstGeom prst="rect">
            <a:avLst/>
          </a:prstGeom>
        </p:spPr>
      </p:pic>
    </p:spTree>
    <p:extLst>
      <p:ext uri="{BB962C8B-B14F-4D97-AF65-F5344CB8AC3E}">
        <p14:creationId xmlns:p14="http://schemas.microsoft.com/office/powerpoint/2010/main" val="1523828026"/>
      </p:ext>
    </p:extLst>
  </p:cSld>
  <p:clrMapOvr>
    <a:masterClrMapping/>
  </p:clrMapOvr>
  <p:transition>
    <p:cut/>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3B6BF9-E07E-413E-A857-5175FA587844}"/>
              </a:ext>
            </a:extLst>
          </p:cNvPr>
          <p:cNvSpPr>
            <a:spLocks noGrp="1"/>
          </p:cNvSpPr>
          <p:nvPr>
            <p:ph type="title"/>
          </p:nvPr>
        </p:nvSpPr>
        <p:spPr>
          <a:xfrm>
            <a:off x="-1617115" y="279153"/>
            <a:ext cx="10515600" cy="1325563"/>
          </a:xfrm>
        </p:spPr>
        <p:txBody>
          <a:bodyPr>
            <a:normAutofit/>
          </a:bodyPr>
          <a:lstStyle/>
          <a:p>
            <a:pPr algn="ctr"/>
            <a:r>
              <a:rPr lang="en-US" sz="2800" b="1" dirty="0">
                <a:solidFill>
                  <a:schemeClr val="accent6">
                    <a:lumMod val="50000"/>
                  </a:schemeClr>
                </a:solidFill>
                <a:latin typeface="Times New Roman" panose="02020603050405020304" pitchFamily="18" charset="0"/>
                <a:cs typeface="Times New Roman" panose="02020603050405020304" pitchFamily="18" charset="0"/>
              </a:rPr>
              <a:t>Na</a:t>
            </a:r>
            <a:r>
              <a:rPr lang="sr-Latn-RS" sz="2800" b="1" dirty="0">
                <a:solidFill>
                  <a:schemeClr val="accent6">
                    <a:lumMod val="50000"/>
                  </a:schemeClr>
                </a:solidFill>
                <a:latin typeface="Times New Roman" panose="02020603050405020304" pitchFamily="18" charset="0"/>
                <a:cs typeface="Times New Roman" panose="02020603050405020304" pitchFamily="18" charset="0"/>
              </a:rPr>
              <a:t>čin ishrane u različitim kulturama</a:t>
            </a:r>
            <a:br>
              <a:rPr lang="en-US" sz="2800" b="1" dirty="0">
                <a:solidFill>
                  <a:schemeClr val="accent6">
                    <a:lumMod val="50000"/>
                  </a:schemeClr>
                </a:solidFill>
                <a:latin typeface="Times New Roman" panose="02020603050405020304" pitchFamily="18" charset="0"/>
                <a:cs typeface="Times New Roman" panose="02020603050405020304" pitchFamily="18" charset="0"/>
              </a:rPr>
            </a:br>
            <a:endParaRPr lang="en-US" sz="2800" b="1" dirty="0">
              <a:solidFill>
                <a:schemeClr val="accent6">
                  <a:lumMod val="50000"/>
                </a:schemeClr>
              </a:solidFill>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B7328259-9645-4A7E-9C77-83B00835F078}"/>
              </a:ext>
            </a:extLst>
          </p:cNvPr>
          <p:cNvPicPr>
            <a:picLocks noChangeAspect="1"/>
          </p:cNvPicPr>
          <p:nvPr/>
        </p:nvPicPr>
        <p:blipFill>
          <a:blip r:embed="rId2"/>
          <a:stretch>
            <a:fillRect/>
          </a:stretch>
        </p:blipFill>
        <p:spPr>
          <a:xfrm>
            <a:off x="859971" y="1307555"/>
            <a:ext cx="9492343" cy="5188496"/>
          </a:xfrm>
          <a:prstGeom prst="rect">
            <a:avLst/>
          </a:prstGeom>
        </p:spPr>
      </p:pic>
      <p:pic>
        <p:nvPicPr>
          <p:cNvPr id="4" name="Picture 3">
            <a:extLst>
              <a:ext uri="{FF2B5EF4-FFF2-40B4-BE49-F238E27FC236}">
                <a16:creationId xmlns:a16="http://schemas.microsoft.com/office/drawing/2014/main" id="{8443F92D-A1BB-408E-820E-5F84D9B19FDB}"/>
              </a:ext>
            </a:extLst>
          </p:cNvPr>
          <p:cNvPicPr>
            <a:picLocks noChangeAspect="1"/>
          </p:cNvPicPr>
          <p:nvPr/>
        </p:nvPicPr>
        <p:blipFill>
          <a:blip r:embed="rId3"/>
          <a:stretch>
            <a:fillRect/>
          </a:stretch>
        </p:blipFill>
        <p:spPr>
          <a:xfrm>
            <a:off x="7681328" y="0"/>
            <a:ext cx="4406500" cy="1209376"/>
          </a:xfrm>
          <a:prstGeom prst="rect">
            <a:avLst/>
          </a:prstGeom>
        </p:spPr>
      </p:pic>
      <p:pic>
        <p:nvPicPr>
          <p:cNvPr id="5" name="Picture 4">
            <a:extLst>
              <a:ext uri="{FF2B5EF4-FFF2-40B4-BE49-F238E27FC236}">
                <a16:creationId xmlns:a16="http://schemas.microsoft.com/office/drawing/2014/main" id="{3DE8D8F0-CBFB-4E37-AB8E-5AA54DBC6E56}"/>
              </a:ext>
            </a:extLst>
          </p:cNvPr>
          <p:cNvPicPr>
            <a:picLocks noChangeAspect="1"/>
          </p:cNvPicPr>
          <p:nvPr/>
        </p:nvPicPr>
        <p:blipFill>
          <a:blip r:embed="rId4"/>
          <a:stretch>
            <a:fillRect/>
          </a:stretch>
        </p:blipFill>
        <p:spPr>
          <a:xfrm>
            <a:off x="7948484" y="6496051"/>
            <a:ext cx="3209925" cy="361950"/>
          </a:xfrm>
          <a:prstGeom prst="rect">
            <a:avLst/>
          </a:prstGeom>
        </p:spPr>
      </p:pic>
      <p:pic>
        <p:nvPicPr>
          <p:cNvPr id="6" name="Picture 5" descr="6.png">
            <a:extLst>
              <a:ext uri="{FF2B5EF4-FFF2-40B4-BE49-F238E27FC236}">
                <a16:creationId xmlns:a16="http://schemas.microsoft.com/office/drawing/2014/main" id="{B315C1E0-09CB-4F43-B364-793F8C368BDC}"/>
              </a:ext>
            </a:extLst>
          </p:cNvPr>
          <p:cNvPicPr>
            <a:picLocks noChangeAspect="1"/>
          </p:cNvPicPr>
          <p:nvPr/>
        </p:nvPicPr>
        <p:blipFill>
          <a:blip r:embed="rId5">
            <a:duotone>
              <a:prstClr val="black"/>
              <a:schemeClr val="accent5">
                <a:tint val="45000"/>
                <a:satMod val="400000"/>
              </a:schemeClr>
            </a:duotone>
            <a:extLst>
              <a:ext uri="{28A0092B-C50C-407E-A947-70E740481C1C}">
                <a14:useLocalDpi xmlns:a14="http://schemas.microsoft.com/office/drawing/2010/main" val="0"/>
              </a:ext>
            </a:extLst>
          </a:blip>
          <a:srcRect/>
          <a:stretch>
            <a:fillRect/>
          </a:stretch>
        </p:blipFill>
        <p:spPr bwMode="auto">
          <a:xfrm>
            <a:off x="6379625" y="2039654"/>
            <a:ext cx="3403892" cy="1907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a:extLst>
              <a:ext uri="{FF2B5EF4-FFF2-40B4-BE49-F238E27FC236}">
                <a16:creationId xmlns:a16="http://schemas.microsoft.com/office/drawing/2014/main" id="{DB67F504-2B8C-49E2-8E68-207722DB2F5D}"/>
              </a:ext>
            </a:extLst>
          </p:cNvPr>
          <p:cNvSpPr txBox="1"/>
          <p:nvPr/>
        </p:nvSpPr>
        <p:spPr>
          <a:xfrm>
            <a:off x="6982055" y="2283052"/>
            <a:ext cx="2696902" cy="1323439"/>
          </a:xfrm>
          <a:prstGeom prst="rect">
            <a:avLst/>
          </a:prstGeom>
          <a:noFill/>
        </p:spPr>
        <p:txBody>
          <a:bodyPr wrap="square">
            <a:spAutoFit/>
          </a:bodyPr>
          <a:lstStyle/>
          <a:p>
            <a:r>
              <a:rPr lang="en-US" sz="2000" dirty="0"/>
              <a:t>It is recommended to reduce salt intake to lower BP and risk of CVD.</a:t>
            </a:r>
          </a:p>
        </p:txBody>
      </p:sp>
      <p:sp>
        <p:nvSpPr>
          <p:cNvPr id="13" name="TextBox 12">
            <a:extLst>
              <a:ext uri="{FF2B5EF4-FFF2-40B4-BE49-F238E27FC236}">
                <a16:creationId xmlns:a16="http://schemas.microsoft.com/office/drawing/2014/main" id="{E9FA1004-6839-44B3-8982-4767B0F640A2}"/>
              </a:ext>
            </a:extLst>
          </p:cNvPr>
          <p:cNvSpPr txBox="1"/>
          <p:nvPr/>
        </p:nvSpPr>
        <p:spPr>
          <a:xfrm>
            <a:off x="6151945" y="6496051"/>
            <a:ext cx="3793875" cy="230832"/>
          </a:xfrm>
          <a:prstGeom prst="rect">
            <a:avLst/>
          </a:prstGeom>
          <a:noFill/>
        </p:spPr>
        <p:txBody>
          <a:bodyPr wrap="square" rtlCol="0">
            <a:spAutoFit/>
          </a:bodyPr>
          <a:lstStyle/>
          <a:p>
            <a:r>
              <a:rPr lang="en-US" sz="900">
                <a:hlinkClick r:id="rId6" tooltip="https://theconversation.com/blame-sugar-weve-been-doing-that-for-over-100-years-42986"/>
              </a:rPr>
              <a:t>This Photo</a:t>
            </a:r>
            <a:r>
              <a:rPr lang="en-US" sz="900"/>
              <a:t> by Unknown Author is licensed under </a:t>
            </a:r>
            <a:r>
              <a:rPr lang="en-US" sz="900">
                <a:hlinkClick r:id="rId7" tooltip="https://creativecommons.org/licenses/by-nd/3.0/"/>
              </a:rPr>
              <a:t>CC BY-ND</a:t>
            </a:r>
            <a:endParaRPr lang="en-US" sz="900"/>
          </a:p>
        </p:txBody>
      </p:sp>
    </p:spTree>
    <p:extLst>
      <p:ext uri="{BB962C8B-B14F-4D97-AF65-F5344CB8AC3E}">
        <p14:creationId xmlns:p14="http://schemas.microsoft.com/office/powerpoint/2010/main" val="1783901595"/>
      </p:ext>
    </p:extLst>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FAFB198-C71A-B0AD-15BE-2C8AE23720D1}"/>
              </a:ext>
            </a:extLst>
          </p:cNvPr>
          <p:cNvPicPr>
            <a:picLocks noChangeAspect="1"/>
          </p:cNvPicPr>
          <p:nvPr/>
        </p:nvPicPr>
        <p:blipFill>
          <a:blip r:embed="rId3"/>
          <a:stretch>
            <a:fillRect/>
          </a:stretch>
        </p:blipFill>
        <p:spPr>
          <a:xfrm>
            <a:off x="5600197" y="296801"/>
            <a:ext cx="6315075" cy="6162675"/>
          </a:xfrm>
          <a:prstGeom prst="rect">
            <a:avLst/>
          </a:prstGeom>
        </p:spPr>
      </p:pic>
      <p:sp>
        <p:nvSpPr>
          <p:cNvPr id="5" name="TextBox 4">
            <a:extLst>
              <a:ext uri="{FF2B5EF4-FFF2-40B4-BE49-F238E27FC236}">
                <a16:creationId xmlns:a16="http://schemas.microsoft.com/office/drawing/2014/main" id="{CAA2EE4D-C2B6-94D7-69C0-2886383EBE47}"/>
              </a:ext>
            </a:extLst>
          </p:cNvPr>
          <p:cNvSpPr txBox="1"/>
          <p:nvPr/>
        </p:nvSpPr>
        <p:spPr>
          <a:xfrm>
            <a:off x="263237" y="347662"/>
            <a:ext cx="4405745" cy="2031325"/>
          </a:xfrm>
          <a:prstGeom prst="rect">
            <a:avLst/>
          </a:prstGeom>
          <a:noFill/>
        </p:spPr>
        <p:txBody>
          <a:bodyPr wrap="square">
            <a:spAutoFit/>
          </a:bodyPr>
          <a:lstStyle/>
          <a:p>
            <a:pPr algn="l"/>
            <a:r>
              <a:rPr lang="en-US" b="1" i="0" dirty="0">
                <a:solidFill>
                  <a:srgbClr val="212121"/>
                </a:solidFill>
                <a:effectLst/>
                <a:highlight>
                  <a:srgbClr val="FFFFFF"/>
                </a:highlight>
                <a:latin typeface="Merriweather" panose="00000500000000000000" pitchFamily="2" charset="0"/>
              </a:rPr>
              <a:t>Traditional uses, phytochemistry, pharmacology and toxicology of garlic (</a:t>
            </a:r>
            <a:r>
              <a:rPr lang="en-US" b="1" i="1" dirty="0">
                <a:solidFill>
                  <a:srgbClr val="212121"/>
                </a:solidFill>
                <a:effectLst/>
                <a:highlight>
                  <a:srgbClr val="FFFFFF"/>
                </a:highlight>
                <a:latin typeface="Merriweather" panose="00000500000000000000" pitchFamily="2" charset="0"/>
              </a:rPr>
              <a:t>Allium sativum</a:t>
            </a:r>
            <a:r>
              <a:rPr lang="en-US" b="1" i="0" dirty="0">
                <a:solidFill>
                  <a:srgbClr val="212121"/>
                </a:solidFill>
                <a:effectLst/>
                <a:highlight>
                  <a:srgbClr val="FFFFFF"/>
                </a:highlight>
                <a:latin typeface="Merriweather" panose="00000500000000000000" pitchFamily="2" charset="0"/>
              </a:rPr>
              <a:t>), a storehouse of diverse phytochemicals: A review of research from the last decade focusing on health and nutritional implications</a:t>
            </a:r>
          </a:p>
        </p:txBody>
      </p:sp>
      <p:sp>
        <p:nvSpPr>
          <p:cNvPr id="8" name="TextBox 7">
            <a:extLst>
              <a:ext uri="{FF2B5EF4-FFF2-40B4-BE49-F238E27FC236}">
                <a16:creationId xmlns:a16="http://schemas.microsoft.com/office/drawing/2014/main" id="{00DA725E-963B-92C1-551A-9DDC2ABBFB7A}"/>
              </a:ext>
            </a:extLst>
          </p:cNvPr>
          <p:cNvSpPr txBox="1"/>
          <p:nvPr/>
        </p:nvSpPr>
        <p:spPr>
          <a:xfrm>
            <a:off x="429491" y="6090144"/>
            <a:ext cx="6096000" cy="369332"/>
          </a:xfrm>
          <a:prstGeom prst="rect">
            <a:avLst/>
          </a:prstGeom>
          <a:noFill/>
        </p:spPr>
        <p:txBody>
          <a:bodyPr wrap="square">
            <a:spAutoFit/>
          </a:bodyPr>
          <a:lstStyle/>
          <a:p>
            <a:r>
              <a:rPr lang="en-US" b="0" i="0" dirty="0">
                <a:solidFill>
                  <a:srgbClr val="4D8055"/>
                </a:solidFill>
                <a:effectLst/>
                <a:highlight>
                  <a:srgbClr val="FFFFFF"/>
                </a:highlight>
                <a:latin typeface="BlinkMacSystemFont"/>
              </a:rPr>
              <a:t>Front </a:t>
            </a:r>
            <a:r>
              <a:rPr lang="en-US" b="0" i="0" dirty="0" err="1">
                <a:solidFill>
                  <a:srgbClr val="4D8055"/>
                </a:solidFill>
                <a:effectLst/>
                <a:highlight>
                  <a:srgbClr val="FFFFFF"/>
                </a:highlight>
                <a:latin typeface="BlinkMacSystemFont"/>
              </a:rPr>
              <a:t>Nutr</a:t>
            </a:r>
            <a:r>
              <a:rPr lang="en-US" b="0" i="0" dirty="0">
                <a:solidFill>
                  <a:srgbClr val="4D8055"/>
                </a:solidFill>
                <a:effectLst/>
                <a:highlight>
                  <a:srgbClr val="FFFFFF"/>
                </a:highlight>
                <a:latin typeface="BlinkMacSystemFont"/>
              </a:rPr>
              <a:t>. 2022 Oct 28;9:949554. </a:t>
            </a:r>
            <a:endParaRPr lang="en-US" dirty="0"/>
          </a:p>
        </p:txBody>
      </p:sp>
      <p:pic>
        <p:nvPicPr>
          <p:cNvPr id="10" name="Picture 9">
            <a:extLst>
              <a:ext uri="{FF2B5EF4-FFF2-40B4-BE49-F238E27FC236}">
                <a16:creationId xmlns:a16="http://schemas.microsoft.com/office/drawing/2014/main" id="{4B0689A0-D6FC-C00C-5787-441989F870A8}"/>
              </a:ext>
            </a:extLst>
          </p:cNvPr>
          <p:cNvPicPr>
            <a:picLocks noChangeAspect="1"/>
          </p:cNvPicPr>
          <p:nvPr/>
        </p:nvPicPr>
        <p:blipFill>
          <a:blip r:embed="rId4"/>
          <a:stretch>
            <a:fillRect/>
          </a:stretch>
        </p:blipFill>
        <p:spPr>
          <a:xfrm>
            <a:off x="132916" y="2842758"/>
            <a:ext cx="5467281" cy="3062720"/>
          </a:xfrm>
          <a:prstGeom prst="rect">
            <a:avLst/>
          </a:prstGeom>
        </p:spPr>
      </p:pic>
    </p:spTree>
    <p:extLst>
      <p:ext uri="{BB962C8B-B14F-4D97-AF65-F5344CB8AC3E}">
        <p14:creationId xmlns:p14="http://schemas.microsoft.com/office/powerpoint/2010/main" val="4124184332"/>
      </p:ext>
    </p:extLst>
  </p:cSld>
  <p:clrMapOvr>
    <a:masterClrMapping/>
  </p:clrMapOvr>
  <p:transition>
    <p:cut/>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1A51988-2ED6-4709-A0D8-83BAD2B00EBE}"/>
              </a:ext>
            </a:extLst>
          </p:cNvPr>
          <p:cNvPicPr>
            <a:picLocks noChangeAspect="1"/>
          </p:cNvPicPr>
          <p:nvPr/>
        </p:nvPicPr>
        <p:blipFill>
          <a:blip r:embed="rId3"/>
          <a:stretch>
            <a:fillRect/>
          </a:stretch>
        </p:blipFill>
        <p:spPr>
          <a:xfrm>
            <a:off x="129005" y="163604"/>
            <a:ext cx="9315449" cy="1280160"/>
          </a:xfrm>
          <a:prstGeom prst="rect">
            <a:avLst/>
          </a:prstGeom>
        </p:spPr>
      </p:pic>
      <p:sp>
        <p:nvSpPr>
          <p:cNvPr id="4" name="Rectangle 3">
            <a:extLst>
              <a:ext uri="{FF2B5EF4-FFF2-40B4-BE49-F238E27FC236}">
                <a16:creationId xmlns:a16="http://schemas.microsoft.com/office/drawing/2014/main" id="{4FB70360-ACB3-4012-960F-DB6E3F2626E4}"/>
              </a:ext>
            </a:extLst>
          </p:cNvPr>
          <p:cNvSpPr/>
          <p:nvPr/>
        </p:nvSpPr>
        <p:spPr>
          <a:xfrm>
            <a:off x="129005" y="4129569"/>
            <a:ext cx="11933989" cy="646331"/>
          </a:xfrm>
          <a:prstGeom prst="rect">
            <a:avLst/>
          </a:prstGeom>
        </p:spPr>
        <p:txBody>
          <a:bodyPr wrap="square">
            <a:spAutoFit/>
          </a:bodyPr>
          <a:lstStyle/>
          <a:p>
            <a:endParaRPr lang="sr-Latn-RS" b="1" dirty="0">
              <a:latin typeface="Times New Roman" panose="02020603050405020304" pitchFamily="18" charset="0"/>
              <a:cs typeface="Times New Roman" panose="02020603050405020304" pitchFamily="18" charset="0"/>
            </a:endParaRPr>
          </a:p>
          <a:p>
            <a:endParaRPr lang="sr-Latn-RS" b="1" dirty="0">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F0A12095-B051-4614-96E2-B6B6E4B78D9E}"/>
              </a:ext>
            </a:extLst>
          </p:cNvPr>
          <p:cNvPicPr>
            <a:picLocks noChangeAspect="1"/>
          </p:cNvPicPr>
          <p:nvPr/>
        </p:nvPicPr>
        <p:blipFill>
          <a:blip r:embed="rId4"/>
          <a:stretch>
            <a:fillRect/>
          </a:stretch>
        </p:blipFill>
        <p:spPr>
          <a:xfrm>
            <a:off x="7140037" y="861042"/>
            <a:ext cx="5051963" cy="2286000"/>
          </a:xfrm>
          <a:prstGeom prst="rect">
            <a:avLst/>
          </a:prstGeom>
        </p:spPr>
      </p:pic>
      <p:pic>
        <p:nvPicPr>
          <p:cNvPr id="2" name="Picture 1">
            <a:extLst>
              <a:ext uri="{FF2B5EF4-FFF2-40B4-BE49-F238E27FC236}">
                <a16:creationId xmlns:a16="http://schemas.microsoft.com/office/drawing/2014/main" id="{1DB5F2D9-6FA4-4C99-8FC0-BF6289BBBB4A}"/>
              </a:ext>
            </a:extLst>
          </p:cNvPr>
          <p:cNvPicPr>
            <a:picLocks noChangeAspect="1"/>
          </p:cNvPicPr>
          <p:nvPr/>
        </p:nvPicPr>
        <p:blipFill>
          <a:blip r:embed="rId5"/>
          <a:stretch>
            <a:fillRect/>
          </a:stretch>
        </p:blipFill>
        <p:spPr>
          <a:xfrm>
            <a:off x="0" y="2362681"/>
            <a:ext cx="8877300" cy="3533775"/>
          </a:xfrm>
          <a:prstGeom prst="rect">
            <a:avLst/>
          </a:prstGeom>
        </p:spPr>
      </p:pic>
      <p:pic>
        <p:nvPicPr>
          <p:cNvPr id="8" name="Picture 7">
            <a:extLst>
              <a:ext uri="{FF2B5EF4-FFF2-40B4-BE49-F238E27FC236}">
                <a16:creationId xmlns:a16="http://schemas.microsoft.com/office/drawing/2014/main" id="{35A8C80E-8017-44A5-80DE-56C2B1272942}"/>
              </a:ext>
            </a:extLst>
          </p:cNvPr>
          <p:cNvPicPr>
            <a:picLocks noChangeAspect="1"/>
          </p:cNvPicPr>
          <p:nvPr/>
        </p:nvPicPr>
        <p:blipFill>
          <a:blip r:embed="rId6"/>
          <a:stretch>
            <a:fillRect/>
          </a:stretch>
        </p:blipFill>
        <p:spPr>
          <a:xfrm>
            <a:off x="6251362" y="4452734"/>
            <a:ext cx="5940638" cy="2286000"/>
          </a:xfrm>
          <a:prstGeom prst="rect">
            <a:avLst/>
          </a:prstGeom>
        </p:spPr>
      </p:pic>
    </p:spTree>
    <p:extLst>
      <p:ext uri="{BB962C8B-B14F-4D97-AF65-F5344CB8AC3E}">
        <p14:creationId xmlns:p14="http://schemas.microsoft.com/office/powerpoint/2010/main" val="1977139596"/>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186E8D-D36E-414B-96DE-D1A4F582FD55}"/>
              </a:ext>
            </a:extLst>
          </p:cNvPr>
          <p:cNvSpPr>
            <a:spLocks noGrp="1"/>
          </p:cNvSpPr>
          <p:nvPr>
            <p:ph type="title"/>
          </p:nvPr>
        </p:nvSpPr>
        <p:spPr>
          <a:xfrm>
            <a:off x="838200" y="365125"/>
            <a:ext cx="10515600" cy="1325563"/>
          </a:xfrm>
        </p:spPr>
        <p:txBody>
          <a:bodyPr/>
          <a:lstStyle/>
          <a:p>
            <a:endParaRPr lang="en-US" dirty="0"/>
          </a:p>
        </p:txBody>
      </p:sp>
      <p:pic>
        <p:nvPicPr>
          <p:cNvPr id="3" name="Picture 2">
            <a:extLst>
              <a:ext uri="{FF2B5EF4-FFF2-40B4-BE49-F238E27FC236}">
                <a16:creationId xmlns:a16="http://schemas.microsoft.com/office/drawing/2014/main" id="{394445FB-C981-4247-995D-8EBDAC7BD370}"/>
              </a:ext>
            </a:extLst>
          </p:cNvPr>
          <p:cNvPicPr>
            <a:picLocks noChangeAspect="1"/>
          </p:cNvPicPr>
          <p:nvPr/>
        </p:nvPicPr>
        <p:blipFill>
          <a:blip r:embed="rId2"/>
          <a:stretch>
            <a:fillRect/>
          </a:stretch>
        </p:blipFill>
        <p:spPr>
          <a:xfrm>
            <a:off x="213843" y="31641"/>
            <a:ext cx="3153270" cy="2103120"/>
          </a:xfrm>
          <a:prstGeom prst="rect">
            <a:avLst/>
          </a:prstGeom>
        </p:spPr>
      </p:pic>
      <p:pic>
        <p:nvPicPr>
          <p:cNvPr id="5" name="Picture 4">
            <a:extLst>
              <a:ext uri="{FF2B5EF4-FFF2-40B4-BE49-F238E27FC236}">
                <a16:creationId xmlns:a16="http://schemas.microsoft.com/office/drawing/2014/main" id="{C780CC40-7D19-4DE9-B6E2-66D4B66F2397}"/>
              </a:ext>
            </a:extLst>
          </p:cNvPr>
          <p:cNvPicPr>
            <a:picLocks noChangeAspect="1"/>
          </p:cNvPicPr>
          <p:nvPr/>
        </p:nvPicPr>
        <p:blipFill>
          <a:blip r:embed="rId3"/>
          <a:stretch>
            <a:fillRect/>
          </a:stretch>
        </p:blipFill>
        <p:spPr>
          <a:xfrm>
            <a:off x="176910" y="2190056"/>
            <a:ext cx="2440032" cy="4572000"/>
          </a:xfrm>
          <a:prstGeom prst="rect">
            <a:avLst/>
          </a:prstGeom>
        </p:spPr>
      </p:pic>
      <p:pic>
        <p:nvPicPr>
          <p:cNvPr id="7" name="Picture 6">
            <a:extLst>
              <a:ext uri="{FF2B5EF4-FFF2-40B4-BE49-F238E27FC236}">
                <a16:creationId xmlns:a16="http://schemas.microsoft.com/office/drawing/2014/main" id="{6B717DCB-1D2D-4DDC-B17A-D7ECAE541CC9}"/>
              </a:ext>
            </a:extLst>
          </p:cNvPr>
          <p:cNvPicPr>
            <a:picLocks noChangeAspect="1"/>
          </p:cNvPicPr>
          <p:nvPr/>
        </p:nvPicPr>
        <p:blipFill>
          <a:blip r:embed="rId4"/>
          <a:stretch>
            <a:fillRect/>
          </a:stretch>
        </p:blipFill>
        <p:spPr>
          <a:xfrm>
            <a:off x="2616942" y="2190056"/>
            <a:ext cx="9310407" cy="2377440"/>
          </a:xfrm>
          <a:prstGeom prst="rect">
            <a:avLst/>
          </a:prstGeom>
        </p:spPr>
      </p:pic>
      <p:pic>
        <p:nvPicPr>
          <p:cNvPr id="8" name="Picture 7">
            <a:extLst>
              <a:ext uri="{FF2B5EF4-FFF2-40B4-BE49-F238E27FC236}">
                <a16:creationId xmlns:a16="http://schemas.microsoft.com/office/drawing/2014/main" id="{80D83170-C551-487D-87C8-5E149249F17D}"/>
              </a:ext>
            </a:extLst>
          </p:cNvPr>
          <p:cNvPicPr>
            <a:picLocks noChangeAspect="1"/>
          </p:cNvPicPr>
          <p:nvPr/>
        </p:nvPicPr>
        <p:blipFill>
          <a:blip r:embed="rId5"/>
          <a:stretch>
            <a:fillRect/>
          </a:stretch>
        </p:blipFill>
        <p:spPr>
          <a:xfrm>
            <a:off x="2754719" y="4855528"/>
            <a:ext cx="8673509" cy="1188720"/>
          </a:xfrm>
          <a:prstGeom prst="rect">
            <a:avLst/>
          </a:prstGeom>
        </p:spPr>
      </p:pic>
      <p:pic>
        <p:nvPicPr>
          <p:cNvPr id="9" name="Picture 8">
            <a:extLst>
              <a:ext uri="{FF2B5EF4-FFF2-40B4-BE49-F238E27FC236}">
                <a16:creationId xmlns:a16="http://schemas.microsoft.com/office/drawing/2014/main" id="{2A2F5E47-7B7D-4289-93F2-D79FECBEA992}"/>
              </a:ext>
            </a:extLst>
          </p:cNvPr>
          <p:cNvPicPr>
            <a:picLocks noChangeAspect="1"/>
          </p:cNvPicPr>
          <p:nvPr/>
        </p:nvPicPr>
        <p:blipFill>
          <a:blip r:embed="rId6"/>
          <a:stretch>
            <a:fillRect/>
          </a:stretch>
        </p:blipFill>
        <p:spPr>
          <a:xfrm>
            <a:off x="3324225" y="506938"/>
            <a:ext cx="8029575" cy="1152525"/>
          </a:xfrm>
          <a:prstGeom prst="rect">
            <a:avLst/>
          </a:prstGeom>
        </p:spPr>
      </p:pic>
      <p:pic>
        <p:nvPicPr>
          <p:cNvPr id="10" name="Picture 9">
            <a:extLst>
              <a:ext uri="{FF2B5EF4-FFF2-40B4-BE49-F238E27FC236}">
                <a16:creationId xmlns:a16="http://schemas.microsoft.com/office/drawing/2014/main" id="{BAB85C73-23AE-47F0-9D08-6C5A68420F07}"/>
              </a:ext>
            </a:extLst>
          </p:cNvPr>
          <p:cNvPicPr>
            <a:picLocks noChangeAspect="1"/>
          </p:cNvPicPr>
          <p:nvPr/>
        </p:nvPicPr>
        <p:blipFill>
          <a:blip r:embed="rId7"/>
          <a:stretch>
            <a:fillRect/>
          </a:stretch>
        </p:blipFill>
        <p:spPr>
          <a:xfrm>
            <a:off x="9135140" y="6283325"/>
            <a:ext cx="1981200" cy="419100"/>
          </a:xfrm>
          <a:prstGeom prst="rect">
            <a:avLst/>
          </a:prstGeom>
        </p:spPr>
      </p:pic>
    </p:spTree>
    <p:extLst>
      <p:ext uri="{BB962C8B-B14F-4D97-AF65-F5344CB8AC3E}">
        <p14:creationId xmlns:p14="http://schemas.microsoft.com/office/powerpoint/2010/main" val="1005327335"/>
      </p:ext>
    </p:extLst>
  </p:cSld>
  <p:clrMapOvr>
    <a:masterClrMapping/>
  </p:clrMapOvr>
  <p:transition>
    <p:cut/>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spaša čuva zdravlje i dobrobit goveda, ali i novčanik farmera - ORCA">
            <a:extLst>
              <a:ext uri="{FF2B5EF4-FFF2-40B4-BE49-F238E27FC236}">
                <a16:creationId xmlns:a16="http://schemas.microsoft.com/office/drawing/2014/main" id="{4FB8B9EA-AEB3-3A14-7E73-1EE3B7A35DB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137335"/>
            <a:ext cx="10058400" cy="63109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9360574"/>
      </p:ext>
    </p:extLst>
  </p:cSld>
  <p:clrMapOvr>
    <a:masterClrMapping/>
  </p:clrMapOvr>
  <p:transition>
    <p:cut/>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danas zeleno sutra crveno">
            <a:hlinkClick r:id="" action="ppaction://media"/>
            <a:extLst>
              <a:ext uri="{FF2B5EF4-FFF2-40B4-BE49-F238E27FC236}">
                <a16:creationId xmlns:a16="http://schemas.microsoft.com/office/drawing/2014/main" id="{C69EA680-46BF-7F1B-534F-986176853690}"/>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936479" y="223961"/>
            <a:ext cx="7428086" cy="5571065"/>
          </a:xfrm>
          <a:prstGeom prst="rect">
            <a:avLst/>
          </a:prstGeom>
          <a:ln>
            <a:noFill/>
          </a:ln>
        </p:spPr>
      </p:pic>
      <p:sp>
        <p:nvSpPr>
          <p:cNvPr id="4" name="TextBox 3">
            <a:extLst>
              <a:ext uri="{FF2B5EF4-FFF2-40B4-BE49-F238E27FC236}">
                <a16:creationId xmlns:a16="http://schemas.microsoft.com/office/drawing/2014/main" id="{788660D4-030F-E876-F8BD-29748DBF05D8}"/>
              </a:ext>
            </a:extLst>
          </p:cNvPr>
          <p:cNvSpPr txBox="1"/>
          <p:nvPr/>
        </p:nvSpPr>
        <p:spPr>
          <a:xfrm>
            <a:off x="621323" y="6271139"/>
            <a:ext cx="12192000" cy="480131"/>
          </a:xfrm>
          <a:prstGeom prst="rect">
            <a:avLst/>
          </a:prstGeom>
          <a:noFill/>
        </p:spPr>
        <p:txBody>
          <a:bodyPr wrap="square">
            <a:spAutoFit/>
          </a:bodyPr>
          <a:lstStyle/>
          <a:p>
            <a:pPr>
              <a:lnSpc>
                <a:spcPct val="90000"/>
              </a:lnSpc>
              <a:spcAft>
                <a:spcPts val="600"/>
              </a:spcAft>
            </a:pPr>
            <a:r>
              <a:rPr lang="sr-Latn-RS" sz="2800" i="1" dirty="0">
                <a:solidFill>
                  <a:schemeClr val="accent1">
                    <a:lumMod val="50000"/>
                  </a:schemeClr>
                </a:solidFill>
              </a:rPr>
              <a:t>Danas zeleno, sutra crveno a prekostra, je li... Žuto.... Što više povrća...</a:t>
            </a:r>
            <a:endParaRPr lang="en-US" sz="2800" i="1" dirty="0">
              <a:solidFill>
                <a:schemeClr val="accent1">
                  <a:lumMod val="50000"/>
                </a:schemeClr>
              </a:solidFill>
            </a:endParaRPr>
          </a:p>
        </p:txBody>
      </p:sp>
    </p:spTree>
    <p:extLst>
      <p:ext uri="{BB962C8B-B14F-4D97-AF65-F5344CB8AC3E}">
        <p14:creationId xmlns:p14="http://schemas.microsoft.com/office/powerpoint/2010/main" val="2343707130"/>
      </p:ext>
    </p:extLst>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61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55" name="Rectangle 2054">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The Joys of Growing Up In an Italian Family – Reflect &amp; Refresh">
            <a:extLst>
              <a:ext uri="{FF2B5EF4-FFF2-40B4-BE49-F238E27FC236}">
                <a16:creationId xmlns:a16="http://schemas.microsoft.com/office/drawing/2014/main" id="{1321817F-D8FE-4F2B-A6EE-40C831EDD50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5882" b="-1"/>
          <a:stretch/>
        </p:blipFill>
        <p:spPr bwMode="auto">
          <a:xfrm>
            <a:off x="2522356" y="10"/>
            <a:ext cx="9669642" cy="6857990"/>
          </a:xfrm>
          <a:prstGeom prst="rect">
            <a:avLst/>
          </a:prstGeom>
          <a:noFill/>
          <a:extLst>
            <a:ext uri="{909E8E84-426E-40DD-AFC4-6F175D3DCCD1}">
              <a14:hiddenFill xmlns:a14="http://schemas.microsoft.com/office/drawing/2010/main">
                <a:solidFill>
                  <a:srgbClr val="FFFFFF"/>
                </a:solidFill>
              </a14:hiddenFill>
            </a:ext>
          </a:extLst>
        </p:spPr>
      </p:pic>
      <p:sp>
        <p:nvSpPr>
          <p:cNvPr id="2057" name="Rectangle 2056">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07F7237B-CCB5-41B6-AA89-B6032926A0CA}"/>
              </a:ext>
            </a:extLst>
          </p:cNvPr>
          <p:cNvSpPr txBox="1"/>
          <p:nvPr/>
        </p:nvSpPr>
        <p:spPr>
          <a:xfrm>
            <a:off x="435546" y="1426016"/>
            <a:ext cx="4851561" cy="3742762"/>
          </a:xfrm>
          <a:prstGeom prst="rect">
            <a:avLst/>
          </a:prstGeom>
        </p:spPr>
        <p:txBody>
          <a:bodyPr vert="horz" lIns="91440" tIns="45720" rIns="91440" bIns="45720" rtlCol="0">
            <a:noAutofit/>
          </a:bodyPr>
          <a:lstStyle/>
          <a:p>
            <a:pPr>
              <a:lnSpc>
                <a:spcPct val="90000"/>
              </a:lnSpc>
              <a:spcAft>
                <a:spcPts val="600"/>
              </a:spcAft>
            </a:pPr>
            <a:r>
              <a:rPr lang="en-US" sz="3600" i="1" dirty="0">
                <a:solidFill>
                  <a:schemeClr val="accent1">
                    <a:lumMod val="50000"/>
                  </a:schemeClr>
                </a:solidFill>
                <a:effectLst/>
              </a:rPr>
              <a:t>"To je </a:t>
            </a:r>
            <a:r>
              <a:rPr lang="en-US" sz="3600" i="1" dirty="0" err="1">
                <a:solidFill>
                  <a:schemeClr val="accent1">
                    <a:lumMod val="50000"/>
                  </a:schemeClr>
                </a:solidFill>
                <a:effectLst/>
              </a:rPr>
              <a:t>maslinovo</a:t>
            </a:r>
            <a:r>
              <a:rPr lang="en-US" sz="3600" i="1" dirty="0">
                <a:solidFill>
                  <a:schemeClr val="accent1">
                    <a:lumMod val="50000"/>
                  </a:schemeClr>
                </a:solidFill>
                <a:effectLst/>
              </a:rPr>
              <a:t> </a:t>
            </a:r>
            <a:r>
              <a:rPr lang="en-US" sz="3600" i="1" dirty="0" err="1">
                <a:solidFill>
                  <a:schemeClr val="accent1">
                    <a:lumMod val="50000"/>
                  </a:schemeClr>
                </a:solidFill>
                <a:effectLst/>
              </a:rPr>
              <a:t>ulje</a:t>
            </a:r>
            <a:r>
              <a:rPr lang="en-US" sz="3600" i="1" dirty="0">
                <a:solidFill>
                  <a:schemeClr val="accent1">
                    <a:lumMod val="50000"/>
                  </a:schemeClr>
                </a:solidFill>
                <a:effectLst/>
              </a:rPr>
              <a:t>, </a:t>
            </a:r>
            <a:r>
              <a:rPr lang="en-US" sz="3600" i="1" dirty="0" err="1">
                <a:solidFill>
                  <a:schemeClr val="accent1">
                    <a:lumMod val="50000"/>
                  </a:schemeClr>
                </a:solidFill>
                <a:effectLst/>
              </a:rPr>
              <a:t>povrće</a:t>
            </a:r>
            <a:r>
              <a:rPr lang="en-US" sz="3600" i="1" dirty="0">
                <a:solidFill>
                  <a:schemeClr val="accent1">
                    <a:lumMod val="50000"/>
                  </a:schemeClr>
                </a:solidFill>
                <a:effectLst/>
              </a:rPr>
              <a:t>, </a:t>
            </a:r>
            <a:r>
              <a:rPr lang="en-US" sz="3600" i="1" dirty="0" err="1">
                <a:solidFill>
                  <a:schemeClr val="accent1">
                    <a:lumMod val="50000"/>
                  </a:schemeClr>
                </a:solidFill>
                <a:effectLst/>
              </a:rPr>
              <a:t>voće</a:t>
            </a:r>
            <a:r>
              <a:rPr lang="en-US" sz="3600" i="1" dirty="0">
                <a:solidFill>
                  <a:schemeClr val="accent1">
                    <a:lumMod val="50000"/>
                  </a:schemeClr>
                </a:solidFill>
                <a:effectLst/>
              </a:rPr>
              <a:t>, </a:t>
            </a:r>
            <a:r>
              <a:rPr lang="en-US" sz="3600" i="1" dirty="0" err="1">
                <a:solidFill>
                  <a:schemeClr val="accent1">
                    <a:lumMod val="50000"/>
                  </a:schemeClr>
                </a:solidFill>
                <a:effectLst/>
              </a:rPr>
              <a:t>riba</a:t>
            </a:r>
            <a:r>
              <a:rPr lang="en-US" sz="3600" i="1" dirty="0">
                <a:solidFill>
                  <a:schemeClr val="accent1">
                    <a:lumMod val="50000"/>
                  </a:schemeClr>
                </a:solidFill>
                <a:effectLst/>
              </a:rPr>
              <a:t>, ne </a:t>
            </a:r>
            <a:r>
              <a:rPr lang="en-US" sz="3600" i="1" dirty="0" err="1">
                <a:solidFill>
                  <a:schemeClr val="accent1">
                    <a:lumMod val="50000"/>
                  </a:schemeClr>
                </a:solidFill>
                <a:effectLst/>
              </a:rPr>
              <a:t>previše</a:t>
            </a:r>
            <a:r>
              <a:rPr lang="en-US" sz="3600" i="1" dirty="0">
                <a:solidFill>
                  <a:schemeClr val="accent1">
                    <a:lumMod val="50000"/>
                  </a:schemeClr>
                </a:solidFill>
                <a:effectLst/>
              </a:rPr>
              <a:t> mesa, </a:t>
            </a:r>
            <a:r>
              <a:rPr lang="en-US" sz="3600" i="1" dirty="0" err="1">
                <a:solidFill>
                  <a:schemeClr val="accent1">
                    <a:lumMod val="50000"/>
                  </a:schemeClr>
                </a:solidFill>
                <a:effectLst/>
              </a:rPr>
              <a:t>malo</a:t>
            </a:r>
            <a:r>
              <a:rPr lang="en-US" sz="3600" i="1" dirty="0">
                <a:solidFill>
                  <a:schemeClr val="accent1">
                    <a:lumMod val="50000"/>
                  </a:schemeClr>
                </a:solidFill>
                <a:effectLst/>
              </a:rPr>
              <a:t> vina. </a:t>
            </a:r>
            <a:endParaRPr lang="sr-Latn-RS" sz="3600" i="1" dirty="0">
              <a:solidFill>
                <a:schemeClr val="accent1">
                  <a:lumMod val="50000"/>
                </a:schemeClr>
              </a:solidFill>
              <a:effectLst/>
            </a:endParaRPr>
          </a:p>
          <a:p>
            <a:pPr>
              <a:lnSpc>
                <a:spcPct val="90000"/>
              </a:lnSpc>
              <a:spcAft>
                <a:spcPts val="600"/>
              </a:spcAft>
            </a:pPr>
            <a:r>
              <a:rPr lang="en-US" sz="3600" i="1" dirty="0">
                <a:solidFill>
                  <a:schemeClr val="accent1">
                    <a:lumMod val="50000"/>
                  </a:schemeClr>
                </a:solidFill>
              </a:rPr>
              <a:t>I</a:t>
            </a:r>
            <a:r>
              <a:rPr lang="en-US" sz="3600" i="1" dirty="0">
                <a:solidFill>
                  <a:schemeClr val="accent1">
                    <a:lumMod val="50000"/>
                  </a:schemeClr>
                </a:solidFill>
                <a:effectLst/>
              </a:rPr>
              <a:t> </a:t>
            </a:r>
            <a:r>
              <a:rPr lang="en-US" sz="3600" i="1" dirty="0" err="1">
                <a:solidFill>
                  <a:schemeClr val="accent1">
                    <a:lumMod val="50000"/>
                  </a:schemeClr>
                </a:solidFill>
                <a:effectLst/>
              </a:rPr>
              <a:t>treba</a:t>
            </a:r>
            <a:r>
              <a:rPr lang="en-US" sz="3600" i="1" dirty="0">
                <a:solidFill>
                  <a:schemeClr val="accent1">
                    <a:lumMod val="50000"/>
                  </a:schemeClr>
                </a:solidFill>
                <a:effectLst/>
              </a:rPr>
              <a:t> da </a:t>
            </a:r>
            <a:r>
              <a:rPr lang="en-US" sz="3600" i="1" dirty="0" err="1">
                <a:solidFill>
                  <a:schemeClr val="accent1">
                    <a:lumMod val="50000"/>
                  </a:schemeClr>
                </a:solidFill>
                <a:effectLst/>
              </a:rPr>
              <a:t>uživate</a:t>
            </a:r>
            <a:r>
              <a:rPr lang="en-US" sz="3600" i="1" dirty="0">
                <a:solidFill>
                  <a:schemeClr val="accent1">
                    <a:lumMod val="50000"/>
                  </a:schemeClr>
                </a:solidFill>
                <a:effectLst/>
              </a:rPr>
              <a:t> u </a:t>
            </a:r>
            <a:r>
              <a:rPr lang="en-US" sz="3600" i="1" dirty="0" err="1">
                <a:solidFill>
                  <a:schemeClr val="accent1">
                    <a:lumMod val="50000"/>
                  </a:schemeClr>
                </a:solidFill>
                <a:effectLst/>
              </a:rPr>
              <a:t>životu</a:t>
            </a:r>
            <a:r>
              <a:rPr lang="en-US" sz="3600" i="1" dirty="0">
                <a:solidFill>
                  <a:schemeClr val="accent1">
                    <a:lumMod val="50000"/>
                  </a:schemeClr>
                </a:solidFill>
                <a:effectLst/>
              </a:rPr>
              <a:t>, </a:t>
            </a:r>
            <a:r>
              <a:rPr lang="en-US" sz="3600" i="1" dirty="0" err="1">
                <a:solidFill>
                  <a:schemeClr val="accent1">
                    <a:lumMod val="50000"/>
                  </a:schemeClr>
                </a:solidFill>
                <a:effectLst/>
              </a:rPr>
              <a:t>prijateljima</a:t>
            </a:r>
            <a:r>
              <a:rPr lang="en-US" sz="3600" i="1" dirty="0">
                <a:solidFill>
                  <a:schemeClr val="accent1">
                    <a:lumMod val="50000"/>
                  </a:schemeClr>
                </a:solidFill>
                <a:effectLst/>
              </a:rPr>
              <a:t> </a:t>
            </a:r>
            <a:r>
              <a:rPr lang="en-US" sz="3600" i="1" dirty="0" err="1">
                <a:solidFill>
                  <a:schemeClr val="accent1">
                    <a:lumMod val="50000"/>
                  </a:schemeClr>
                </a:solidFill>
                <a:effectLst/>
              </a:rPr>
              <a:t>i</a:t>
            </a:r>
            <a:r>
              <a:rPr lang="en-US" sz="3600" i="1" dirty="0">
                <a:solidFill>
                  <a:schemeClr val="accent1">
                    <a:lumMod val="50000"/>
                  </a:schemeClr>
                </a:solidFill>
                <a:effectLst/>
              </a:rPr>
              <a:t>, pre </a:t>
            </a:r>
            <a:r>
              <a:rPr lang="en-US" sz="3600" i="1" dirty="0" err="1">
                <a:solidFill>
                  <a:schemeClr val="accent1">
                    <a:lumMod val="50000"/>
                  </a:schemeClr>
                </a:solidFill>
                <a:effectLst/>
              </a:rPr>
              <a:t>svega</a:t>
            </a:r>
            <a:r>
              <a:rPr lang="en-US" sz="3600" i="1" dirty="0">
                <a:solidFill>
                  <a:schemeClr val="accent1">
                    <a:lumMod val="50000"/>
                  </a:schemeClr>
                </a:solidFill>
                <a:effectLst/>
              </a:rPr>
              <a:t>, u </a:t>
            </a:r>
            <a:r>
              <a:rPr lang="en-US" sz="3600" i="1" dirty="0" err="1">
                <a:solidFill>
                  <a:schemeClr val="accent1">
                    <a:lumMod val="50000"/>
                  </a:schemeClr>
                </a:solidFill>
                <a:effectLst/>
              </a:rPr>
              <a:t>svojoj</a:t>
            </a:r>
            <a:r>
              <a:rPr lang="en-US" sz="3600" i="1" dirty="0">
                <a:solidFill>
                  <a:schemeClr val="accent1">
                    <a:lumMod val="50000"/>
                  </a:schemeClr>
                </a:solidFill>
                <a:effectLst/>
              </a:rPr>
              <a:t> </a:t>
            </a:r>
            <a:r>
              <a:rPr lang="en-US" sz="3600" i="1" dirty="0" err="1">
                <a:solidFill>
                  <a:schemeClr val="accent1">
                    <a:lumMod val="50000"/>
                  </a:schemeClr>
                </a:solidFill>
                <a:effectLst/>
              </a:rPr>
              <a:t>porodici</a:t>
            </a:r>
            <a:r>
              <a:rPr lang="en-US" sz="3600" i="1" dirty="0">
                <a:solidFill>
                  <a:schemeClr val="accent1">
                    <a:lumMod val="50000"/>
                  </a:schemeClr>
                </a:solidFill>
                <a:effectLst/>
              </a:rPr>
              <a:t>".</a:t>
            </a:r>
            <a:endParaRPr lang="sr-Latn-RS" sz="3600" i="1" dirty="0">
              <a:solidFill>
                <a:schemeClr val="accent1">
                  <a:lumMod val="50000"/>
                </a:schemeClr>
              </a:solidFill>
              <a:effectLst/>
            </a:endParaRPr>
          </a:p>
        </p:txBody>
      </p:sp>
      <p:sp>
        <p:nvSpPr>
          <p:cNvPr id="3" name="TextBox 2">
            <a:extLst>
              <a:ext uri="{FF2B5EF4-FFF2-40B4-BE49-F238E27FC236}">
                <a16:creationId xmlns:a16="http://schemas.microsoft.com/office/drawing/2014/main" id="{CAE53804-31AC-2FAE-B908-E7698DDB792F}"/>
              </a:ext>
            </a:extLst>
          </p:cNvPr>
          <p:cNvSpPr txBox="1"/>
          <p:nvPr/>
        </p:nvSpPr>
        <p:spPr>
          <a:xfrm>
            <a:off x="503902" y="6094428"/>
            <a:ext cx="6886361" cy="369332"/>
          </a:xfrm>
          <a:prstGeom prst="rect">
            <a:avLst/>
          </a:prstGeom>
          <a:noFill/>
        </p:spPr>
        <p:txBody>
          <a:bodyPr wrap="square">
            <a:spAutoFit/>
          </a:bodyPr>
          <a:lstStyle/>
          <a:p>
            <a:r>
              <a:rPr lang="en-US" sz="1800" b="1" i="1" dirty="0">
                <a:solidFill>
                  <a:srgbClr val="333333"/>
                </a:solidFill>
                <a:effectLst/>
                <a:cs typeface="Heebo" panose="020B0604020202020204" pitchFamily="2" charset="-79"/>
              </a:rPr>
              <a:t>The Mediterranean Lifestyle is about much more than just diet</a:t>
            </a:r>
            <a:r>
              <a:rPr lang="sr-Latn-RS" sz="1800" b="1" i="1" dirty="0">
                <a:solidFill>
                  <a:srgbClr val="333333"/>
                </a:solidFill>
                <a:effectLst/>
                <a:cs typeface="Heebo" panose="020B0604020202020204" pitchFamily="2" charset="-79"/>
              </a:rPr>
              <a:t>.</a:t>
            </a:r>
            <a:endParaRPr lang="en-US" sz="1800" b="1" i="1" dirty="0"/>
          </a:p>
        </p:txBody>
      </p:sp>
    </p:spTree>
    <p:extLst>
      <p:ext uri="{BB962C8B-B14F-4D97-AF65-F5344CB8AC3E}">
        <p14:creationId xmlns:p14="http://schemas.microsoft.com/office/powerpoint/2010/main" val="1426809467"/>
      </p:ext>
    </p:extLst>
  </p:cSld>
  <p:clrMapOvr>
    <a:masterClrMapping/>
  </p:clrMapOvr>
  <p:transition>
    <p:cut/>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Atherosclerosis • Heart Research Institute UK">
            <a:extLst>
              <a:ext uri="{FF2B5EF4-FFF2-40B4-BE49-F238E27FC236}">
                <a16:creationId xmlns:a16="http://schemas.microsoft.com/office/drawing/2014/main" id="{1B26F96D-6FAA-4F10-8528-78C6A8214A2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42581" y="417218"/>
            <a:ext cx="7803954" cy="409707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60F63199-228B-4B25-8280-837F7DD39951}"/>
              </a:ext>
            </a:extLst>
          </p:cNvPr>
          <p:cNvSpPr txBox="1"/>
          <p:nvPr/>
        </p:nvSpPr>
        <p:spPr>
          <a:xfrm>
            <a:off x="335666" y="4744329"/>
            <a:ext cx="11678855" cy="2246769"/>
          </a:xfrm>
          <a:prstGeom prst="rect">
            <a:avLst/>
          </a:prstGeom>
          <a:noFill/>
        </p:spPr>
        <p:txBody>
          <a:bodyPr wrap="square">
            <a:spAutoFit/>
          </a:bodyPr>
          <a:lstStyle/>
          <a:p>
            <a:r>
              <a:rPr lang="vi-VN" sz="2000" dirty="0">
                <a:latin typeface="Calibri" panose="020F0502020204030204" pitchFamily="34" charset="0"/>
                <a:cs typeface="Calibri" panose="020F0502020204030204" pitchFamily="34" charset="0"/>
              </a:rPr>
              <a:t>Ateroskleroza se na današnjem stepenu razvoja medicinske nauke smatra</a:t>
            </a:r>
            <a:r>
              <a:rPr lang="vi-VN" sz="2000" b="1" i="1" dirty="0">
                <a:latin typeface="Calibri" panose="020F0502020204030204" pitchFamily="34" charset="0"/>
                <a:cs typeface="Calibri" panose="020F0502020204030204" pitchFamily="34" charset="0"/>
              </a:rPr>
              <a:t> neizbežnim procesom.</a:t>
            </a:r>
            <a:r>
              <a:rPr lang="vi-VN" sz="2000" dirty="0">
                <a:latin typeface="Calibri" panose="020F0502020204030204" pitchFamily="34" charset="0"/>
                <a:cs typeface="Calibri" panose="020F0502020204030204" pitchFamily="34" charset="0"/>
              </a:rPr>
              <a:t> </a:t>
            </a:r>
            <a:endParaRPr lang="sr-Latn-RS" sz="2000" dirty="0">
              <a:latin typeface="Calibri" panose="020F0502020204030204" pitchFamily="34" charset="0"/>
              <a:cs typeface="Calibri" panose="020F0502020204030204" pitchFamily="34" charset="0"/>
            </a:endParaRPr>
          </a:p>
          <a:p>
            <a:r>
              <a:rPr lang="sr-Latn-RS" sz="2000" dirty="0">
                <a:latin typeface="Calibri" panose="020F0502020204030204" pitchFamily="34" charset="0"/>
                <a:cs typeface="Calibri" panose="020F0502020204030204" pitchFamily="34" charset="0"/>
              </a:rPr>
              <a:t>Kod </a:t>
            </a:r>
            <a:r>
              <a:rPr lang="vi-VN" sz="2000" dirty="0">
                <a:latin typeface="Calibri" panose="020F0502020204030204" pitchFamily="34" charset="0"/>
                <a:cs typeface="Calibri" panose="020F0502020204030204" pitchFamily="34" charset="0"/>
              </a:rPr>
              <a:t>većine ljudi </a:t>
            </a:r>
            <a:r>
              <a:rPr lang="sr-Latn-RS" sz="2000" dirty="0">
                <a:latin typeface="Calibri" panose="020F0502020204030204" pitchFamily="34" charset="0"/>
                <a:cs typeface="Calibri" panose="020F0502020204030204" pitchFamily="34" charset="0"/>
              </a:rPr>
              <a:t>starosti preko </a:t>
            </a:r>
            <a:r>
              <a:rPr lang="vi-VN" sz="2000" dirty="0">
                <a:latin typeface="Calibri" panose="020F0502020204030204" pitchFamily="34" charset="0"/>
                <a:cs typeface="Calibri" panose="020F0502020204030204" pitchFamily="34" charset="0"/>
              </a:rPr>
              <a:t>8</a:t>
            </a:r>
            <a:r>
              <a:rPr lang="sr-Latn-RS" sz="2000" dirty="0">
                <a:latin typeface="Calibri" panose="020F0502020204030204" pitchFamily="34" charset="0"/>
                <a:cs typeface="Calibri" panose="020F0502020204030204" pitchFamily="34" charset="0"/>
              </a:rPr>
              <a:t>0</a:t>
            </a:r>
            <a:r>
              <a:rPr lang="vi-VN" sz="2000" dirty="0">
                <a:latin typeface="Calibri" panose="020F0502020204030204" pitchFamily="34" charset="0"/>
                <a:cs typeface="Calibri" panose="020F0502020204030204" pitchFamily="34" charset="0"/>
              </a:rPr>
              <a:t> godin</a:t>
            </a:r>
            <a:r>
              <a:rPr lang="sr-Latn-RS" sz="2000" dirty="0">
                <a:latin typeface="Calibri" panose="020F0502020204030204" pitchFamily="34" charset="0"/>
                <a:cs typeface="Calibri" panose="020F0502020204030204" pitchFamily="34" charset="0"/>
              </a:rPr>
              <a:t>a</a:t>
            </a:r>
            <a:r>
              <a:rPr lang="vi-VN" sz="2000" dirty="0">
                <a:latin typeface="Calibri" panose="020F0502020204030204" pitchFamily="34" charset="0"/>
                <a:cs typeface="Calibri" panose="020F0502020204030204" pitchFamily="34" charset="0"/>
              </a:rPr>
              <a:t> života oko 60% koronarne cirkulacije prekriveno </a:t>
            </a:r>
            <a:r>
              <a:rPr lang="sr-Latn-RS" sz="2000" dirty="0">
                <a:latin typeface="Calibri" panose="020F0502020204030204" pitchFamily="34" charset="0"/>
                <a:cs typeface="Calibri" panose="020F0502020204030204" pitchFamily="34" charset="0"/>
              </a:rPr>
              <a:t>je </a:t>
            </a:r>
            <a:r>
              <a:rPr lang="vi-VN" sz="2000" dirty="0">
                <a:latin typeface="Calibri" panose="020F0502020204030204" pitchFamily="34" charset="0"/>
                <a:cs typeface="Calibri" panose="020F0502020204030204" pitchFamily="34" charset="0"/>
              </a:rPr>
              <a:t>aterosklerotičnim p</a:t>
            </a:r>
            <a:r>
              <a:rPr lang="sr-Latn-RS" sz="2000" dirty="0">
                <a:latin typeface="Calibri" panose="020F0502020204030204" pitchFamily="34" charset="0"/>
                <a:cs typeface="Calibri" panose="020F0502020204030204" pitchFamily="34" charset="0"/>
              </a:rPr>
              <a:t>romenama</a:t>
            </a:r>
            <a:r>
              <a:rPr lang="vi-VN" sz="2000" dirty="0">
                <a:latin typeface="Calibri" panose="020F0502020204030204" pitchFamily="34" charset="0"/>
                <a:cs typeface="Calibri" panose="020F0502020204030204" pitchFamily="34" charset="0"/>
              </a:rPr>
              <a:t>, i to pod uslovom da u toku života nisu prisutni faktori rizika. </a:t>
            </a:r>
            <a:endParaRPr lang="sr-Latn-RS" sz="2000" dirty="0">
              <a:latin typeface="Calibri" panose="020F0502020204030204" pitchFamily="34" charset="0"/>
              <a:cs typeface="Calibri" panose="020F0502020204030204" pitchFamily="34" charset="0"/>
            </a:endParaRPr>
          </a:p>
          <a:p>
            <a:r>
              <a:rPr lang="vi-VN" sz="2000" dirty="0">
                <a:latin typeface="Calibri" panose="020F0502020204030204" pitchFamily="34" charset="0"/>
                <a:cs typeface="Calibri" panose="020F0502020204030204" pitchFamily="34" charset="0"/>
              </a:rPr>
              <a:t>U prisustvu faktora rizika kao što je </a:t>
            </a:r>
            <a:r>
              <a:rPr lang="sr-Latn-RS" sz="2000" dirty="0">
                <a:latin typeface="Calibri" panose="020F0502020204030204" pitchFamily="34" charset="0"/>
                <a:cs typeface="Calibri" panose="020F0502020204030204" pitchFamily="34" charset="0"/>
              </a:rPr>
              <a:t>dislipidemija</a:t>
            </a:r>
            <a:r>
              <a:rPr lang="vi-VN" sz="2000" dirty="0">
                <a:latin typeface="Calibri" panose="020F0502020204030204" pitchFamily="34" charset="0"/>
                <a:cs typeface="Calibri" panose="020F0502020204030204" pitchFamily="34" charset="0"/>
              </a:rPr>
              <a:t> takve promene na koronarnim krvnim sudovima se dostižu </a:t>
            </a:r>
            <a:r>
              <a:rPr lang="sr-Latn-RS" sz="2000" dirty="0">
                <a:latin typeface="Calibri" panose="020F0502020204030204" pitchFamily="34" charset="0"/>
                <a:cs typeface="Calibri" panose="020F0502020204030204" pitchFamily="34" charset="0"/>
              </a:rPr>
              <a:t>već posle </a:t>
            </a:r>
            <a:r>
              <a:rPr lang="vi-VN" sz="2000" dirty="0">
                <a:latin typeface="Calibri" panose="020F0502020204030204" pitchFamily="34" charset="0"/>
                <a:cs typeface="Calibri" panose="020F0502020204030204" pitchFamily="34" charset="0"/>
              </a:rPr>
              <a:t>4</a:t>
            </a:r>
            <a:r>
              <a:rPr lang="sr-Latn-RS" sz="2000" dirty="0">
                <a:latin typeface="Calibri" panose="020F0502020204030204" pitchFamily="34" charset="0"/>
                <a:cs typeface="Calibri" panose="020F0502020204030204" pitchFamily="34" charset="0"/>
              </a:rPr>
              <a:t>0</a:t>
            </a:r>
            <a:r>
              <a:rPr lang="vi-VN" sz="2000" dirty="0">
                <a:latin typeface="Calibri" panose="020F0502020204030204" pitchFamily="34" charset="0"/>
                <a:cs typeface="Calibri" panose="020F0502020204030204" pitchFamily="34" charset="0"/>
              </a:rPr>
              <a:t>. godin</a:t>
            </a:r>
            <a:r>
              <a:rPr lang="sr-Latn-RS" sz="2000" dirty="0">
                <a:latin typeface="Calibri" panose="020F0502020204030204" pitchFamily="34" charset="0"/>
                <a:cs typeface="Calibri" panose="020F0502020204030204" pitchFamily="34" charset="0"/>
              </a:rPr>
              <a:t>e</a:t>
            </a:r>
            <a:r>
              <a:rPr lang="vi-VN" sz="2000" dirty="0">
                <a:latin typeface="Calibri" panose="020F0502020204030204" pitchFamily="34" charset="0"/>
                <a:cs typeface="Calibri" panose="020F0502020204030204" pitchFamily="34" charset="0"/>
              </a:rPr>
              <a:t> života. </a:t>
            </a:r>
            <a:endParaRPr lang="sr-Latn-RS" sz="2000" dirty="0">
              <a:latin typeface="Calibri" panose="020F0502020204030204" pitchFamily="34" charset="0"/>
              <a:cs typeface="Calibri" panose="020F0502020204030204" pitchFamily="34" charset="0"/>
            </a:endParaRPr>
          </a:p>
          <a:p>
            <a:r>
              <a:rPr lang="vi-VN" sz="2000" b="1" i="1" dirty="0">
                <a:latin typeface="Calibri" panose="020F0502020204030204" pitchFamily="34" charset="0"/>
                <a:cs typeface="Calibri" panose="020F0502020204030204" pitchFamily="34" charset="0"/>
              </a:rPr>
              <a:t>Ta rana ateroskleroza danas predstavlja globalni problem čovečanstva. </a:t>
            </a:r>
            <a:br>
              <a:rPr lang="sr-Latn-RS" sz="2000" b="1" i="1" dirty="0">
                <a:latin typeface="Calibri" panose="020F0502020204030204" pitchFamily="34" charset="0"/>
                <a:cs typeface="Calibri" panose="020F0502020204030204" pitchFamily="34" charset="0"/>
              </a:rPr>
            </a:br>
            <a:endParaRPr lang="en-US" sz="2000" b="1" i="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038454166"/>
      </p:ext>
    </p:extLst>
  </p:cSld>
  <p:clrMapOvr>
    <a:masterClrMapping/>
  </p:clrMapOvr>
  <p:transition>
    <p:cut/>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D226229-BFF8-4BA4-83B9-D0FB5AF236C7}"/>
              </a:ext>
            </a:extLst>
          </p:cNvPr>
          <p:cNvPicPr>
            <a:picLocks noChangeAspect="1"/>
          </p:cNvPicPr>
          <p:nvPr/>
        </p:nvPicPr>
        <p:blipFill>
          <a:blip r:embed="rId3"/>
          <a:stretch>
            <a:fillRect/>
          </a:stretch>
        </p:blipFill>
        <p:spPr>
          <a:xfrm>
            <a:off x="210693" y="428263"/>
            <a:ext cx="5885307" cy="5212080"/>
          </a:xfrm>
          <a:prstGeom prst="rect">
            <a:avLst/>
          </a:prstGeom>
        </p:spPr>
      </p:pic>
      <p:pic>
        <p:nvPicPr>
          <p:cNvPr id="4" name="Picture 3">
            <a:extLst>
              <a:ext uri="{FF2B5EF4-FFF2-40B4-BE49-F238E27FC236}">
                <a16:creationId xmlns:a16="http://schemas.microsoft.com/office/drawing/2014/main" id="{E109687D-AD8A-4559-B331-DC8A22236350}"/>
              </a:ext>
            </a:extLst>
          </p:cNvPr>
          <p:cNvPicPr>
            <a:picLocks noChangeAspect="1"/>
          </p:cNvPicPr>
          <p:nvPr/>
        </p:nvPicPr>
        <p:blipFill>
          <a:blip r:embed="rId4"/>
          <a:stretch>
            <a:fillRect/>
          </a:stretch>
        </p:blipFill>
        <p:spPr>
          <a:xfrm>
            <a:off x="5955295" y="1087056"/>
            <a:ext cx="6115050" cy="4267200"/>
          </a:xfrm>
          <a:prstGeom prst="rect">
            <a:avLst/>
          </a:prstGeom>
        </p:spPr>
      </p:pic>
    </p:spTree>
    <p:extLst>
      <p:ext uri="{BB962C8B-B14F-4D97-AF65-F5344CB8AC3E}">
        <p14:creationId xmlns:p14="http://schemas.microsoft.com/office/powerpoint/2010/main" val="3781645674"/>
      </p:ext>
    </p:extLst>
  </p:cSld>
  <p:clrMapOvr>
    <a:masterClrMapping/>
  </p:clrMapOvr>
  <p:transition>
    <p:cut/>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F99BAE-F4B8-A79A-30D4-D8E7E130658C}"/>
              </a:ext>
            </a:extLst>
          </p:cNvPr>
          <p:cNvSpPr>
            <a:spLocks noGrp="1"/>
          </p:cNvSpPr>
          <p:nvPr>
            <p:ph type="title"/>
          </p:nvPr>
        </p:nvSpPr>
        <p:spPr/>
        <p:txBody>
          <a:bodyPr>
            <a:normAutofit fontScale="90000"/>
          </a:bodyPr>
          <a:lstStyle/>
          <a:p>
            <a:r>
              <a:rPr lang="sr-Latn-RS" sz="4400" b="1" kern="100" dirty="0">
                <a:effectLst/>
                <a:latin typeface="+mn-lt"/>
                <a:ea typeface="Aptos" panose="020B0004020202020204" pitchFamily="34" charset="0"/>
                <a:cs typeface="Times New Roman" panose="02020603050405020304" pitchFamily="18" charset="0"/>
              </a:rPr>
              <a:t>Zapadni način ishrane</a:t>
            </a:r>
            <a:br>
              <a:rPr lang="sr-Latn-RS" sz="4400" b="1" kern="100" dirty="0">
                <a:effectLst/>
                <a:latin typeface="+mn-lt"/>
                <a:ea typeface="Aptos" panose="020B0004020202020204" pitchFamily="34" charset="0"/>
                <a:cs typeface="Times New Roman" panose="02020603050405020304" pitchFamily="18" charset="0"/>
              </a:rPr>
            </a:br>
            <a:r>
              <a:rPr lang="sr-Latn-RS" sz="3600" b="1" kern="100" dirty="0">
                <a:effectLst/>
                <a:latin typeface="+mn-lt"/>
                <a:ea typeface="Aptos" panose="020B0004020202020204" pitchFamily="34" charset="0"/>
                <a:cs typeface="Times New Roman" panose="02020603050405020304" pitchFamily="18" charset="0"/>
              </a:rPr>
              <a:t>Western diet</a:t>
            </a:r>
            <a:r>
              <a:rPr lang="en-US" sz="3600" b="1" kern="100" dirty="0">
                <a:effectLst/>
                <a:latin typeface="+mn-lt"/>
                <a:ea typeface="Aptos" panose="020B0004020202020204" pitchFamily="34" charset="0"/>
                <a:cs typeface="Times New Roman" panose="02020603050405020304" pitchFamily="18" charset="0"/>
              </a:rPr>
              <a:t> </a:t>
            </a:r>
            <a:r>
              <a:rPr lang="en-US" sz="2200" b="1" kern="100" dirty="0">
                <a:effectLst/>
                <a:latin typeface="+mn-lt"/>
                <a:ea typeface="Aptos" panose="020B0004020202020204" pitchFamily="34" charset="0"/>
                <a:cs typeface="Times New Roman" panose="02020603050405020304" pitchFamily="18" charset="0"/>
              </a:rPr>
              <a:t>(</a:t>
            </a:r>
            <a:r>
              <a:rPr lang="en-US" sz="2200" b="1" kern="100" dirty="0" err="1">
                <a:effectLst/>
                <a:latin typeface="+mn-lt"/>
                <a:ea typeface="Aptos" panose="020B0004020202020204" pitchFamily="34" charset="0"/>
                <a:cs typeface="Times New Roman" panose="02020603050405020304" pitchFamily="18" charset="0"/>
              </a:rPr>
              <a:t>Prevalenca</a:t>
            </a:r>
            <a:r>
              <a:rPr lang="en-US" sz="2200" b="1" kern="100" dirty="0">
                <a:effectLst/>
                <a:latin typeface="+mn-lt"/>
                <a:ea typeface="Aptos" panose="020B0004020202020204" pitchFamily="34" charset="0"/>
                <a:cs typeface="Times New Roman" panose="02020603050405020304" pitchFamily="18" charset="0"/>
              </a:rPr>
              <a:t> KVB 11-15%)</a:t>
            </a:r>
            <a:br>
              <a:rPr lang="en-US" sz="4400" kern="100" dirty="0">
                <a:effectLst/>
                <a:latin typeface="+mn-lt"/>
                <a:ea typeface="Aptos" panose="020B0004020202020204" pitchFamily="34" charset="0"/>
                <a:cs typeface="Times New Roman" panose="02020603050405020304" pitchFamily="18" charset="0"/>
              </a:rPr>
            </a:br>
            <a:endParaRPr lang="en-US" dirty="0">
              <a:latin typeface="+mn-lt"/>
            </a:endParaRPr>
          </a:p>
        </p:txBody>
      </p:sp>
      <p:pic>
        <p:nvPicPr>
          <p:cNvPr id="4" name="Picture 3">
            <a:extLst>
              <a:ext uri="{FF2B5EF4-FFF2-40B4-BE49-F238E27FC236}">
                <a16:creationId xmlns:a16="http://schemas.microsoft.com/office/drawing/2014/main" id="{8355ABF9-7B0A-EAD9-7F7C-86C0C43486C6}"/>
              </a:ext>
            </a:extLst>
          </p:cNvPr>
          <p:cNvPicPr>
            <a:picLocks noChangeAspect="1"/>
          </p:cNvPicPr>
          <p:nvPr/>
        </p:nvPicPr>
        <p:blipFill>
          <a:blip r:embed="rId2"/>
          <a:stretch>
            <a:fillRect/>
          </a:stretch>
        </p:blipFill>
        <p:spPr>
          <a:xfrm>
            <a:off x="8274753" y="0"/>
            <a:ext cx="3797642" cy="2193928"/>
          </a:xfrm>
          <a:prstGeom prst="rect">
            <a:avLst/>
          </a:prstGeom>
        </p:spPr>
      </p:pic>
      <p:pic>
        <p:nvPicPr>
          <p:cNvPr id="6" name="Picture 5">
            <a:extLst>
              <a:ext uri="{FF2B5EF4-FFF2-40B4-BE49-F238E27FC236}">
                <a16:creationId xmlns:a16="http://schemas.microsoft.com/office/drawing/2014/main" id="{8CD824FC-B297-7673-C7EE-321A63D0242A}"/>
              </a:ext>
            </a:extLst>
          </p:cNvPr>
          <p:cNvPicPr>
            <a:picLocks noChangeAspect="1"/>
          </p:cNvPicPr>
          <p:nvPr/>
        </p:nvPicPr>
        <p:blipFill>
          <a:blip r:embed="rId3"/>
          <a:stretch>
            <a:fillRect/>
          </a:stretch>
        </p:blipFill>
        <p:spPr>
          <a:xfrm>
            <a:off x="119605" y="1599022"/>
            <a:ext cx="9335706" cy="5258978"/>
          </a:xfrm>
          <a:prstGeom prst="rect">
            <a:avLst/>
          </a:prstGeom>
        </p:spPr>
      </p:pic>
      <p:sp>
        <p:nvSpPr>
          <p:cNvPr id="8" name="TextBox 7">
            <a:extLst>
              <a:ext uri="{FF2B5EF4-FFF2-40B4-BE49-F238E27FC236}">
                <a16:creationId xmlns:a16="http://schemas.microsoft.com/office/drawing/2014/main" id="{690B9B3A-18FB-79E6-0DC5-762385FF2241}"/>
              </a:ext>
            </a:extLst>
          </p:cNvPr>
          <p:cNvSpPr txBox="1"/>
          <p:nvPr/>
        </p:nvSpPr>
        <p:spPr>
          <a:xfrm>
            <a:off x="9411423" y="4676993"/>
            <a:ext cx="2660972" cy="1815882"/>
          </a:xfrm>
          <a:prstGeom prst="rect">
            <a:avLst/>
          </a:prstGeom>
          <a:noFill/>
        </p:spPr>
        <p:txBody>
          <a:bodyPr wrap="square">
            <a:spAutoFit/>
          </a:bodyPr>
          <a:lstStyle/>
          <a:p>
            <a:r>
              <a:rPr lang="en-US" sz="1600" dirty="0"/>
              <a:t>Nutritional Components in Western Diet Versus Mediterranean Diet at the Gut Microbiota–Immune System Interplay. Implications for Health and Disease</a:t>
            </a:r>
            <a:r>
              <a:rPr lang="sr-Latn-RS" sz="1600" dirty="0"/>
              <a:t>. </a:t>
            </a:r>
            <a:r>
              <a:rPr lang="en-US" sz="1600" dirty="0"/>
              <a:t>Nutrients 2021, 13, 699</a:t>
            </a:r>
          </a:p>
        </p:txBody>
      </p:sp>
    </p:spTree>
    <p:extLst>
      <p:ext uri="{BB962C8B-B14F-4D97-AF65-F5344CB8AC3E}">
        <p14:creationId xmlns:p14="http://schemas.microsoft.com/office/powerpoint/2010/main" val="2530288395"/>
      </p:ext>
    </p:extLst>
  </p:cSld>
  <p:clrMapOvr>
    <a:masterClrMapping/>
  </p:clrMapOvr>
  <p:transition>
    <p:cut/>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6C02C8B3-36E5-E2CA-9B40-778FD968E985}"/>
              </a:ext>
            </a:extLst>
          </p:cNvPr>
          <p:cNvCxnSpPr/>
          <p:nvPr/>
        </p:nvCxnSpPr>
        <p:spPr>
          <a:xfrm>
            <a:off x="692727" y="762000"/>
            <a:ext cx="11042073" cy="0"/>
          </a:xfrm>
          <a:prstGeom prst="line">
            <a:avLst/>
          </a:prstGeom>
          <a:ln>
            <a:solidFill>
              <a:srgbClr val="00B050"/>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1EFF7FC6-F250-C482-C4FD-0694A8DAFB5B}"/>
              </a:ext>
            </a:extLst>
          </p:cNvPr>
          <p:cNvSpPr txBox="1"/>
          <p:nvPr/>
        </p:nvSpPr>
        <p:spPr>
          <a:xfrm>
            <a:off x="962891" y="187008"/>
            <a:ext cx="10474037" cy="1077218"/>
          </a:xfrm>
          <a:prstGeom prst="rect">
            <a:avLst/>
          </a:prstGeom>
          <a:noFill/>
        </p:spPr>
        <p:txBody>
          <a:bodyPr wrap="square">
            <a:spAutoFit/>
          </a:bodyPr>
          <a:lstStyle/>
          <a:p>
            <a:r>
              <a:rPr lang="en-US" sz="3200" b="1" dirty="0" err="1">
                <a:solidFill>
                  <a:srgbClr val="00B050"/>
                </a:solidFill>
              </a:rPr>
              <a:t>Kako</a:t>
            </a:r>
            <a:r>
              <a:rPr lang="en-US" sz="3200" b="1" dirty="0">
                <a:solidFill>
                  <a:srgbClr val="00B050"/>
                </a:solidFill>
              </a:rPr>
              <a:t> </a:t>
            </a:r>
            <a:r>
              <a:rPr lang="en-US" sz="3200" b="1" dirty="0" err="1">
                <a:solidFill>
                  <a:srgbClr val="00B050"/>
                </a:solidFill>
              </a:rPr>
              <a:t>pravilan</a:t>
            </a:r>
            <a:r>
              <a:rPr lang="en-US" sz="3200" b="1" dirty="0">
                <a:solidFill>
                  <a:srgbClr val="00B050"/>
                </a:solidFill>
              </a:rPr>
              <a:t> </a:t>
            </a:r>
            <a:r>
              <a:rPr lang="en-US" sz="3200" b="1" dirty="0" err="1">
                <a:solidFill>
                  <a:srgbClr val="00B050"/>
                </a:solidFill>
              </a:rPr>
              <a:t>na</a:t>
            </a:r>
            <a:r>
              <a:rPr lang="sr-Latn-RS" sz="3200" b="1" dirty="0">
                <a:solidFill>
                  <a:srgbClr val="00B050"/>
                </a:solidFill>
              </a:rPr>
              <a:t>čin ishrane utiče na </a:t>
            </a:r>
            <a:r>
              <a:rPr lang="en-US" sz="3200" b="1" dirty="0" err="1">
                <a:solidFill>
                  <a:srgbClr val="00B050"/>
                </a:solidFill>
              </a:rPr>
              <a:t>kardiovaskularni</a:t>
            </a:r>
            <a:r>
              <a:rPr lang="en-US" sz="3200" b="1" dirty="0">
                <a:solidFill>
                  <a:srgbClr val="00B050"/>
                </a:solidFill>
              </a:rPr>
              <a:t> </a:t>
            </a:r>
            <a:r>
              <a:rPr lang="en-US" sz="3200" b="1" dirty="0" err="1">
                <a:solidFill>
                  <a:srgbClr val="00B050"/>
                </a:solidFill>
              </a:rPr>
              <a:t>sistem</a:t>
            </a:r>
            <a:br>
              <a:rPr lang="en-US" sz="3200" b="1" dirty="0">
                <a:solidFill>
                  <a:srgbClr val="00B050"/>
                </a:solidFill>
              </a:rPr>
            </a:br>
            <a:endParaRPr lang="en-US" sz="3200" dirty="0"/>
          </a:p>
        </p:txBody>
      </p:sp>
      <p:pic>
        <p:nvPicPr>
          <p:cNvPr id="5" name="Picture 4">
            <a:extLst>
              <a:ext uri="{FF2B5EF4-FFF2-40B4-BE49-F238E27FC236}">
                <a16:creationId xmlns:a16="http://schemas.microsoft.com/office/drawing/2014/main" id="{445F946F-8DAE-00B7-31F7-AC89D6DE91C3}"/>
              </a:ext>
            </a:extLst>
          </p:cNvPr>
          <p:cNvPicPr>
            <a:picLocks noChangeAspect="1"/>
          </p:cNvPicPr>
          <p:nvPr/>
        </p:nvPicPr>
        <p:blipFill>
          <a:blip r:embed="rId3"/>
          <a:stretch>
            <a:fillRect/>
          </a:stretch>
        </p:blipFill>
        <p:spPr>
          <a:xfrm>
            <a:off x="266700" y="1140206"/>
            <a:ext cx="5829300" cy="4695825"/>
          </a:xfrm>
          <a:prstGeom prst="rect">
            <a:avLst/>
          </a:prstGeom>
        </p:spPr>
      </p:pic>
      <p:pic>
        <p:nvPicPr>
          <p:cNvPr id="9" name="Picture 8">
            <a:extLst>
              <a:ext uri="{FF2B5EF4-FFF2-40B4-BE49-F238E27FC236}">
                <a16:creationId xmlns:a16="http://schemas.microsoft.com/office/drawing/2014/main" id="{7FC2D735-FDB7-F316-B912-69CD2F4CFC1A}"/>
              </a:ext>
            </a:extLst>
          </p:cNvPr>
          <p:cNvPicPr>
            <a:picLocks noChangeAspect="1"/>
          </p:cNvPicPr>
          <p:nvPr/>
        </p:nvPicPr>
        <p:blipFill>
          <a:blip r:embed="rId4"/>
          <a:stretch>
            <a:fillRect/>
          </a:stretch>
        </p:blipFill>
        <p:spPr>
          <a:xfrm>
            <a:off x="5956589" y="1068768"/>
            <a:ext cx="5619750" cy="4838700"/>
          </a:xfrm>
          <a:prstGeom prst="rect">
            <a:avLst/>
          </a:prstGeom>
        </p:spPr>
      </p:pic>
    </p:spTree>
    <p:extLst>
      <p:ext uri="{BB962C8B-B14F-4D97-AF65-F5344CB8AC3E}">
        <p14:creationId xmlns:p14="http://schemas.microsoft.com/office/powerpoint/2010/main" val="1096174371"/>
      </p:ext>
    </p:extLst>
  </p:cSld>
  <p:clrMapOvr>
    <a:masterClrMapping/>
  </p:clrMapOvr>
  <p:transition>
    <p:cut/>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FCC2E31-3455-4398-0899-AA585354A6FB}"/>
              </a:ext>
            </a:extLst>
          </p:cNvPr>
          <p:cNvPicPr>
            <a:picLocks noChangeAspect="1"/>
          </p:cNvPicPr>
          <p:nvPr/>
        </p:nvPicPr>
        <p:blipFill>
          <a:blip r:embed="rId3"/>
          <a:stretch>
            <a:fillRect/>
          </a:stretch>
        </p:blipFill>
        <p:spPr>
          <a:xfrm>
            <a:off x="287481" y="1527315"/>
            <a:ext cx="5958496" cy="5330685"/>
          </a:xfrm>
          <a:prstGeom prst="rect">
            <a:avLst/>
          </a:prstGeom>
        </p:spPr>
      </p:pic>
      <p:pic>
        <p:nvPicPr>
          <p:cNvPr id="5" name="Picture 4">
            <a:extLst>
              <a:ext uri="{FF2B5EF4-FFF2-40B4-BE49-F238E27FC236}">
                <a16:creationId xmlns:a16="http://schemas.microsoft.com/office/drawing/2014/main" id="{0BE01E32-A4B9-BCDE-D585-3487C9733F50}"/>
              </a:ext>
            </a:extLst>
          </p:cNvPr>
          <p:cNvPicPr>
            <a:picLocks noChangeAspect="1"/>
          </p:cNvPicPr>
          <p:nvPr/>
        </p:nvPicPr>
        <p:blipFill>
          <a:blip r:embed="rId4"/>
          <a:stretch>
            <a:fillRect/>
          </a:stretch>
        </p:blipFill>
        <p:spPr>
          <a:xfrm>
            <a:off x="6276109" y="1486689"/>
            <a:ext cx="5915891" cy="5330685"/>
          </a:xfrm>
          <a:prstGeom prst="rect">
            <a:avLst/>
          </a:prstGeom>
        </p:spPr>
      </p:pic>
      <p:sp>
        <p:nvSpPr>
          <p:cNvPr id="7" name="TextBox 6">
            <a:extLst>
              <a:ext uri="{FF2B5EF4-FFF2-40B4-BE49-F238E27FC236}">
                <a16:creationId xmlns:a16="http://schemas.microsoft.com/office/drawing/2014/main" id="{2F4C35BA-4E1D-2C8E-73AD-3402CBE7E873}"/>
              </a:ext>
            </a:extLst>
          </p:cNvPr>
          <p:cNvSpPr txBox="1"/>
          <p:nvPr/>
        </p:nvSpPr>
        <p:spPr>
          <a:xfrm>
            <a:off x="287481" y="101166"/>
            <a:ext cx="7778460" cy="1815882"/>
          </a:xfrm>
          <a:prstGeom prst="rect">
            <a:avLst/>
          </a:prstGeom>
          <a:noFill/>
        </p:spPr>
        <p:txBody>
          <a:bodyPr wrap="square">
            <a:spAutoFit/>
          </a:bodyPr>
          <a:lstStyle/>
          <a:p>
            <a:r>
              <a:rPr lang="en-US" sz="2800" dirty="0"/>
              <a:t>2021 ESC </a:t>
            </a:r>
            <a:r>
              <a:rPr lang="en-US" sz="2800" dirty="0" err="1"/>
              <a:t>preporuke</a:t>
            </a:r>
            <a:r>
              <a:rPr lang="sr-Latn-RS" sz="2800" dirty="0"/>
              <a:t> </a:t>
            </a:r>
          </a:p>
          <a:p>
            <a:r>
              <a:rPr lang="en-US" sz="2800" dirty="0" err="1"/>
              <a:t>Preporuke</a:t>
            </a:r>
            <a:r>
              <a:rPr lang="en-US" sz="2800" dirty="0"/>
              <a:t> za </a:t>
            </a:r>
            <a:r>
              <a:rPr lang="en-US" sz="2800" dirty="0" err="1"/>
              <a:t>prevenciju</a:t>
            </a:r>
            <a:r>
              <a:rPr lang="en-US" sz="2800" dirty="0"/>
              <a:t> </a:t>
            </a:r>
            <a:r>
              <a:rPr lang="en-US" sz="2800" dirty="0" err="1"/>
              <a:t>kardiovaskularnih</a:t>
            </a:r>
            <a:r>
              <a:rPr lang="en-US" sz="2800" dirty="0"/>
              <a:t> </a:t>
            </a:r>
            <a:r>
              <a:rPr lang="en-US" sz="2800" dirty="0" err="1"/>
              <a:t>bolesti</a:t>
            </a:r>
            <a:r>
              <a:rPr lang="en-US" sz="2800" dirty="0"/>
              <a:t> u </a:t>
            </a:r>
            <a:r>
              <a:rPr lang="en-US" sz="2800" dirty="0" err="1"/>
              <a:t>kliničkoj</a:t>
            </a:r>
            <a:r>
              <a:rPr lang="en-US" sz="2800" dirty="0"/>
              <a:t> </a:t>
            </a:r>
            <a:r>
              <a:rPr lang="en-US" sz="2800" dirty="0" err="1"/>
              <a:t>praksi</a:t>
            </a:r>
            <a:endParaRPr lang="sr-Latn-RS" sz="2800" dirty="0"/>
          </a:p>
          <a:p>
            <a:r>
              <a:rPr lang="sr-Latn-RS" sz="2800" dirty="0"/>
              <a:t> </a:t>
            </a:r>
            <a:endParaRPr lang="en-US" sz="2800" dirty="0"/>
          </a:p>
        </p:txBody>
      </p:sp>
      <p:pic>
        <p:nvPicPr>
          <p:cNvPr id="9" name="Picture 8">
            <a:extLst>
              <a:ext uri="{FF2B5EF4-FFF2-40B4-BE49-F238E27FC236}">
                <a16:creationId xmlns:a16="http://schemas.microsoft.com/office/drawing/2014/main" id="{466822D1-E3A2-C91D-0785-FD5D62A5FB91}"/>
              </a:ext>
            </a:extLst>
          </p:cNvPr>
          <p:cNvPicPr>
            <a:picLocks noChangeAspect="1"/>
          </p:cNvPicPr>
          <p:nvPr/>
        </p:nvPicPr>
        <p:blipFill>
          <a:blip r:embed="rId5"/>
          <a:stretch>
            <a:fillRect/>
          </a:stretch>
        </p:blipFill>
        <p:spPr>
          <a:xfrm>
            <a:off x="8841798" y="0"/>
            <a:ext cx="3228975" cy="1447800"/>
          </a:xfrm>
          <a:prstGeom prst="rect">
            <a:avLst/>
          </a:prstGeom>
        </p:spPr>
      </p:pic>
    </p:spTree>
    <p:extLst>
      <p:ext uri="{BB962C8B-B14F-4D97-AF65-F5344CB8AC3E}">
        <p14:creationId xmlns:p14="http://schemas.microsoft.com/office/powerpoint/2010/main" val="182000137"/>
      </p:ext>
    </p:extLst>
  </p:cSld>
  <p:clrMapOvr>
    <a:masterClrMapping/>
  </p:clrMapOvr>
  <p:transition>
    <p:cut/>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4BBEB54-EF78-368C-8779-21EBFC8AB33A}"/>
              </a:ext>
            </a:extLst>
          </p:cNvPr>
          <p:cNvPicPr>
            <a:picLocks noChangeAspect="1"/>
          </p:cNvPicPr>
          <p:nvPr/>
        </p:nvPicPr>
        <p:blipFill>
          <a:blip r:embed="rId3"/>
          <a:stretch>
            <a:fillRect/>
          </a:stretch>
        </p:blipFill>
        <p:spPr>
          <a:xfrm>
            <a:off x="775855" y="1146085"/>
            <a:ext cx="9005454" cy="5074606"/>
          </a:xfrm>
          <a:prstGeom prst="rect">
            <a:avLst/>
          </a:prstGeom>
        </p:spPr>
      </p:pic>
      <p:cxnSp>
        <p:nvCxnSpPr>
          <p:cNvPr id="5" name="Straight Connector 4">
            <a:extLst>
              <a:ext uri="{FF2B5EF4-FFF2-40B4-BE49-F238E27FC236}">
                <a16:creationId xmlns:a16="http://schemas.microsoft.com/office/drawing/2014/main" id="{3EB95633-CD66-563F-1474-E9D9BFA5C180}"/>
              </a:ext>
            </a:extLst>
          </p:cNvPr>
          <p:cNvCxnSpPr/>
          <p:nvPr/>
        </p:nvCxnSpPr>
        <p:spPr>
          <a:xfrm flipV="1">
            <a:off x="775855" y="637309"/>
            <a:ext cx="10487890" cy="96982"/>
          </a:xfrm>
          <a:prstGeom prst="line">
            <a:avLst/>
          </a:prstGeom>
        </p:spPr>
        <p:style>
          <a:lnRef idx="3">
            <a:schemeClr val="accent6"/>
          </a:lnRef>
          <a:fillRef idx="0">
            <a:schemeClr val="accent6"/>
          </a:fillRef>
          <a:effectRef idx="2">
            <a:schemeClr val="accent6"/>
          </a:effectRef>
          <a:fontRef idx="minor">
            <a:schemeClr val="tx1"/>
          </a:fontRef>
        </p:style>
      </p:cxnSp>
      <p:sp>
        <p:nvSpPr>
          <p:cNvPr id="7" name="TextBox 6">
            <a:extLst>
              <a:ext uri="{FF2B5EF4-FFF2-40B4-BE49-F238E27FC236}">
                <a16:creationId xmlns:a16="http://schemas.microsoft.com/office/drawing/2014/main" id="{DC2F53FE-577B-689C-D5E9-CC5CF82CE714}"/>
              </a:ext>
            </a:extLst>
          </p:cNvPr>
          <p:cNvSpPr txBox="1"/>
          <p:nvPr/>
        </p:nvSpPr>
        <p:spPr>
          <a:xfrm>
            <a:off x="651164" y="201552"/>
            <a:ext cx="11277598" cy="523220"/>
          </a:xfrm>
          <a:prstGeom prst="rect">
            <a:avLst/>
          </a:prstGeom>
          <a:noFill/>
        </p:spPr>
        <p:txBody>
          <a:bodyPr wrap="square">
            <a:spAutoFit/>
          </a:bodyPr>
          <a:lstStyle/>
          <a:p>
            <a:r>
              <a:rPr lang="en-US" sz="2800" b="1" dirty="0" err="1"/>
              <a:t>Bioaktivna</a:t>
            </a:r>
            <a:r>
              <a:rPr lang="en-US" sz="2800" b="1" dirty="0"/>
              <a:t> </a:t>
            </a:r>
            <a:r>
              <a:rPr lang="en-US" sz="2800" b="1" dirty="0" err="1"/>
              <a:t>svojstva</a:t>
            </a:r>
            <a:r>
              <a:rPr lang="en-US" sz="2800" b="1" dirty="0"/>
              <a:t> </a:t>
            </a:r>
            <a:r>
              <a:rPr lang="en-US" sz="2800" b="1" dirty="0" err="1"/>
              <a:t>i</a:t>
            </a:r>
            <a:r>
              <a:rPr lang="en-US" sz="2800" b="1" dirty="0"/>
              <a:t> </a:t>
            </a:r>
            <a:r>
              <a:rPr lang="en-US" sz="2800" b="1" dirty="0" err="1"/>
              <a:t>zdravstveni</a:t>
            </a:r>
            <a:r>
              <a:rPr lang="en-US" sz="2800" b="1" dirty="0"/>
              <a:t> benefit  </a:t>
            </a:r>
            <a:r>
              <a:rPr lang="en-US" sz="2800" b="1" dirty="0" err="1"/>
              <a:t>jedinjenja</a:t>
            </a:r>
            <a:r>
              <a:rPr lang="en-US" sz="2800" b="1" dirty="0"/>
              <a:t> </a:t>
            </a:r>
            <a:r>
              <a:rPr lang="en-US" sz="2800" b="1" dirty="0" err="1"/>
              <a:t>koja</a:t>
            </a:r>
            <a:r>
              <a:rPr lang="en-US" sz="2800" b="1" dirty="0"/>
              <a:t> </a:t>
            </a:r>
            <a:r>
              <a:rPr lang="en-US" sz="2800" b="1" dirty="0" err="1"/>
              <a:t>sadr</a:t>
            </a:r>
            <a:r>
              <a:rPr lang="sr-Latn-RS" sz="2800" b="1" dirty="0"/>
              <a:t>ž</a:t>
            </a:r>
            <a:r>
              <a:rPr lang="en-US" sz="2800" b="1" dirty="0"/>
              <a:t>e </a:t>
            </a:r>
            <a:r>
              <a:rPr lang="en-US" sz="2800" b="1" dirty="0" err="1"/>
              <a:t>hlorofila</a:t>
            </a:r>
            <a:r>
              <a:rPr lang="en-US" sz="2800" b="1" dirty="0"/>
              <a:t>.</a:t>
            </a:r>
          </a:p>
        </p:txBody>
      </p:sp>
      <p:sp>
        <p:nvSpPr>
          <p:cNvPr id="9" name="TextBox 8">
            <a:extLst>
              <a:ext uri="{FF2B5EF4-FFF2-40B4-BE49-F238E27FC236}">
                <a16:creationId xmlns:a16="http://schemas.microsoft.com/office/drawing/2014/main" id="{C2D36A65-0D2D-F25B-B25B-DBB6612FDFB8}"/>
              </a:ext>
            </a:extLst>
          </p:cNvPr>
          <p:cNvSpPr txBox="1"/>
          <p:nvPr/>
        </p:nvSpPr>
        <p:spPr>
          <a:xfrm>
            <a:off x="900544" y="6143115"/>
            <a:ext cx="11028218" cy="646331"/>
          </a:xfrm>
          <a:prstGeom prst="rect">
            <a:avLst/>
          </a:prstGeom>
          <a:noFill/>
        </p:spPr>
        <p:txBody>
          <a:bodyPr wrap="square">
            <a:spAutoFit/>
          </a:bodyPr>
          <a:lstStyle/>
          <a:p>
            <a:pPr algn="r"/>
            <a:r>
              <a:rPr lang="en-US" dirty="0"/>
              <a:t>Enhancing Health Benefits through Chlorophylls and Chlorophyll-Rich </a:t>
            </a:r>
            <a:r>
              <a:rPr lang="en-US" dirty="0" err="1"/>
              <a:t>Agro</a:t>
            </a:r>
            <a:r>
              <a:rPr lang="en-US" dirty="0"/>
              <a:t>-Food: A Comprehensive Review</a:t>
            </a:r>
            <a:r>
              <a:rPr lang="sr-Latn-RS" dirty="0"/>
              <a:t>. </a:t>
            </a:r>
            <a:r>
              <a:rPr lang="en-US" dirty="0"/>
              <a:t>Molecules 2023, 28, 5344.</a:t>
            </a:r>
          </a:p>
        </p:txBody>
      </p:sp>
      <p:pic>
        <p:nvPicPr>
          <p:cNvPr id="2" name="Picture 1">
            <a:extLst>
              <a:ext uri="{FF2B5EF4-FFF2-40B4-BE49-F238E27FC236}">
                <a16:creationId xmlns:a16="http://schemas.microsoft.com/office/drawing/2014/main" id="{99AC03D1-3D68-2976-AF82-FF99F44075BD}"/>
              </a:ext>
            </a:extLst>
          </p:cNvPr>
          <p:cNvPicPr>
            <a:picLocks noChangeAspect="1"/>
          </p:cNvPicPr>
          <p:nvPr/>
        </p:nvPicPr>
        <p:blipFill>
          <a:blip r:embed="rId4"/>
          <a:stretch>
            <a:fillRect/>
          </a:stretch>
        </p:blipFill>
        <p:spPr>
          <a:xfrm>
            <a:off x="8971247" y="881740"/>
            <a:ext cx="3077411" cy="2286688"/>
          </a:xfrm>
          <a:prstGeom prst="rect">
            <a:avLst/>
          </a:prstGeom>
        </p:spPr>
      </p:pic>
    </p:spTree>
    <p:extLst>
      <p:ext uri="{BB962C8B-B14F-4D97-AF65-F5344CB8AC3E}">
        <p14:creationId xmlns:p14="http://schemas.microsoft.com/office/powerpoint/2010/main" val="1912814855"/>
      </p:ext>
    </p:extLst>
  </p:cSld>
  <p:clrMapOvr>
    <a:masterClrMapping/>
  </p:clrMapOvr>
  <p:transition>
    <p:cut/>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BD6B1EF-6049-9840-32A9-FDB7F65A49B6}"/>
              </a:ext>
            </a:extLst>
          </p:cNvPr>
          <p:cNvSpPr txBox="1"/>
          <p:nvPr/>
        </p:nvSpPr>
        <p:spPr>
          <a:xfrm>
            <a:off x="229478" y="273332"/>
            <a:ext cx="6094070" cy="1200329"/>
          </a:xfrm>
          <a:prstGeom prst="rect">
            <a:avLst/>
          </a:prstGeom>
          <a:noFill/>
        </p:spPr>
        <p:txBody>
          <a:bodyPr wrap="square">
            <a:spAutoFit/>
          </a:bodyPr>
          <a:lstStyle/>
          <a:p>
            <a:r>
              <a:rPr lang="en-US" sz="2400" dirty="0"/>
              <a:t>Primary Prevention of Cardiovascular Disease with a Mediterranean Diet Supplemented with</a:t>
            </a:r>
          </a:p>
          <a:p>
            <a:r>
              <a:rPr lang="en-US" sz="2400" dirty="0"/>
              <a:t> Extra-Virgin Olive Oil or Nuts </a:t>
            </a:r>
          </a:p>
        </p:txBody>
      </p:sp>
      <p:pic>
        <p:nvPicPr>
          <p:cNvPr id="5" name="Picture 4">
            <a:extLst>
              <a:ext uri="{FF2B5EF4-FFF2-40B4-BE49-F238E27FC236}">
                <a16:creationId xmlns:a16="http://schemas.microsoft.com/office/drawing/2014/main" id="{3D0998A3-9999-B73C-8B01-016FB155FFDF}"/>
              </a:ext>
            </a:extLst>
          </p:cNvPr>
          <p:cNvPicPr>
            <a:picLocks noChangeAspect="1"/>
          </p:cNvPicPr>
          <p:nvPr/>
        </p:nvPicPr>
        <p:blipFill>
          <a:blip r:embed="rId3"/>
          <a:stretch>
            <a:fillRect/>
          </a:stretch>
        </p:blipFill>
        <p:spPr>
          <a:xfrm>
            <a:off x="6096000" y="75819"/>
            <a:ext cx="5571281" cy="6706362"/>
          </a:xfrm>
          <a:prstGeom prst="rect">
            <a:avLst/>
          </a:prstGeom>
        </p:spPr>
      </p:pic>
      <p:pic>
        <p:nvPicPr>
          <p:cNvPr id="10" name="Picture 9">
            <a:extLst>
              <a:ext uri="{FF2B5EF4-FFF2-40B4-BE49-F238E27FC236}">
                <a16:creationId xmlns:a16="http://schemas.microsoft.com/office/drawing/2014/main" id="{980EB829-74C6-6F02-AF21-E79005A00290}"/>
              </a:ext>
            </a:extLst>
          </p:cNvPr>
          <p:cNvPicPr>
            <a:picLocks noChangeAspect="1"/>
          </p:cNvPicPr>
          <p:nvPr/>
        </p:nvPicPr>
        <p:blipFill>
          <a:blip r:embed="rId4"/>
          <a:stretch>
            <a:fillRect/>
          </a:stretch>
        </p:blipFill>
        <p:spPr>
          <a:xfrm>
            <a:off x="2282383" y="6222718"/>
            <a:ext cx="3390900" cy="361950"/>
          </a:xfrm>
          <a:prstGeom prst="rect">
            <a:avLst/>
          </a:prstGeom>
        </p:spPr>
      </p:pic>
      <p:pic>
        <p:nvPicPr>
          <p:cNvPr id="1028" name="Picture 4" descr="What Is Olive Oil? Nutrition, Benefits, Beauty Uses, and More | Everyday  Health">
            <a:extLst>
              <a:ext uri="{FF2B5EF4-FFF2-40B4-BE49-F238E27FC236}">
                <a16:creationId xmlns:a16="http://schemas.microsoft.com/office/drawing/2014/main" id="{6EB4CCFC-44EC-F597-CB04-BABAB426790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757877"/>
            <a:ext cx="5943600" cy="334224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844EB15A-9B66-27B5-AD66-393063B98777}"/>
              </a:ext>
            </a:extLst>
          </p:cNvPr>
          <p:cNvPicPr>
            <a:picLocks noChangeAspect="1"/>
          </p:cNvPicPr>
          <p:nvPr/>
        </p:nvPicPr>
        <p:blipFill>
          <a:blip r:embed="rId6"/>
          <a:stretch>
            <a:fillRect/>
          </a:stretch>
        </p:blipFill>
        <p:spPr>
          <a:xfrm>
            <a:off x="1450570" y="4579829"/>
            <a:ext cx="8580121" cy="2229554"/>
          </a:xfrm>
          <a:prstGeom prst="rect">
            <a:avLst/>
          </a:prstGeom>
        </p:spPr>
      </p:pic>
    </p:spTree>
    <p:extLst>
      <p:ext uri="{BB962C8B-B14F-4D97-AF65-F5344CB8AC3E}">
        <p14:creationId xmlns:p14="http://schemas.microsoft.com/office/powerpoint/2010/main" val="1675233947"/>
      </p:ext>
    </p:extLst>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10739</TotalTime>
  <Words>1244</Words>
  <Application>Microsoft Office PowerPoint</Application>
  <PresentationFormat>Widescreen</PresentationFormat>
  <Paragraphs>87</Paragraphs>
  <Slides>29</Slides>
  <Notes>18</Notes>
  <HiddenSlides>0</HiddenSlides>
  <MMClips>2</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29</vt:i4>
      </vt:variant>
    </vt:vector>
  </HeadingPairs>
  <TitlesOfParts>
    <vt:vector size="40" baseType="lpstr">
      <vt:lpstr>AdvOT863180fb</vt:lpstr>
      <vt:lpstr>Arial</vt:lpstr>
      <vt:lpstr>BlinkMacSystemFont</vt:lpstr>
      <vt:lpstr>Calibri</vt:lpstr>
      <vt:lpstr>Calibri Light</vt:lpstr>
      <vt:lpstr>Heebo</vt:lpstr>
      <vt:lpstr>Merriweather</vt:lpstr>
      <vt:lpstr>Times New Roman</vt:lpstr>
      <vt:lpstr>Vollkorn</vt:lpstr>
      <vt:lpstr>Work Sans</vt:lpstr>
      <vt:lpstr>Office Theme</vt:lpstr>
      <vt:lpstr>Uticaj zelene hrane na kardiovaskularni sistem  Prof.dr Sonja Smiljić    </vt:lpstr>
      <vt:lpstr>PowerPoint Presentation</vt:lpstr>
      <vt:lpstr>PowerPoint Presentation</vt:lpstr>
      <vt:lpstr>PowerPoint Presentation</vt:lpstr>
      <vt:lpstr>Zapadni način ishrane Western diet (Prevalenca KVB 11-15%)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Sadrže veliku količinu dijetnih vlakana, polifenola i karotenoida.</vt:lpstr>
      <vt:lpstr>     Tea's anti-obesity properties, cardiometabolic health- promoting potentials, bioactive compounds, and adverse effects: A review focusing on white and green teas. Food Sci Nutr. 2023;11:5818–5836.</vt:lpstr>
      <vt:lpstr>PowerPoint Presentation</vt:lpstr>
      <vt:lpstr>PowerPoint Presentation</vt:lpstr>
      <vt:lpstr>PowerPoint Presentation</vt:lpstr>
      <vt:lpstr>PowerPoint Presentation</vt:lpstr>
      <vt:lpstr>PowerPoint Presentation</vt:lpstr>
      <vt:lpstr>PowerPoint Presentation</vt:lpstr>
      <vt:lpstr>Način ishrane u različitim kulturama </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Značaj nutraceutika u prevenciji kardiovaskularnih  bolesti Prof.dr Sonja Smiljić    XII Kongres Udruženja kardiologa sa međunarodnim učešćem  Zlatibor, 17-20.oktobar 2019.</dc:title>
  <dc:creator>Растко Шапић</dc:creator>
  <cp:lastModifiedBy>Srna Šapić</cp:lastModifiedBy>
  <cp:revision>79</cp:revision>
  <dcterms:created xsi:type="dcterms:W3CDTF">2019-10-11T10:35:12Z</dcterms:created>
  <dcterms:modified xsi:type="dcterms:W3CDTF">2024-05-21T06:22:56Z</dcterms:modified>
</cp:coreProperties>
</file>