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5" r:id="rId5"/>
    <p:sldId id="261" r:id="rId6"/>
    <p:sldId id="260" r:id="rId7"/>
    <p:sldId id="268" r:id="rId8"/>
    <p:sldId id="266" r:id="rId9"/>
    <p:sldId id="267" r:id="rId10"/>
    <p:sldId id="262" r:id="rId11"/>
    <p:sldId id="259" r:id="rId12"/>
    <p:sldId id="264" r:id="rId13"/>
    <p:sldId id="269" r:id="rId14"/>
    <p:sldId id="275" r:id="rId15"/>
    <p:sldId id="270" r:id="rId16"/>
    <p:sldId id="28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4AD6-A397-4D92-819D-7FD625A6B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561C42-588F-4016-B1B2-13B179103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5A114-76DA-40FA-9EA2-35B27771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9AB10-1874-483E-87C8-D37298C9D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4BA05-AC3A-463F-BF0E-129D719A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39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861B-969E-41E6-9BEE-4B985DF7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026-C4A8-48CD-A33B-0A9A220F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50C8-CA07-4713-B27F-9F96C526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E07C7-7A99-4504-9314-24398AB0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7319F-8505-4A97-8CFF-8DCA7E73B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6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4A6384-EB4F-4699-93B4-1157DD843A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48890-8FCA-44AA-9283-D0CA98E4B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BF2BB-A97C-402B-BD08-10B0F3E8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F6E8D-D6DF-4F25-A71A-AE454FE76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FD8BE-ACE8-4A0C-B3C2-9D4A0B3B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7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5356-5C9C-4902-B9CE-2808DA575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40FDA-2F5E-4A78-86D5-ACEE8E4E4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A3CEB-778A-4B2D-A262-E423F19A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126FA-D943-4E14-9F96-2DF0E447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F78A8-B4F3-487D-9810-98971518A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2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7ABCA-8282-44A8-B48D-9AC23986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3430E-8DBA-45E2-ABCD-4DC5CCF22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1C4C0-A00B-4E04-A7D4-517734508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70809-81EE-472C-8FCF-0EF513138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FC78D-C26D-4A09-8389-053202F7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8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E4D2-CA6B-46C1-B19B-877C77AA2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8797E-E415-47CC-BE18-4C2EE050D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1BC69-5884-4C6A-903E-9262EC2B0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D85C3-49AA-4E2E-BC71-9FFC57F6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1AE8D-6DA4-43E9-9327-E800D1C80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9A907-BF64-40BC-BBF1-EEDCAE49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3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27C4-8958-4308-A641-A8DF336E8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F0F8B-EDFF-4B78-8265-8402C8049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17EA1-6E37-43F2-B7DE-9140A298B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27E709-FD42-459C-8454-80B5152EC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F31FB2-5FA1-42AD-8ABD-A34C9CFFF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90BD8F-E7C3-4246-BF50-4CCA959F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1D647A-8BB9-4699-9E9E-B2B382304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46B4FA-985D-4370-8B63-86F370DD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3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E8A20-8216-4E94-A6E0-00C40C817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9FB9E-0FCE-47C6-8865-D25C69F94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B4A3D-EBB4-437B-945E-D6C87FC8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AE536-C247-46F3-B9C0-B5235F708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0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8A206-2995-436C-B109-71CFC2790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9401E2-A447-449D-8216-9D20BE21F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14D32-7CB2-496C-9BB4-81071251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0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09D62-9549-4F7A-B67F-4B94E1A1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0CE0F-FC35-4D12-8155-E93693112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AFA19-278C-42A0-98B9-C88CEBE3E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777A4-D837-42AB-86AA-2123F10C6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C4EB0-0DDE-4EB9-B419-E43F9801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CCE07-E51F-4646-B088-FA2BB752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9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FA3D5-0E09-4160-97FB-D12331E0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4C10FF-DF76-4FE7-A498-82A652123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CB34B-D735-406C-9962-4CE65A440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FC838-DC73-4C23-A81A-B55D1B3D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F442F-F857-4A8E-8B68-63FC53AF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BF811-6D50-4B02-9136-362F71CC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31B446-0287-49B1-9F41-CD6C02E1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85265-478A-43EC-BD4C-743FD311C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9CF88-16EA-4607-A1CB-5F295D89F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BC31B-1A22-43B2-BE30-674D99AE4127}" type="datetimeFigureOut">
              <a:rPr lang="en-US" smtClean="0"/>
              <a:t>21.05.2024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3E25E-38A3-4954-BD92-16EF91524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526D6-F234-4EE4-84A0-13A8E5EB7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D5094-43AC-49E8-8C27-756485ED3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1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D8E5D4-E41B-4478-910D-1FAB60CB9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7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CF695-EEE2-4540-8A0F-02C4F2303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8EC99A-FC01-42FF-BE8F-086D94E7755B}"/>
              </a:ext>
            </a:extLst>
          </p:cNvPr>
          <p:cNvSpPr/>
          <p:nvPr/>
        </p:nvSpPr>
        <p:spPr>
          <a:xfrm>
            <a:off x="625642" y="904775"/>
            <a:ext cx="10828421" cy="423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81E8E4-B8BD-49B0-9D1C-A5E713124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90" y="1058031"/>
            <a:ext cx="7780420" cy="50820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3F1428-A394-4940-ABA1-FDE510AA9040}"/>
              </a:ext>
            </a:extLst>
          </p:cNvPr>
          <p:cNvSpPr/>
          <p:nvPr/>
        </p:nvSpPr>
        <p:spPr>
          <a:xfrm>
            <a:off x="348422" y="150406"/>
            <a:ext cx="113828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4800" b="0" cap="none" spc="0" dirty="0">
                <a:ln w="0"/>
                <a:solidFill>
                  <a:srgbClr val="002060"/>
                </a:solidFill>
              </a:rPr>
              <a:t>Obuka kontrolora na liniji tehničkog pregleda</a:t>
            </a:r>
            <a:endParaRPr lang="en-US" sz="4800" b="0" cap="none" spc="0" dirty="0">
              <a:ln w="0"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21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7ACB5-48CC-4A1F-BA04-85FD73614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1" y="-13886"/>
            <a:ext cx="12205837" cy="68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68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19BB7-1F34-46FD-8ED3-E02925B9A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59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E01621-34C8-4DCB-8582-9C23E659B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90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8FFBC9B-58B2-4D47-B2AF-B7AECD42C41A}"/>
              </a:ext>
            </a:extLst>
          </p:cNvPr>
          <p:cNvSpPr/>
          <p:nvPr/>
        </p:nvSpPr>
        <p:spPr>
          <a:xfrm>
            <a:off x="2570855" y="-139905"/>
            <a:ext cx="735509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6600" b="1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Kako prepoznati EV?</a:t>
            </a:r>
            <a:endParaRPr lang="en-US" sz="66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3451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005AC6-903D-4964-BADB-FCDA41C01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4" y="1634381"/>
            <a:ext cx="5439076" cy="121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51D139-FBD8-465D-A356-A2B83F626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" y="3842072"/>
            <a:ext cx="4257675" cy="107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26E943-2F02-4B77-B2ED-E4F139691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" y="2911556"/>
            <a:ext cx="3932261" cy="853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3302-9168-4A19-9FD6-6A9B4D4AC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04" y="1740256"/>
            <a:ext cx="4594500" cy="3091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CAC8E7-ABFC-4F18-87D1-4C3F46D5B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" y="4976280"/>
            <a:ext cx="5466739" cy="1243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E6418C-9EF6-473A-BF4B-DBE6535779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42711"/>
            <a:ext cx="5221703" cy="12977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BE7B19-3D32-4B09-97DC-CE9DB56A8A4D}"/>
              </a:ext>
            </a:extLst>
          </p:cNvPr>
          <p:cNvSpPr/>
          <p:nvPr/>
        </p:nvSpPr>
        <p:spPr>
          <a:xfrm>
            <a:off x="1592523" y="555218"/>
            <a:ext cx="9006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Registarske tablice EV u Evropi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392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EF791B-902A-46D4-BC24-50833EBC0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3" y="1651110"/>
            <a:ext cx="3251939" cy="4564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21773-04F3-404A-A9AE-6FD23F5D9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13" y="1337357"/>
            <a:ext cx="3351773" cy="49363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D54733-2EDA-4A00-B02C-E07BDBDCA9FC}"/>
              </a:ext>
            </a:extLst>
          </p:cNvPr>
          <p:cNvSpPr txBox="1"/>
          <p:nvPr/>
        </p:nvSpPr>
        <p:spPr>
          <a:xfrm>
            <a:off x="3941577" y="575081"/>
            <a:ext cx="4308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800" b="1" dirty="0"/>
              <a:t>Liste spašavanja - Rescue Sheet Guidelines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2A56E4-27BC-4674-872E-FE571B1E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92" y="1126074"/>
            <a:ext cx="3487742" cy="5147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6B0779-5DA5-4F78-B9CF-01E2272A3FC4}"/>
              </a:ext>
            </a:extLst>
          </p:cNvPr>
          <p:cNvSpPr txBox="1"/>
          <p:nvPr/>
        </p:nvSpPr>
        <p:spPr>
          <a:xfrm>
            <a:off x="2999071" y="961333"/>
            <a:ext cx="619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cap="all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EMERGENCY RESPONSE GUIDES</a:t>
            </a:r>
          </a:p>
        </p:txBody>
      </p:sp>
    </p:spTree>
    <p:extLst>
      <p:ext uri="{BB962C8B-B14F-4D97-AF65-F5344CB8AC3E}">
        <p14:creationId xmlns:p14="http://schemas.microsoft.com/office/powerpoint/2010/main" val="3534058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D54733-2EDA-4A00-B02C-E07BDBDCA9FC}"/>
              </a:ext>
            </a:extLst>
          </p:cNvPr>
          <p:cNvSpPr txBox="1"/>
          <p:nvPr/>
        </p:nvSpPr>
        <p:spPr>
          <a:xfrm>
            <a:off x="3941577" y="575081"/>
            <a:ext cx="4308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800" b="1" dirty="0"/>
              <a:t>Liste spašavanja - Rescue Sheet Guidelines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6B0779-5DA5-4F78-B9CF-01E2272A3FC4}"/>
              </a:ext>
            </a:extLst>
          </p:cNvPr>
          <p:cNvSpPr txBox="1"/>
          <p:nvPr/>
        </p:nvSpPr>
        <p:spPr>
          <a:xfrm>
            <a:off x="2999071" y="961333"/>
            <a:ext cx="619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cap="all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EMERGENCY RESPONSE GUIDES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48FF7-9604-4BDB-B4AF-6521E4E8E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2" y="1905746"/>
            <a:ext cx="3703776" cy="2083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864FE-4235-4B73-8DD4-247767B75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75" y="1905746"/>
            <a:ext cx="6395575" cy="4259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4518AA-068E-407A-9CCE-17B1FD45E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2" y="4083777"/>
            <a:ext cx="3703776" cy="208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4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7F3037-6409-4ECE-BEBC-B12CF2026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7" y="7722"/>
            <a:ext cx="5130800" cy="6850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454998-509C-4CCB-9746-3FED51ED2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96" y="0"/>
            <a:ext cx="5187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99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363C4-2EAA-4E34-92BA-7A8C284E5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50" y="530045"/>
            <a:ext cx="11019099" cy="55439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87D457-E825-4C1F-858E-955121E168EE}"/>
              </a:ext>
            </a:extLst>
          </p:cNvPr>
          <p:cNvSpPr/>
          <p:nvPr/>
        </p:nvSpPr>
        <p:spPr>
          <a:xfrm>
            <a:off x="4164666" y="530045"/>
            <a:ext cx="69016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Deaktiviranje visokog napona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3280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90D00-40FD-46D6-A50B-4A1E291E7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311" y="1600200"/>
            <a:ext cx="9469147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E8B3DD-C8EC-41EF-8820-9D3F933C73E4}"/>
              </a:ext>
            </a:extLst>
          </p:cNvPr>
          <p:cNvSpPr/>
          <p:nvPr/>
        </p:nvSpPr>
        <p:spPr>
          <a:xfrm>
            <a:off x="2793066" y="554335"/>
            <a:ext cx="69016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Deaktiviranje visokog napona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2124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CF695-EEE2-4540-8A0F-02C4F2303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8EC99A-FC01-42FF-BE8F-086D94E7755B}"/>
              </a:ext>
            </a:extLst>
          </p:cNvPr>
          <p:cNvSpPr/>
          <p:nvPr/>
        </p:nvSpPr>
        <p:spPr>
          <a:xfrm>
            <a:off x="625642" y="904775"/>
            <a:ext cx="10828421" cy="423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78FD5E-F504-49E8-B41E-A14596F139E2}"/>
              </a:ext>
            </a:extLst>
          </p:cNvPr>
          <p:cNvSpPr/>
          <p:nvPr/>
        </p:nvSpPr>
        <p:spPr>
          <a:xfrm>
            <a:off x="737937" y="1116530"/>
            <a:ext cx="10828421" cy="423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E846C-D3FF-422D-9F7D-A7820A460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58" y="477520"/>
            <a:ext cx="4476083" cy="44760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9DC438-66DB-4124-9CB6-9C41B1EC6CDD}"/>
              </a:ext>
            </a:extLst>
          </p:cNvPr>
          <p:cNvSpPr/>
          <p:nvPr/>
        </p:nvSpPr>
        <p:spPr>
          <a:xfrm>
            <a:off x="3650949" y="5146803"/>
            <a:ext cx="5002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5400" b="1" cap="none" spc="0" dirty="0">
                <a:ln w="0"/>
                <a:solidFill>
                  <a:srgbClr val="002060"/>
                </a:solidFill>
              </a:rPr>
              <a:t>Brige o vozačima</a:t>
            </a:r>
            <a:endParaRPr lang="en-US" sz="5400" b="1" cap="none" spc="0" dirty="0">
              <a:ln w="0"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68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5B8BE0-3765-4718-9D08-10794C5EC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52" y="2176013"/>
            <a:ext cx="11111696" cy="41061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F4FF77-041C-4107-A9D0-413DA9230309}"/>
              </a:ext>
            </a:extLst>
          </p:cNvPr>
          <p:cNvSpPr/>
          <p:nvPr/>
        </p:nvSpPr>
        <p:spPr>
          <a:xfrm>
            <a:off x="3756097" y="703286"/>
            <a:ext cx="46798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„Zone bez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sečenja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2521244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8BA78-2DFC-4A54-AC4C-D5BC79650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91" y="676480"/>
            <a:ext cx="2550017" cy="866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66F0A3-FAFD-45E3-B224-6E5FD2C7E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1797562"/>
            <a:ext cx="7848600" cy="4147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E9DBA-4539-484B-B24A-3290281AA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49" y="3944100"/>
            <a:ext cx="4224195" cy="185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BB727C-E2C7-4505-AAC2-0AC029584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03317"/>
            <a:ext cx="7429500" cy="50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0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DAD5D-F7AC-4DBA-9366-5115F31F3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16" y="528637"/>
            <a:ext cx="7666568" cy="57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4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DAD5D-F7AC-4DBA-9366-5115F31F3C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32" y="654050"/>
            <a:ext cx="7399867" cy="5549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34A440-A93F-48A2-9E01-1DE86D31DA18}"/>
              </a:ext>
            </a:extLst>
          </p:cNvPr>
          <p:cNvSpPr/>
          <p:nvPr/>
        </p:nvSpPr>
        <p:spPr>
          <a:xfrm>
            <a:off x="3561107" y="2256135"/>
            <a:ext cx="52645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6000" b="1" cap="none" spc="0" dirty="0">
                <a:ln w="0"/>
                <a:solidFill>
                  <a:srgbClr val="002060"/>
                </a:solidFill>
              </a:rPr>
              <a:t>Hvala na pažnji!</a:t>
            </a:r>
            <a:endParaRPr lang="en-US" sz="6000" b="1" cap="none" spc="0" dirty="0">
              <a:ln w="0"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64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B6E9DCB-EB8B-4DE1-A683-14AB2ADE4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6929C-A118-4CF7-9122-76FA6C8F7F41}"/>
              </a:ext>
            </a:extLst>
          </p:cNvPr>
          <p:cNvSpPr txBox="1"/>
          <p:nvPr/>
        </p:nvSpPr>
        <p:spPr>
          <a:xfrm>
            <a:off x="3204022" y="718417"/>
            <a:ext cx="5783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b="1" dirty="0"/>
              <a:t>Bezbednost električnih vozila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005B8-3628-4DB2-BC6B-9A3B921C789B}"/>
              </a:ext>
            </a:extLst>
          </p:cNvPr>
          <p:cNvSpPr txBox="1"/>
          <p:nvPr/>
        </p:nvSpPr>
        <p:spPr>
          <a:xfrm>
            <a:off x="1655769" y="1573766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b="1" dirty="0"/>
              <a:t>Edukacija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45649-6DC9-4C6F-BBF8-C87BD6BE869A}"/>
              </a:ext>
            </a:extLst>
          </p:cNvPr>
          <p:cNvSpPr txBox="1"/>
          <p:nvPr/>
        </p:nvSpPr>
        <p:spPr>
          <a:xfrm>
            <a:off x="943387" y="2341987"/>
            <a:ext cx="65520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b="1" dirty="0"/>
              <a:t>Vozača</a:t>
            </a:r>
          </a:p>
          <a:p>
            <a:endParaRPr lang="sr-Latn-R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b="1" dirty="0"/>
              <a:t>Kontrolora na tehničkim pregledima</a:t>
            </a:r>
          </a:p>
          <a:p>
            <a:endParaRPr lang="sr-Latn-R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b="1" dirty="0"/>
              <a:t>Servisnih radionica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b="1" dirty="0"/>
              <a:t>Osiguravajućih kuća - procenitelja</a:t>
            </a:r>
          </a:p>
          <a:p>
            <a:endParaRPr lang="sr-Latn-R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b="1" dirty="0"/>
              <a:t>Hitnih stužbi (policija, vatrogasci, hitna pomoć)</a:t>
            </a:r>
          </a:p>
          <a:p>
            <a:endParaRPr lang="sr-Latn-RS" sz="2400" b="1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312AB57-5202-4BBC-9DB2-761CB18E5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5944" y="1843864"/>
            <a:ext cx="1906879" cy="13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26">
            <a:extLst>
              <a:ext uri="{FF2B5EF4-FFF2-40B4-BE49-F238E27FC236}">
                <a16:creationId xmlns:a16="http://schemas.microsoft.com/office/drawing/2014/main" id="{BF3BB92E-04B0-42D5-B53F-D760C36F7D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6216" y="3428999"/>
            <a:ext cx="1287847" cy="110749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86C0950-2F54-4D97-A309-44C60B7E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3427" y="1793080"/>
            <a:ext cx="1035282" cy="103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Obrázek 5">
            <a:extLst>
              <a:ext uri="{FF2B5EF4-FFF2-40B4-BE49-F238E27FC236}">
                <a16:creationId xmlns:a16="http://schemas.microsoft.com/office/drawing/2014/main" id="{F13D7B50-09D6-4BAE-AA22-07AE72A75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8308" y="3534829"/>
            <a:ext cx="1139907" cy="1088865"/>
          </a:xfrm>
          <a:prstGeom prst="rect">
            <a:avLst/>
          </a:prstGeom>
        </p:spPr>
      </p:pic>
      <p:pic>
        <p:nvPicPr>
          <p:cNvPr id="18" name="Obrázek 8">
            <a:extLst>
              <a:ext uri="{FF2B5EF4-FFF2-40B4-BE49-F238E27FC236}">
                <a16:creationId xmlns:a16="http://schemas.microsoft.com/office/drawing/2014/main" id="{DD56431E-A70D-4319-99DA-B6FE00BDA16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2076" y="4359966"/>
            <a:ext cx="1157854" cy="1089744"/>
          </a:xfrm>
          <a:prstGeom prst="rect">
            <a:avLst/>
          </a:prstGeom>
        </p:spPr>
      </p:pic>
      <p:pic>
        <p:nvPicPr>
          <p:cNvPr id="19" name="Obrázek 17">
            <a:extLst>
              <a:ext uri="{FF2B5EF4-FFF2-40B4-BE49-F238E27FC236}">
                <a16:creationId xmlns:a16="http://schemas.microsoft.com/office/drawing/2014/main" id="{EB561635-740C-4BC5-B084-842CC63FDD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7108" y="4391493"/>
            <a:ext cx="1158000" cy="1088865"/>
          </a:xfrm>
          <a:prstGeom prst="rect">
            <a:avLst/>
          </a:prstGeom>
        </p:spPr>
      </p:pic>
      <p:pic>
        <p:nvPicPr>
          <p:cNvPr id="20" name="Obrázek 18">
            <a:extLst>
              <a:ext uri="{FF2B5EF4-FFF2-40B4-BE49-F238E27FC236}">
                <a16:creationId xmlns:a16="http://schemas.microsoft.com/office/drawing/2014/main" id="{4D48FE96-145C-4812-A406-2EC3984AA53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32658" y="5168567"/>
            <a:ext cx="1072447" cy="1089744"/>
          </a:xfrm>
          <a:prstGeom prst="rect">
            <a:avLst/>
          </a:prstGeom>
        </p:spPr>
      </p:pic>
      <p:pic>
        <p:nvPicPr>
          <p:cNvPr id="22" name="Grafik 3" descr="33901000000.jpg">
            <a:extLst>
              <a:ext uri="{FF2B5EF4-FFF2-40B4-BE49-F238E27FC236}">
                <a16:creationId xmlns:a16="http://schemas.microsoft.com/office/drawing/2014/main" id="{E33354C6-9AAF-4301-9508-700AD8253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272" y="1522674"/>
            <a:ext cx="2551917" cy="180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912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CC64C07-7962-42C7-80F5-FBEAD3959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66" y="784500"/>
            <a:ext cx="2794299" cy="237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3F2D9B-C664-4449-892B-87BC9B56CF1A}"/>
              </a:ext>
            </a:extLst>
          </p:cNvPr>
          <p:cNvSpPr txBox="1"/>
          <p:nvPr/>
        </p:nvSpPr>
        <p:spPr>
          <a:xfrm>
            <a:off x="3992197" y="1732885"/>
            <a:ext cx="420760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 ( &gt; 25V and  &gt;3mA)</a:t>
            </a:r>
            <a:endParaRPr lang="sr-Latn-RS" sz="2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r-Latn-RS" sz="11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DC ( &gt; 60V and &gt;12mA)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0BED0-1B48-491D-BB07-B29E3EF9DF7F}"/>
              </a:ext>
            </a:extLst>
          </p:cNvPr>
          <p:cNvSpPr txBox="1"/>
          <p:nvPr/>
        </p:nvSpPr>
        <p:spPr>
          <a:xfrm>
            <a:off x="886060" y="2964957"/>
            <a:ext cx="1020425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err="1"/>
              <a:t>Visokonaponska</a:t>
            </a:r>
            <a:r>
              <a:rPr lang="en-US" sz="2800" b="1" dirty="0"/>
              <a:t> </a:t>
            </a:r>
            <a:r>
              <a:rPr lang="en-US" sz="2800" b="1" dirty="0" err="1"/>
              <a:t>baterija</a:t>
            </a:r>
            <a:r>
              <a:rPr lang="en-US" sz="2800" b="1" dirty="0"/>
              <a:t>.</a:t>
            </a:r>
            <a:endParaRPr lang="sr-Latn-RS" sz="2800" b="1" dirty="0"/>
          </a:p>
          <a:p>
            <a:pPr marL="342900" indent="-342900">
              <a:buAutoNum type="arabicPeriod"/>
            </a:pPr>
            <a:r>
              <a:rPr lang="en-US" sz="2800" b="1" dirty="0" err="1"/>
              <a:t>Sistem</a:t>
            </a:r>
            <a:r>
              <a:rPr lang="en-US" sz="2800" b="1" dirty="0"/>
              <a:t> </a:t>
            </a:r>
            <a:r>
              <a:rPr lang="en-US" sz="2800" b="1" dirty="0" err="1"/>
              <a:t>upravljanja</a:t>
            </a:r>
            <a:r>
              <a:rPr lang="en-US" sz="2800" b="1" dirty="0"/>
              <a:t> </a:t>
            </a:r>
            <a:r>
              <a:rPr lang="en-US" sz="2800" b="1" dirty="0" err="1"/>
              <a:t>baterijom</a:t>
            </a:r>
            <a:r>
              <a:rPr lang="en-US" sz="2800" b="1" dirty="0"/>
              <a:t> (BMS).</a:t>
            </a:r>
            <a:endParaRPr lang="sr-Latn-RS" sz="2800" b="1" dirty="0"/>
          </a:p>
          <a:p>
            <a:pPr marL="342900" indent="-342900">
              <a:buAutoNum type="arabicPeriod"/>
            </a:pPr>
            <a:r>
              <a:rPr lang="en-US" sz="2800" b="1" dirty="0" err="1"/>
              <a:t>Visokonaponski</a:t>
            </a:r>
            <a:r>
              <a:rPr lang="en-US" sz="2800" b="1" dirty="0"/>
              <a:t> </a:t>
            </a:r>
            <a:r>
              <a:rPr lang="en-US" sz="2800" b="1" dirty="0" err="1"/>
              <a:t>kablovi</a:t>
            </a:r>
            <a:r>
              <a:rPr lang="en-US" sz="2800" b="1" dirty="0"/>
              <a:t>, </a:t>
            </a:r>
            <a:r>
              <a:rPr lang="en-US" sz="2800" b="1" dirty="0" err="1"/>
              <a:t>narandžaste</a:t>
            </a:r>
            <a:r>
              <a:rPr lang="en-US" sz="2800" b="1" dirty="0"/>
              <a:t> </a:t>
            </a:r>
            <a:r>
              <a:rPr lang="en-US" sz="2800" b="1" dirty="0" err="1"/>
              <a:t>boje</a:t>
            </a:r>
            <a:r>
              <a:rPr lang="en-US" sz="2800" b="1" dirty="0"/>
              <a:t>, </a:t>
            </a:r>
            <a:r>
              <a:rPr lang="en-US" sz="2800" b="1" dirty="0" err="1"/>
              <a:t>spojne</a:t>
            </a:r>
            <a:r>
              <a:rPr lang="en-US" sz="2800" b="1" dirty="0"/>
              <a:t> </a:t>
            </a:r>
            <a:r>
              <a:rPr lang="en-US" sz="2800" b="1" dirty="0" err="1"/>
              <a:t>komponente</a:t>
            </a:r>
            <a:r>
              <a:rPr lang="en-US" sz="2800" b="1" dirty="0"/>
              <a:t>.</a:t>
            </a:r>
            <a:endParaRPr lang="sr-Latn-RS" sz="2800" b="1" dirty="0"/>
          </a:p>
          <a:p>
            <a:pPr marL="342900" indent="-342900">
              <a:buAutoNum type="arabicPeriod" startAt="4"/>
            </a:pPr>
            <a:r>
              <a:rPr lang="sr-Latn-RS" sz="2800" b="1" dirty="0"/>
              <a:t>I</a:t>
            </a:r>
            <a:r>
              <a:rPr lang="en-US" sz="2800" b="1" dirty="0" err="1"/>
              <a:t>nvertera</a:t>
            </a:r>
            <a:r>
              <a:rPr lang="en-US" sz="2800" b="1" dirty="0"/>
              <a:t>.</a:t>
            </a:r>
            <a:endParaRPr lang="sr-Latn-RS" sz="2800" b="1" dirty="0"/>
          </a:p>
          <a:p>
            <a:pPr marL="342900" indent="-342900">
              <a:buAutoNum type="arabicPeriod" startAt="4"/>
            </a:pPr>
            <a:r>
              <a:rPr lang="en-US" sz="2800" b="1" dirty="0" err="1"/>
              <a:t>Kondenzatori</a:t>
            </a:r>
            <a:r>
              <a:rPr lang="en-US" sz="2800" b="1" dirty="0"/>
              <a:t> </a:t>
            </a:r>
            <a:r>
              <a:rPr lang="en-US" sz="2800" b="1" dirty="0" err="1"/>
              <a:t>unutar</a:t>
            </a:r>
            <a:r>
              <a:rPr lang="en-US" sz="2800" b="1" dirty="0"/>
              <a:t> </a:t>
            </a:r>
            <a:r>
              <a:rPr lang="en-US" sz="2800" b="1" dirty="0" err="1"/>
              <a:t>sklopa</a:t>
            </a:r>
            <a:r>
              <a:rPr lang="en-US" sz="2800" b="1" dirty="0"/>
              <a:t> invertor-</a:t>
            </a:r>
            <a:r>
              <a:rPr lang="en-US" sz="2800" b="1" dirty="0" err="1"/>
              <a:t>ispravljač</a:t>
            </a:r>
            <a:r>
              <a:rPr lang="en-US" sz="2800" b="1" dirty="0"/>
              <a:t> u </a:t>
            </a:r>
            <a:r>
              <a:rPr lang="en-US" sz="2800" b="1" dirty="0" err="1"/>
              <a:t>vozilu</a:t>
            </a:r>
            <a:r>
              <a:rPr lang="en-US" sz="2800" b="1" dirty="0"/>
              <a:t>.</a:t>
            </a:r>
            <a:endParaRPr lang="sr-Latn-RS" sz="2800" b="1" dirty="0"/>
          </a:p>
          <a:p>
            <a:pPr marL="342900" indent="-342900">
              <a:buAutoNum type="arabicPeriod" startAt="4"/>
            </a:pPr>
            <a:r>
              <a:rPr lang="en-US" sz="2800" b="1" dirty="0"/>
              <a:t>DC/DC </a:t>
            </a:r>
            <a:r>
              <a:rPr lang="en-US" sz="2800" b="1" dirty="0" err="1"/>
              <a:t>pretvarač</a:t>
            </a:r>
            <a:r>
              <a:rPr lang="en-US" sz="2800" b="1" dirty="0"/>
              <a:t>. </a:t>
            </a:r>
            <a:endParaRPr lang="sr-Latn-RS" sz="2800" b="1" dirty="0"/>
          </a:p>
          <a:p>
            <a:r>
              <a:rPr lang="sr-Latn-RS" sz="2800" b="1" dirty="0"/>
              <a:t>7. </a:t>
            </a:r>
            <a:r>
              <a:rPr lang="en-US" sz="2800" b="1" dirty="0" err="1"/>
              <a:t>Električni</a:t>
            </a:r>
            <a:r>
              <a:rPr lang="en-US" sz="2800" b="1" dirty="0"/>
              <a:t> motor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7D853C-8FC1-44D2-9DE8-EEA73B9BA90F}"/>
              </a:ext>
            </a:extLst>
          </p:cNvPr>
          <p:cNvSpPr/>
          <p:nvPr/>
        </p:nvSpPr>
        <p:spPr>
          <a:xfrm>
            <a:off x="4146588" y="559149"/>
            <a:ext cx="3898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5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Visoki napon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077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97FC40F6-F274-4CDE-B605-FD38AFE23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79" y="2077118"/>
            <a:ext cx="1352803" cy="1292229"/>
          </a:xfrm>
          <a:prstGeom prst="rect">
            <a:avLst/>
          </a:prstGeom>
        </p:spPr>
      </p:pic>
      <p:pic>
        <p:nvPicPr>
          <p:cNvPr id="5" name="Obrázek 8">
            <a:extLst>
              <a:ext uri="{FF2B5EF4-FFF2-40B4-BE49-F238E27FC236}">
                <a16:creationId xmlns:a16="http://schemas.microsoft.com/office/drawing/2014/main" id="{C1F99F13-34D1-4138-A857-F204C55D18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1676" y="2038593"/>
            <a:ext cx="1411369" cy="1328347"/>
          </a:xfrm>
          <a:prstGeom prst="rect">
            <a:avLst/>
          </a:prstGeom>
        </p:spPr>
      </p:pic>
      <p:pic>
        <p:nvPicPr>
          <p:cNvPr id="6" name="Obrázek 17">
            <a:extLst>
              <a:ext uri="{FF2B5EF4-FFF2-40B4-BE49-F238E27FC236}">
                <a16:creationId xmlns:a16="http://schemas.microsoft.com/office/drawing/2014/main" id="{AB6CF085-E163-4EBD-A9B0-47F937287F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3291" y="2056653"/>
            <a:ext cx="1374276" cy="1292229"/>
          </a:xfrm>
          <a:prstGeom prst="rect">
            <a:avLst/>
          </a:prstGeom>
        </p:spPr>
      </p:pic>
      <p:pic>
        <p:nvPicPr>
          <p:cNvPr id="7" name="Obrázek 18">
            <a:extLst>
              <a:ext uri="{FF2B5EF4-FFF2-40B4-BE49-F238E27FC236}">
                <a16:creationId xmlns:a16="http://schemas.microsoft.com/office/drawing/2014/main" id="{9B12546A-D8AE-42D0-B42E-658DF5CA18B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7154" y="2056652"/>
            <a:ext cx="1271717" cy="12922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5B1610-5AA3-4DDC-9893-BEE8AAA664D7}"/>
              </a:ext>
            </a:extLst>
          </p:cNvPr>
          <p:cNvSpPr/>
          <p:nvPr/>
        </p:nvSpPr>
        <p:spPr>
          <a:xfrm>
            <a:off x="2908617" y="433847"/>
            <a:ext cx="6780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54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PRAVILA BEZBEDNOSTI</a:t>
            </a:r>
            <a:endParaRPr lang="en-US" sz="5400" b="1" cap="none" spc="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A64729-4950-4427-864A-4569CB62758D}"/>
              </a:ext>
            </a:extLst>
          </p:cNvPr>
          <p:cNvSpPr txBox="1"/>
          <p:nvPr/>
        </p:nvSpPr>
        <p:spPr>
          <a:xfrm>
            <a:off x="4276716" y="1361528"/>
            <a:ext cx="4044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>
                <a:solidFill>
                  <a:srgbClr val="39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ZAŠTITIMO PRVO SEBE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0D673-04D1-4ED4-B874-48F426977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4590" y="3429000"/>
            <a:ext cx="8028308" cy="290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60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5A3EA-8449-49AB-B72E-1F012E2A1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13" y="1003434"/>
            <a:ext cx="8616574" cy="48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86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ADF879-C2A0-484F-81AC-6E04C91BF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056" y="894845"/>
            <a:ext cx="2976414" cy="5267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78807-EBCF-476E-92E4-106C7A7CA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688" y="894845"/>
            <a:ext cx="2976414" cy="5267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8CB93B-DF58-4AAF-BB98-3DDEBC8DA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95" y="3142945"/>
            <a:ext cx="4108914" cy="3002854"/>
          </a:xfrm>
          <a:prstGeom prst="rect">
            <a:avLst/>
          </a:prstGeom>
        </p:spPr>
      </p:pic>
      <p:sp>
        <p:nvSpPr>
          <p:cNvPr id="12" name="Callout: Left Arrow 11">
            <a:extLst>
              <a:ext uri="{FF2B5EF4-FFF2-40B4-BE49-F238E27FC236}">
                <a16:creationId xmlns:a16="http://schemas.microsoft.com/office/drawing/2014/main" id="{C164FE55-FCB0-45BB-AD0D-F392061F94E3}"/>
              </a:ext>
            </a:extLst>
          </p:cNvPr>
          <p:cNvSpPr/>
          <p:nvPr/>
        </p:nvSpPr>
        <p:spPr>
          <a:xfrm rot="19954980">
            <a:off x="3513380" y="2546709"/>
            <a:ext cx="3607449" cy="2139659"/>
          </a:xfrm>
          <a:prstGeom prst="leftArrowCallou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EAB5D9D-F8D5-45FA-AC09-306A90A45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29" y="4365412"/>
            <a:ext cx="1912382" cy="162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29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2C4BE8EF-B30B-421A-A1EA-09AFFCB62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572" y="538884"/>
            <a:ext cx="1803737" cy="1722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AA3C0-B6A8-44BE-AC37-7AA867FCD22E}"/>
              </a:ext>
            </a:extLst>
          </p:cNvPr>
          <p:cNvSpPr txBox="1"/>
          <p:nvPr/>
        </p:nvSpPr>
        <p:spPr>
          <a:xfrm>
            <a:off x="1609311" y="2418320"/>
            <a:ext cx="9488617" cy="3685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67"/>
              </a:spcBef>
              <a:spcAft>
                <a:spcPts val="667"/>
              </a:spcAft>
            </a:pPr>
            <a:r>
              <a:rPr lang="sr-Latn-RS" sz="2400" dirty="0">
                <a:ea typeface="Times New Roman" panose="02020603050405020304" pitchFamily="18" charset="0"/>
              </a:rPr>
              <a:t>U zavisnosti od napona za koji su namenjene rukavice mogu biti</a:t>
            </a:r>
            <a:r>
              <a:rPr lang="sr-Cyrl-RS" sz="2400" dirty="0">
                <a:ea typeface="Times New Roman" panose="02020603050405020304" pitchFamily="18" charset="0"/>
              </a:rPr>
              <a:t>:</a:t>
            </a:r>
            <a:endParaRPr lang="en-US" sz="2400" dirty="0">
              <a:ea typeface="Times New Roman" panose="02020603050405020304" pitchFamily="18" charset="0"/>
            </a:endParaRPr>
          </a:p>
          <a:p>
            <a:pPr marL="457189" indent="-457189" algn="just">
              <a:spcBef>
                <a:spcPts val="667"/>
              </a:spcBef>
              <a:buFont typeface="Symbol" panose="05050102010706020507" pitchFamily="18" charset="2"/>
              <a:buChar char=""/>
            </a:pPr>
            <a:r>
              <a:rPr lang="sr-Latn-RS" sz="2400" b="1" dirty="0">
                <a:ea typeface="Times New Roman" panose="02020603050405020304" pitchFamily="18" charset="0"/>
              </a:rPr>
              <a:t>Klasa 00 </a:t>
            </a:r>
            <a:r>
              <a:rPr lang="sr-Latn-RS" sz="2400" dirty="0">
                <a:ea typeface="Times New Roman" panose="02020603050405020304" pitchFamily="18" charset="0"/>
              </a:rPr>
              <a:t>za rad pri maksimalnom naponu od</a:t>
            </a:r>
            <a:r>
              <a:rPr lang="sr-Cyrl-RS" sz="2400" dirty="0">
                <a:ea typeface="Times New Roman" panose="02020603050405020304" pitchFamily="18" charset="0"/>
              </a:rPr>
              <a:t> 500</a:t>
            </a:r>
            <a:r>
              <a:rPr lang="en-US" sz="2400" dirty="0">
                <a:ea typeface="Times New Roman" panose="02020603050405020304" pitchFamily="18" charset="0"/>
              </a:rPr>
              <a:t>V AC</a:t>
            </a:r>
            <a:r>
              <a:rPr lang="sr-Cyrl-RS" sz="2400" dirty="0">
                <a:ea typeface="Times New Roman" panose="02020603050405020304" pitchFamily="18" charset="0"/>
              </a:rPr>
              <a:t>, </a:t>
            </a:r>
            <a:r>
              <a:rPr lang="sr-Latn-RS" sz="2400" dirty="0">
                <a:ea typeface="Times New Roman" panose="02020603050405020304" pitchFamily="18" charset="0"/>
              </a:rPr>
              <a:t>odnosno</a:t>
            </a:r>
            <a:r>
              <a:rPr lang="sr-Cyrl-RS" sz="2400" dirty="0">
                <a:ea typeface="Times New Roman" panose="02020603050405020304" pitchFamily="18" charset="0"/>
              </a:rPr>
              <a:t> 750</a:t>
            </a:r>
            <a:r>
              <a:rPr lang="en-US" sz="2400" dirty="0">
                <a:ea typeface="Times New Roman" panose="02020603050405020304" pitchFamily="18" charset="0"/>
              </a:rPr>
              <a:t>V DC</a:t>
            </a:r>
            <a:r>
              <a:rPr lang="sr-Cyrl-RS" sz="2400" dirty="0">
                <a:ea typeface="Times New Roman" panose="02020603050405020304" pitchFamily="18" charset="0"/>
              </a:rPr>
              <a:t>. </a:t>
            </a:r>
            <a:r>
              <a:rPr lang="sr-Latn-RS" sz="2400" dirty="0">
                <a:ea typeface="Times New Roman" panose="02020603050405020304" pitchFamily="18" charset="0"/>
              </a:rPr>
              <a:t>Ispitana je na</a:t>
            </a:r>
            <a:r>
              <a:rPr lang="sr-Cyrl-RS" sz="2400" dirty="0">
                <a:ea typeface="Times New Roman" panose="02020603050405020304" pitchFamily="18" charset="0"/>
              </a:rPr>
              <a:t> 2500</a:t>
            </a:r>
            <a:r>
              <a:rPr lang="en-US" sz="2400" dirty="0">
                <a:ea typeface="Times New Roman" panose="02020603050405020304" pitchFamily="18" charset="0"/>
              </a:rPr>
              <a:t>V AC, </a:t>
            </a:r>
            <a:r>
              <a:rPr lang="sr-Latn-RS" sz="2400" dirty="0">
                <a:ea typeface="Times New Roman" panose="02020603050405020304" pitchFamily="18" charset="0"/>
              </a:rPr>
              <a:t>odnosno</a:t>
            </a:r>
            <a:r>
              <a:rPr lang="en-US" sz="2400" dirty="0">
                <a:ea typeface="Times New Roman" panose="02020603050405020304" pitchFamily="18" charset="0"/>
              </a:rPr>
              <a:t> 10000V DC</a:t>
            </a:r>
            <a:r>
              <a:rPr lang="sr-Cyrl-RS" sz="2400" dirty="0">
                <a:ea typeface="Times New Roman" panose="02020603050405020304" pitchFamily="18" charset="0"/>
              </a:rPr>
              <a:t>.</a:t>
            </a:r>
            <a:endParaRPr lang="sr-Latn-RS" sz="2400" dirty="0">
              <a:ea typeface="Times New Roman" panose="02020603050405020304" pitchFamily="18" charset="0"/>
            </a:endParaRPr>
          </a:p>
          <a:p>
            <a:pPr algn="just">
              <a:spcBef>
                <a:spcPts val="667"/>
              </a:spcBef>
            </a:pPr>
            <a:endParaRPr lang="en-US" sz="2400" dirty="0">
              <a:ea typeface="Times New Roman" panose="02020603050405020304" pitchFamily="18" charset="0"/>
            </a:endParaRPr>
          </a:p>
          <a:p>
            <a:pPr marL="457189" indent="-457189" algn="just">
              <a:buFont typeface="Symbol" panose="05050102010706020507" pitchFamily="18" charset="2"/>
              <a:buChar char=""/>
            </a:pPr>
            <a:r>
              <a:rPr lang="sr-Latn-RS" sz="2400" b="1" dirty="0">
                <a:ea typeface="Times New Roman" panose="02020603050405020304" pitchFamily="18" charset="0"/>
              </a:rPr>
              <a:t>Klasa 0</a:t>
            </a:r>
            <a:r>
              <a:rPr lang="sr-Latn-RS" sz="2400" dirty="0">
                <a:ea typeface="Times New Roman" panose="02020603050405020304" pitchFamily="18" charset="0"/>
              </a:rPr>
              <a:t> za rad pri maksimalnom naponu od</a:t>
            </a:r>
            <a:r>
              <a:rPr lang="sr-Cyrl-RS" sz="2400" dirty="0">
                <a:ea typeface="Times New Roman" panose="02020603050405020304" pitchFamily="18" charset="0"/>
              </a:rPr>
              <a:t> 1000 </a:t>
            </a:r>
            <a:r>
              <a:rPr lang="en-US" sz="2400" dirty="0">
                <a:ea typeface="Times New Roman" panose="02020603050405020304" pitchFamily="18" charset="0"/>
              </a:rPr>
              <a:t>V AC</a:t>
            </a:r>
            <a:r>
              <a:rPr lang="sr-Cyrl-RS" sz="2400" dirty="0">
                <a:ea typeface="Times New Roman" panose="02020603050405020304" pitchFamily="18" charset="0"/>
              </a:rPr>
              <a:t>, </a:t>
            </a:r>
            <a:r>
              <a:rPr lang="sr-Latn-RS" sz="2400" dirty="0">
                <a:ea typeface="Times New Roman" panose="02020603050405020304" pitchFamily="18" charset="0"/>
              </a:rPr>
              <a:t>odnosno</a:t>
            </a:r>
            <a:r>
              <a:rPr lang="sr-Cyrl-RS" sz="2400" dirty="0">
                <a:ea typeface="Times New Roman" panose="02020603050405020304" pitchFamily="18" charset="0"/>
              </a:rPr>
              <a:t> 1500</a:t>
            </a:r>
            <a:r>
              <a:rPr lang="en-US" sz="2400" dirty="0">
                <a:ea typeface="Times New Roman" panose="02020603050405020304" pitchFamily="18" charset="0"/>
              </a:rPr>
              <a:t>V DC</a:t>
            </a:r>
            <a:r>
              <a:rPr lang="sr-Cyrl-RS" sz="2400" dirty="0">
                <a:ea typeface="Times New Roman" panose="02020603050405020304" pitchFamily="18" charset="0"/>
              </a:rPr>
              <a:t>.</a:t>
            </a:r>
            <a:r>
              <a:rPr lang="sr-Latn-RS" sz="2400" dirty="0">
                <a:ea typeface="Times New Roman" panose="02020603050405020304" pitchFamily="18" charset="0"/>
              </a:rPr>
              <a:t> Ispitana je na</a:t>
            </a:r>
            <a:r>
              <a:rPr lang="sr-Cyrl-RS" sz="2400" dirty="0">
                <a:ea typeface="Times New Roman" panose="02020603050405020304" pitchFamily="18" charset="0"/>
              </a:rPr>
              <a:t> 5000</a:t>
            </a:r>
            <a:r>
              <a:rPr lang="en-US" sz="2400" dirty="0">
                <a:ea typeface="Times New Roman" panose="02020603050405020304" pitchFamily="18" charset="0"/>
              </a:rPr>
              <a:t>V AC, </a:t>
            </a:r>
            <a:r>
              <a:rPr lang="sr-Latn-RS" sz="2400" dirty="0">
                <a:ea typeface="Times New Roman" panose="02020603050405020304" pitchFamily="18" charset="0"/>
              </a:rPr>
              <a:t>odnosno</a:t>
            </a:r>
            <a:r>
              <a:rPr lang="sr-Cyrl-RS" sz="2400" dirty="0">
                <a:ea typeface="Times New Roman" panose="02020603050405020304" pitchFamily="18" charset="0"/>
              </a:rPr>
              <a:t> 2</a:t>
            </a:r>
            <a:r>
              <a:rPr lang="en-US" sz="2400" dirty="0">
                <a:ea typeface="Times New Roman" panose="02020603050405020304" pitchFamily="18" charset="0"/>
              </a:rPr>
              <a:t>0000V DC</a:t>
            </a:r>
            <a:r>
              <a:rPr lang="sr-Cyrl-RS" sz="2400" dirty="0">
                <a:ea typeface="Times New Roman" panose="02020603050405020304" pitchFamily="18" charset="0"/>
              </a:rPr>
              <a:t>.</a:t>
            </a:r>
            <a:endParaRPr lang="sr-Latn-RS" sz="2400" dirty="0">
              <a:ea typeface="Times New Roman" panose="02020603050405020304" pitchFamily="18" charset="0"/>
            </a:endParaRPr>
          </a:p>
          <a:p>
            <a:pPr marL="457189" indent="-457189" algn="just">
              <a:buFont typeface="Symbol" panose="05050102010706020507" pitchFamily="18" charset="2"/>
              <a:buChar char=""/>
            </a:pPr>
            <a:endParaRPr lang="en-US" sz="2400" dirty="0">
              <a:ea typeface="Times New Roman" panose="02020603050405020304" pitchFamily="18" charset="0"/>
            </a:endParaRPr>
          </a:p>
          <a:p>
            <a:pPr marL="457189" indent="-457189" algn="just">
              <a:spcAft>
                <a:spcPts val="667"/>
              </a:spcAft>
              <a:buFont typeface="Symbol" panose="05050102010706020507" pitchFamily="18" charset="2"/>
              <a:buChar char=""/>
            </a:pPr>
            <a:r>
              <a:rPr lang="sr-Latn-RS" sz="2400" b="1" dirty="0">
                <a:ea typeface="Times New Roman" panose="02020603050405020304" pitchFamily="18" charset="0"/>
              </a:rPr>
              <a:t>Klasa 1</a:t>
            </a:r>
            <a:r>
              <a:rPr lang="sr-Latn-RS" sz="2400" dirty="0">
                <a:ea typeface="Times New Roman" panose="02020603050405020304" pitchFamily="18" charset="0"/>
              </a:rPr>
              <a:t> namenjena je za rad pri maksimalnom naponu od </a:t>
            </a:r>
            <a:r>
              <a:rPr lang="sr-Cyrl-RS" sz="2400" dirty="0">
                <a:ea typeface="Times New Roman" panose="02020603050405020304" pitchFamily="18" charset="0"/>
              </a:rPr>
              <a:t>7500</a:t>
            </a:r>
            <a:r>
              <a:rPr lang="en-US" sz="2400" dirty="0">
                <a:ea typeface="Times New Roman" panose="02020603050405020304" pitchFamily="18" charset="0"/>
              </a:rPr>
              <a:t>V AC</a:t>
            </a:r>
            <a:r>
              <a:rPr lang="sr-Cyrl-RS" sz="2400" dirty="0">
                <a:ea typeface="Times New Roman" panose="02020603050405020304" pitchFamily="18" charset="0"/>
              </a:rPr>
              <a:t>, </a:t>
            </a:r>
            <a:r>
              <a:rPr lang="sr-Latn-RS" sz="2400" dirty="0">
                <a:ea typeface="Times New Roman" panose="02020603050405020304" pitchFamily="18" charset="0"/>
              </a:rPr>
              <a:t>odnosno</a:t>
            </a:r>
            <a:r>
              <a:rPr lang="sr-Cyrl-RS" sz="2400" dirty="0">
                <a:ea typeface="Times New Roman" panose="02020603050405020304" pitchFamily="18" charset="0"/>
              </a:rPr>
              <a:t> 11250</a:t>
            </a:r>
            <a:r>
              <a:rPr lang="en-US" sz="2400" dirty="0">
                <a:ea typeface="Times New Roman" panose="02020603050405020304" pitchFamily="18" charset="0"/>
              </a:rPr>
              <a:t>V DC</a:t>
            </a:r>
            <a:r>
              <a:rPr lang="sr-Cyrl-RS" sz="2400" dirty="0">
                <a:ea typeface="Times New Roman" panose="02020603050405020304" pitchFamily="18" charset="0"/>
              </a:rPr>
              <a:t>. </a:t>
            </a:r>
            <a:r>
              <a:rPr lang="sr-Latn-RS" sz="2400" dirty="0">
                <a:ea typeface="Times New Roman" panose="02020603050405020304" pitchFamily="18" charset="0"/>
              </a:rPr>
              <a:t>Ispitana je na </a:t>
            </a:r>
            <a:r>
              <a:rPr lang="sr-Cyrl-RS" sz="2400" dirty="0">
                <a:ea typeface="Times New Roman" panose="02020603050405020304" pitchFamily="18" charset="0"/>
              </a:rPr>
              <a:t>10000</a:t>
            </a:r>
            <a:r>
              <a:rPr lang="en-US" sz="2400" dirty="0">
                <a:ea typeface="Times New Roman" panose="02020603050405020304" pitchFamily="18" charset="0"/>
              </a:rPr>
              <a:t>V AC, </a:t>
            </a:r>
            <a:r>
              <a:rPr lang="sr-Latn-RS" sz="2400" dirty="0">
                <a:ea typeface="Times New Roman" panose="02020603050405020304" pitchFamily="18" charset="0"/>
              </a:rPr>
              <a:t>odnosno</a:t>
            </a:r>
            <a:r>
              <a:rPr lang="sr-Cyrl-RS" sz="2400" dirty="0">
                <a:ea typeface="Times New Roman" panose="02020603050405020304" pitchFamily="18" charset="0"/>
              </a:rPr>
              <a:t> 4</a:t>
            </a:r>
            <a:r>
              <a:rPr lang="en-US" sz="2400" dirty="0">
                <a:ea typeface="Times New Roman" panose="02020603050405020304" pitchFamily="18" charset="0"/>
              </a:rPr>
              <a:t>0000V DC</a:t>
            </a:r>
            <a:r>
              <a:rPr lang="sr-Cyrl-RS" sz="2400" dirty="0">
                <a:ea typeface="Times New Roman" panose="02020603050405020304" pitchFamily="18" charset="0"/>
              </a:rPr>
              <a:t>.</a:t>
            </a:r>
            <a:endParaRPr lang="en-US" sz="2400" dirty="0"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74C6BE-8DE7-4366-B592-8D08E02F7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319" y="664865"/>
            <a:ext cx="1465900" cy="14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43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340AF-14B7-4C72-B0BA-05051946C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1F6F2D-0311-42FB-AB9A-EAAA50FC50FE}"/>
              </a:ext>
            </a:extLst>
          </p:cNvPr>
          <p:cNvSpPr/>
          <p:nvPr/>
        </p:nvSpPr>
        <p:spPr>
          <a:xfrm>
            <a:off x="3004256" y="788283"/>
            <a:ext cx="6780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54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PRAVILA BEZBEDNOSTI</a:t>
            </a:r>
            <a:endParaRPr lang="en-US" sz="5400" b="1" cap="none" spc="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36EE17-EEFC-4FBD-83CD-3C575E8BAEC2}"/>
              </a:ext>
            </a:extLst>
          </p:cNvPr>
          <p:cNvSpPr txBox="1"/>
          <p:nvPr/>
        </p:nvSpPr>
        <p:spPr>
          <a:xfrm>
            <a:off x="4700073" y="1882776"/>
            <a:ext cx="3388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b="1" dirty="0">
                <a:solidFill>
                  <a:srgbClr val="39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ZAŠTITIMO DRUGE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F9EB1-BD18-4B4C-85F5-6126DF708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15" y="2638714"/>
            <a:ext cx="2573461" cy="3327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209366-78C4-496D-A259-AF4EA3500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66" y="2667627"/>
            <a:ext cx="2593095" cy="3268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12E52-D35B-4BBA-8F3A-55221A7D9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93" y="2638714"/>
            <a:ext cx="2583383" cy="326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93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240</Words>
  <Application>Microsoft Office PowerPoint</Application>
  <PresentationFormat>Widescreen</PresentationFormat>
  <Paragraphs>44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Roboto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Milan Lončar</dc:creator>
  <cp:lastModifiedBy>Milan Lončar</cp:lastModifiedBy>
  <cp:revision>23</cp:revision>
  <dcterms:created xsi:type="dcterms:W3CDTF">2024-05-18T08:21:39Z</dcterms:created>
  <dcterms:modified xsi:type="dcterms:W3CDTF">2024-05-21T18:51:57Z</dcterms:modified>
</cp:coreProperties>
</file>