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507" r:id="rId5"/>
    <p:sldId id="736" r:id="rId6"/>
    <p:sldId id="733" r:id="rId7"/>
    <p:sldId id="737" r:id="rId8"/>
    <p:sldId id="739" r:id="rId9"/>
    <p:sldId id="740" r:id="rId10"/>
    <p:sldId id="741" r:id="rId11"/>
    <p:sldId id="742" r:id="rId12"/>
    <p:sldId id="743" r:id="rId13"/>
    <p:sldId id="744" r:id="rId14"/>
    <p:sldId id="656" r:id="rId1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  <p:cmAuthor id="4" name="Aleksandar Savić" initials="AS" lastIdx="13" clrIdx="3">
    <p:extLst>
      <p:ext uri="{19B8F6BF-5375-455C-9EA6-DF929625EA0E}">
        <p15:presenceInfo xmlns:p15="http://schemas.microsoft.com/office/powerpoint/2012/main" userId="Aleksandar Savić" providerId="None"/>
      </p:ext>
    </p:extLst>
  </p:cmAuthor>
  <p:cmAuthor id="5" name="Vesna Kelebuda" initials="VK" lastIdx="5" clrIdx="4">
    <p:extLst>
      <p:ext uri="{19B8F6BF-5375-455C-9EA6-DF929625EA0E}">
        <p15:presenceInfo xmlns:p15="http://schemas.microsoft.com/office/powerpoint/2012/main" userId="Vesna Kelebu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20"/>
    <a:srgbClr val="C00000"/>
    <a:srgbClr val="F6B859"/>
    <a:srgbClr val="CC00CC"/>
    <a:srgbClr val="F8E946"/>
    <a:srgbClr val="C80F0F"/>
    <a:srgbClr val="E6E6E6"/>
    <a:srgbClr val="FFFFFF"/>
    <a:srgbClr val="E7E6E6"/>
    <a:srgbClr val="D6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5" autoAdjust="0"/>
    <p:restoredTop sz="95460" autoAdjust="0"/>
  </p:normalViewPr>
  <p:slideViewPr>
    <p:cSldViewPr snapToGrid="0">
      <p:cViewPr varScale="1">
        <p:scale>
          <a:sx n="119" d="100"/>
          <a:sy n="119" d="100"/>
        </p:scale>
        <p:origin x="638" y="91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18/05/2024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sp>
        <p:nvSpPr>
          <p:cNvPr id="13" name="Bar">
            <a:extLst>
              <a:ext uri="{FF2B5EF4-FFF2-40B4-BE49-F238E27FC236}">
                <a16:creationId xmlns=""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" name="Gruppierung 3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14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16" name="Grafik 7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=""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=""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=""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=""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=""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=""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=""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=""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=""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=""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=""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=""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grpSp>
        <p:nvGrpSpPr>
          <p:cNvPr id="16" name="Gruppierung 15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17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18" name="Grafik 7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feld 19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=""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=""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=""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=""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=""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=""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=""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=""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=""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=""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=""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=""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=""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=""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=""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=""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=""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=""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=""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=""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=""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=""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=""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=""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=""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=""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=""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=""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grpSp>
        <p:nvGrpSpPr>
          <p:cNvPr id="29" name="Gruppierung 28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30" name="Grafik 2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31" name="Grafik 7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feld 31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=""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=""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=""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=""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=""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=""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=""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=""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=""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=""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=""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=""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=""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37" name="Grafik 7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feld 37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uppierung 21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23" name="Grafik 2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24" name="Grafik 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=""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=""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=""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=""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=""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=""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=""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=""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=""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=""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=""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=""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=""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=""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=""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=""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=""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=""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=""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=""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=""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=""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askus.rs/" TargetMode="External"/><Relationship Id="rId4" Type="http://schemas.openxmlformats.org/officeDocument/2006/relationships/hyperlink" Target="mailto:aleksandar.savic@askus.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="" xmlns:a16="http://schemas.microsoft.com/office/drawing/2014/main" id="{2E8844CF-EE31-4AFB-91E4-4B2E90E5DB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9848" y="2266746"/>
            <a:ext cx="7971711" cy="360099"/>
          </a:xfrm>
        </p:spPr>
        <p:txBody>
          <a:bodyPr/>
          <a:lstStyle/>
          <a:p>
            <a:r>
              <a:rPr lang="sr-Latn-RS" dirty="0" smtClean="0"/>
              <a:t>Finansiranje projekata obnovljivih izvora energije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76FE7759-2D9C-4F55-90D1-353B2E688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99848" y="2775458"/>
            <a:ext cx="7970837" cy="548612"/>
          </a:xfrm>
        </p:spPr>
        <p:txBody>
          <a:bodyPr/>
          <a:lstStyle/>
          <a:p>
            <a:r>
              <a:rPr lang="sr-Latn-RS" i="1" dirty="0" err="1" smtClean="0"/>
              <a:t>Eco</a:t>
            </a:r>
            <a:r>
              <a:rPr lang="sr-Latn-RS" i="1" dirty="0" smtClean="0"/>
              <a:t> Forum</a:t>
            </a:r>
          </a:p>
          <a:p>
            <a:r>
              <a:rPr lang="sr-Latn-RS" sz="1200" dirty="0" smtClean="0"/>
              <a:t>Zlatibor </a:t>
            </a:r>
            <a:r>
              <a:rPr lang="sr-Latn-RS" sz="1200" dirty="0" smtClean="0"/>
              <a:t>20-22.Maj 2024</a:t>
            </a:r>
            <a:r>
              <a:rPr lang="sr-Latn-RS" sz="1200" dirty="0" smtClean="0"/>
              <a:t>.</a:t>
            </a:r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6C7D73-A2A1-45EE-80C0-24ED0747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62" y="4020733"/>
            <a:ext cx="901408" cy="6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10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57" y="708338"/>
            <a:ext cx="574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600" i="1" dirty="0" smtClean="0"/>
              <a:t>1. Ekonomski faktori (troškovi, CBAM, ESG standardi i ciljevi)</a:t>
            </a:r>
            <a:endParaRPr lang="en-US" sz="1600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401006"/>
            <a:ext cx="1700011" cy="1116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458" y="2021415"/>
            <a:ext cx="549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600" i="1" dirty="0"/>
              <a:t>2</a:t>
            </a:r>
            <a:r>
              <a:rPr lang="sr-Latn-RS" sz="1600" i="1" dirty="0" smtClean="0"/>
              <a:t>. </a:t>
            </a:r>
            <a:r>
              <a:rPr lang="sr-Latn-RS" sz="1600" i="1" dirty="0" err="1" smtClean="0"/>
              <a:t>Outsourcing</a:t>
            </a:r>
            <a:r>
              <a:rPr lang="sr-Latn-RS" sz="1600" i="1" dirty="0" smtClean="0"/>
              <a:t> – </a:t>
            </a:r>
            <a:r>
              <a:rPr lang="sr-Latn-RS" sz="1600" i="1" dirty="0"/>
              <a:t>k</a:t>
            </a:r>
            <a:r>
              <a:rPr lang="sr-Latn-RS" sz="1600" i="1" dirty="0" smtClean="0"/>
              <a:t>onsultanti, liste dobavljača i tehnologija </a:t>
            </a:r>
            <a:endParaRPr lang="en-US" sz="1600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4" y="1647933"/>
            <a:ext cx="1674033" cy="11435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458" y="3308685"/>
            <a:ext cx="5742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600" i="1" dirty="0" smtClean="0"/>
              <a:t>3. Objedinjavanje i grupisanje procesa, nefinansijski elementi </a:t>
            </a:r>
            <a:endParaRPr lang="en-US" sz="1600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95" y="2928180"/>
            <a:ext cx="1970172" cy="10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7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01" y="4206020"/>
            <a:ext cx="972814" cy="716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0494" y="1526144"/>
            <a:ext cx="2878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Aleksandar Savić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Manager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R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R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AskUs </a:t>
            </a:r>
            <a:r>
              <a:rPr lang="en-U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d.o.o</a:t>
            </a:r>
            <a:r>
              <a:rPr lang="en-US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en-U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+381 (0)60 87 47 463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aleksandar.savic@askus.rs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www.askus.rs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41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170" y="705437"/>
            <a:ext cx="7172684" cy="2810133"/>
          </a:xfrm>
        </p:spPr>
        <p:txBody>
          <a:bodyPr/>
          <a:lstStyle/>
          <a:p>
            <a:pPr algn="just"/>
            <a:endParaRPr lang="sr-Latn-RS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sr-Latn-R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sr-Latn-RS" sz="3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Zašto je važno investirati u projekte OIE i mere EE?</a:t>
            </a:r>
            <a:endParaRPr lang="en-GB" sz="3200" i="1" dirty="0">
              <a:effectLst/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4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08" y="4524897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421" y="589526"/>
            <a:ext cx="3020685" cy="30422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algn="just"/>
            <a:r>
              <a:rPr lang="sr-Latn-RS" sz="1400" dirty="0" smtClean="0"/>
              <a:t>                                                                      YES, BUT…</a:t>
            </a:r>
            <a:endParaRPr lang="sr-Latn-RS" sz="1400" dirty="0"/>
          </a:p>
          <a:p>
            <a:pPr algn="just"/>
            <a:endParaRPr lang="sr-Latn-RS" sz="14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26" y="4520964"/>
            <a:ext cx="669702" cy="497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11" y="589526"/>
            <a:ext cx="2964643" cy="30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8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9" y="972356"/>
            <a:ext cx="3563286" cy="2293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" y="972356"/>
            <a:ext cx="3642482" cy="229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147" y="4524897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7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170" y="705437"/>
            <a:ext cx="7172684" cy="2810133"/>
          </a:xfrm>
        </p:spPr>
        <p:txBody>
          <a:bodyPr/>
          <a:lstStyle/>
          <a:p>
            <a:pPr algn="ctr"/>
            <a:endParaRPr lang="sr-Latn-RS" sz="1800" dirty="0">
              <a:latin typeface="Arial" panose="020B0604020202020204" pitchFamily="34" charset="0"/>
              <a:ea typeface="Yu Gothic UI Semibold" panose="020B0700000000000000" pitchFamily="34" charset="-128"/>
            </a:endParaRPr>
          </a:p>
          <a:p>
            <a:pPr algn="ctr"/>
            <a:endParaRPr lang="sr-Latn-RS" sz="1800" dirty="0" smtClean="0">
              <a:latin typeface="Arial" panose="020B0604020202020204" pitchFamily="34" charset="0"/>
              <a:ea typeface="Yu Gothic UI Semibold" panose="020B0700000000000000" pitchFamily="34" charset="-128"/>
            </a:endParaRPr>
          </a:p>
          <a:p>
            <a:pPr algn="ctr"/>
            <a:r>
              <a:rPr lang="sr-Latn-RS" sz="3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Gde investirati?</a:t>
            </a:r>
            <a:endParaRPr lang="en-US" sz="14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5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2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17" y="705437"/>
            <a:ext cx="7261437" cy="3306332"/>
          </a:xfrm>
        </p:spPr>
        <p:txBody>
          <a:bodyPr/>
          <a:lstStyle/>
          <a:p>
            <a:pPr algn="just"/>
            <a:endParaRPr lang="sr-Latn-RS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sr-Latn-R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6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77" y="482128"/>
            <a:ext cx="1314816" cy="962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4707" y="824785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400" i="1" dirty="0" smtClean="0"/>
              <a:t>Fizička lica, stambene zajednice</a:t>
            </a:r>
            <a:endParaRPr lang="en-US" sz="14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11" y="1558746"/>
            <a:ext cx="1884546" cy="945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4706" y="1893178"/>
            <a:ext cx="3769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400" i="1" dirty="0" smtClean="0"/>
              <a:t>Privreda (sopstvena ulaganja, ESCO, JPP…)</a:t>
            </a:r>
            <a:endParaRPr lang="en-US" sz="14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9" y="2755189"/>
            <a:ext cx="1136131" cy="1146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4706" y="3084791"/>
            <a:ext cx="327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400" i="1" dirty="0" smtClean="0"/>
              <a:t>Projekti (DPN)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3263159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170" y="705437"/>
            <a:ext cx="7172684" cy="2810133"/>
          </a:xfrm>
        </p:spPr>
        <p:txBody>
          <a:bodyPr/>
          <a:lstStyle/>
          <a:p>
            <a:pPr algn="just"/>
            <a:endParaRPr lang="sr-Latn-RS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sr-Latn-R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sr-Latn-RS" sz="3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Ko će to da plati?</a:t>
            </a:r>
          </a:p>
          <a:p>
            <a:pPr algn="ctr"/>
            <a:r>
              <a:rPr lang="sr-Latn-RS" sz="16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(i zašto neće?)</a:t>
            </a:r>
            <a:endParaRPr lang="en-US" sz="16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7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7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8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7" y="120384"/>
            <a:ext cx="1825630" cy="12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4" y="1548113"/>
            <a:ext cx="2437756" cy="1218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0" y="2898996"/>
            <a:ext cx="1967044" cy="1229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5515" y="609527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800" i="1" dirty="0" smtClean="0"/>
              <a:t>1. Sopstvena sredstva</a:t>
            </a:r>
            <a:endParaRPr lang="en-US" sz="18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75515" y="2020048"/>
            <a:ext cx="26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800" i="1" dirty="0" smtClean="0"/>
              <a:t>2. Finansijske institucije</a:t>
            </a:r>
            <a:endParaRPr lang="en-US" sz="18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75515" y="3375362"/>
            <a:ext cx="26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800" i="1" dirty="0" smtClean="0"/>
              <a:t>3. Subvencije (grantovi)</a:t>
            </a:r>
            <a:endParaRPr lang="en-US" sz="1800" i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540">
            <a:off x="2186307" y="182528"/>
            <a:ext cx="1683093" cy="1167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674">
            <a:off x="2296431" y="1546496"/>
            <a:ext cx="1622208" cy="12617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741">
            <a:off x="2036541" y="2995674"/>
            <a:ext cx="1760002" cy="11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658FF-DF98-DB9A-8174-4E5C97BAF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170" y="705437"/>
            <a:ext cx="7172684" cy="2810133"/>
          </a:xfrm>
        </p:spPr>
        <p:txBody>
          <a:bodyPr/>
          <a:lstStyle/>
          <a:p>
            <a:pPr algn="just"/>
            <a:endParaRPr lang="sr-Latn-RS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sr-Latn-R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sr-Latn-RS" sz="3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Šta su rešenja?</a:t>
            </a:r>
            <a:endParaRPr lang="en-US" sz="14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AD2AC-B7A1-ED85-59DA-FE61D24156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22 Jan. 2019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7AE72-72CB-4016-F73F-6C18FEB6BE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Titel of the presentation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9A2BDD-D17F-5920-AA3B-F65FD5FEBB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9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4524897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6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7e7c3a-8106-4b9e-a1f5-8f17f15ca894">
      <UserInfo>
        <DisplayName>Lahl, David GIZ RS</DisplayName>
        <AccountId>158</AccountId>
        <AccountType/>
      </UserInfo>
    </SharedWithUsers>
    <lcf76f155ced4ddcb4097134ff3c332f xmlns="b6102676-0cc1-40d2-a0a4-28eb9654447a">
      <Terms xmlns="http://schemas.microsoft.com/office/infopath/2007/PartnerControls"/>
    </lcf76f155ced4ddcb4097134ff3c332f>
    <TaxCatchAll xmlns="b77e7c3a-8106-4b9e-a1f5-8f17f15ca894" xsi:nil="true"/>
    <MediaLengthInSeconds xmlns="b6102676-0cc1-40d2-a0a4-28eb965444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36A15EC80165438A0ED736191B160F" ma:contentTypeVersion="17" ma:contentTypeDescription="Ein neues Dokument erstellen." ma:contentTypeScope="" ma:versionID="08ed07bb67a6bbf22f2f083c1d5ec43a">
  <xsd:schema xmlns:xsd="http://www.w3.org/2001/XMLSchema" xmlns:xs="http://www.w3.org/2001/XMLSchema" xmlns:p="http://schemas.microsoft.com/office/2006/metadata/properties" xmlns:ns2="b6102676-0cc1-40d2-a0a4-28eb9654447a" xmlns:ns3="b77e7c3a-8106-4b9e-a1f5-8f17f15ca894" targetNamespace="http://schemas.microsoft.com/office/2006/metadata/properties" ma:root="true" ma:fieldsID="9eaeb591c820a8ec91f49f9a1259de38" ns2:_="" ns3:_="">
    <xsd:import namespace="b6102676-0cc1-40d2-a0a4-28eb9654447a"/>
    <xsd:import namespace="b77e7c3a-8106-4b9e-a1f5-8f17f15ca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02676-0cc1-40d2-a0a4-28eb96544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e7c3a-8106-4b9e-a1f5-8f17f15ca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ebaf9f9-6158-4bf6-b1da-087e7af7eb39}" ma:internalName="TaxCatchAll" ma:showField="CatchAllData" ma:web="b77e7c3a-8106-4b9e-a1f5-8f17f15ca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C1AAF-619B-4F5A-B860-7F3F49C101B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b77e7c3a-8106-4b9e-a1f5-8f17f15ca894"/>
    <ds:schemaRef ds:uri="http://schemas.microsoft.com/office/infopath/2007/PartnerControls"/>
    <ds:schemaRef ds:uri="http://schemas.openxmlformats.org/package/2006/metadata/core-properties"/>
    <ds:schemaRef ds:uri="b6102676-0cc1-40d2-a0a4-28eb9654447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731C7A-6400-4FB7-99E2-C16D77CF7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55423-DEE0-4AC5-B55D-E637E36A4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02676-0cc1-40d2-a0a4-28eb9654447a"/>
    <ds:schemaRef ds:uri="b77e7c3a-8106-4b9e-a1f5-8f17f15ca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206</Words>
  <Application>Microsoft Office PowerPoint</Application>
  <PresentationFormat>On-screen Show (16:9)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Yu Gothic UI Semibold</vt:lpstr>
      <vt:lpstr>Arial</vt:lpstr>
      <vt:lpstr>Calibri</vt:lpstr>
      <vt:lpstr>Symbol</vt:lpstr>
      <vt:lpstr>Times New Roman</vt:lpstr>
      <vt:lpstr>Wingdings</vt:lpstr>
      <vt:lpstr>Master English</vt:lpstr>
      <vt:lpstr>Finansiranje projekata obnovljivih izvora energije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GIZ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Aleksandar Savić</cp:lastModifiedBy>
  <cp:revision>1028</cp:revision>
  <dcterms:created xsi:type="dcterms:W3CDTF">2017-09-14T11:33:37Z</dcterms:created>
  <dcterms:modified xsi:type="dcterms:W3CDTF">2024-05-17T22:15:30Z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0x010100AB36A15EC80165438A0ED736191B160F</vt:lpwstr>
  </property>
  <property fmtid="{D5CDD505-2E9C-101B-9397-08002B2CF9AE}" pid="3" name="AuthorIds_UIVersion_512">
    <vt:lpwstr>31</vt:lpwstr>
  </property>
  <property fmtid="{D5CDD505-2E9C-101B-9397-08002B2CF9AE}" pid="4" name="AuthorIds_UIVersion_1024">
    <vt:lpwstr>31</vt:lpwstr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