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32" r:id="rId2"/>
    <p:sldMasterId id="2147483818" r:id="rId3"/>
  </p:sldMasterIdLst>
  <p:notesMasterIdLst>
    <p:notesMasterId r:id="rId51"/>
  </p:notesMasterIdLst>
  <p:handoutMasterIdLst>
    <p:handoutMasterId r:id="rId52"/>
  </p:handoutMasterIdLst>
  <p:sldIdLst>
    <p:sldId id="256" r:id="rId4"/>
    <p:sldId id="457" r:id="rId5"/>
    <p:sldId id="258" r:id="rId6"/>
    <p:sldId id="455" r:id="rId7"/>
    <p:sldId id="259" r:id="rId8"/>
    <p:sldId id="459" r:id="rId9"/>
    <p:sldId id="311" r:id="rId10"/>
    <p:sldId id="257" r:id="rId11"/>
    <p:sldId id="285" r:id="rId12"/>
    <p:sldId id="269" r:id="rId13"/>
    <p:sldId id="283" r:id="rId14"/>
    <p:sldId id="461" r:id="rId15"/>
    <p:sldId id="483" r:id="rId16"/>
    <p:sldId id="488" r:id="rId17"/>
    <p:sldId id="485" r:id="rId18"/>
    <p:sldId id="284" r:id="rId19"/>
    <p:sldId id="287" r:id="rId20"/>
    <p:sldId id="265" r:id="rId21"/>
    <p:sldId id="266" r:id="rId22"/>
    <p:sldId id="267" r:id="rId23"/>
    <p:sldId id="290" r:id="rId24"/>
    <p:sldId id="332" r:id="rId25"/>
    <p:sldId id="291" r:id="rId26"/>
    <p:sldId id="292" r:id="rId27"/>
    <p:sldId id="293" r:id="rId28"/>
    <p:sldId id="295" r:id="rId29"/>
    <p:sldId id="296" r:id="rId30"/>
    <p:sldId id="298" r:id="rId31"/>
    <p:sldId id="299" r:id="rId32"/>
    <p:sldId id="301" r:id="rId33"/>
    <p:sldId id="321" r:id="rId34"/>
    <p:sldId id="319" r:id="rId35"/>
    <p:sldId id="456" r:id="rId36"/>
    <p:sldId id="352" r:id="rId37"/>
    <p:sldId id="325" r:id="rId38"/>
    <p:sldId id="347" r:id="rId39"/>
    <p:sldId id="343" r:id="rId40"/>
    <p:sldId id="349" r:id="rId41"/>
    <p:sldId id="335" r:id="rId42"/>
    <p:sldId id="490" r:id="rId43"/>
    <p:sldId id="467" r:id="rId44"/>
    <p:sldId id="361" r:id="rId45"/>
    <p:sldId id="470" r:id="rId46"/>
    <p:sldId id="270" r:id="rId47"/>
    <p:sldId id="481" r:id="rId48"/>
    <p:sldId id="482" r:id="rId49"/>
    <p:sldId id="489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9B"/>
    <a:srgbClr val="FF6600"/>
    <a:srgbClr val="660033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80145" autoAdjust="0"/>
  </p:normalViewPr>
  <p:slideViewPr>
    <p:cSldViewPr>
      <p:cViewPr varScale="1">
        <p:scale>
          <a:sx n="88" d="100"/>
          <a:sy n="88" d="100"/>
        </p:scale>
        <p:origin x="22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20316C-4713-BE43-B33A-1E775DCB78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BFBD0-878F-5B48-8546-E58E54D632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9A368-584A-7543-98CC-CFC6EE7F8C86}" type="datetimeFigureOut">
              <a:rPr lang="x-none" smtClean="0"/>
              <a:pPr/>
              <a:t>5/21/2024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84482-4EDD-C342-A08F-1F9B87EC8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48699-91A3-D841-B576-A272DB46C7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5567F-0DFC-5348-95EF-02A73F4CEDE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929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DB68C-789A-4F04-8D6A-8DDDAA4F9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6735B9-0296-4682-A5FF-CB36F07559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8E4F80-8AC5-5F4C-8E8E-406B25091EEF}" type="datetimeFigureOut">
              <a:rPr lang="en-GB"/>
              <a:pPr>
                <a:defRPr/>
              </a:pPr>
              <a:t>21/05/2024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FCB593-6D25-49C0-B118-782BA4E40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B49578-26BF-422C-9BC0-17F9D97C5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71049-055F-495F-987A-FD3CB4505F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2DAA-1AFB-4998-AC4D-526AA6788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E92220-7A33-3D48-9D9C-AD3069CDCD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368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altLang="en-US" sz="12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anjon HCO</a:t>
            </a:r>
            <a:r>
              <a:rPr lang="sr-Latn-CS" altLang="en-US" sz="1200" baseline="-25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3</a:t>
            </a:r>
            <a:r>
              <a:rPr lang="sr-Latn-CS" altLang="en-US" sz="12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i katjoni Na </a:t>
            </a:r>
            <a:r>
              <a:rPr lang="sr-Latn-CS" altLang="en-US" sz="1200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r-Latn-CS" altLang="en-US" sz="1200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alkalne vode ili Ca i Mg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92220-7A33-3D48-9D9C-AD3069CDCD26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140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extLst>
              <a:ext uri="{FF2B5EF4-FFF2-40B4-BE49-F238E27FC236}">
                <a16:creationId xmlns:a16="http://schemas.microsoft.com/office/drawing/2014/main" id="{FCA9FC17-0110-F143-ACC6-E27B2435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x-none" altLang="x-none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4DC561B6-B1FE-F948-8090-0E812AA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x-none" altLang="x-none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1169117" y="143439"/>
            <a:ext cx="7772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49AFB7DB-DB6D-C246-8488-2437BFC5B0D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6C5FFA50-B5EC-F64B-8CA7-3BD2983FD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7413F95A-BF36-7D47-A46E-FCE5A9ABB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43EA17-A02A-4846-986E-DC1E577B9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65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A53BFD6A-1059-D041-863B-E6AD6A879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6217D259-AE98-5B40-B431-1E1C1DA98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0FA3B655-8D0B-804F-9BB9-690494EDA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276D4-FC99-8847-AD53-2D418AF77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38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75A40ACB-DA8C-8747-8E06-55154F274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3F57F1EE-33B5-984C-8757-CA4542DC9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6EDE4BEE-CE98-9749-8BA0-EAFA32DE0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AE430-9127-0441-8CC9-B08BC015A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83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44463"/>
            <a:ext cx="1962150" cy="5951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4463"/>
            <a:ext cx="5734050" cy="5951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22027FF4-884A-B543-A5A9-8F78E2466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4678E73E-313F-BC45-8589-631AE6773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7DADEBF-05E8-1545-B273-341A3ADFA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B0C21-952C-6B4F-AF37-CA9AC8813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13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copy 1"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"/>
          <p:cNvSpPr/>
          <p:nvPr/>
        </p:nvSpPr>
        <p:spPr>
          <a:xfrm>
            <a:off x="609599" y="1263817"/>
            <a:ext cx="7924801" cy="1"/>
          </a:xfrm>
          <a:prstGeom prst="line">
            <a:avLst/>
          </a:prstGeom>
          <a:ln w="12700">
            <a:solidFill>
              <a:srgbClr val="CC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6485" y="6245225"/>
            <a:ext cx="297916" cy="281940"/>
          </a:xfrm>
          <a:prstGeom prst="rect">
            <a:avLst/>
          </a:prstGeom>
        </p:spPr>
        <p:txBody>
          <a:bodyPr anchor="t"/>
          <a:lstStyle>
            <a:lvl1pPr>
              <a:defRPr b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1133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983374C5-3E7F-7E4D-A9C1-3BCE24909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7AE5D297-BBDA-8844-A4FC-C11AA2977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164FCF18-6871-3C44-9F4E-82A46ED1C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B1A59B-6D7D-B147-A957-78C3461A78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28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extLst>
              <a:ext uri="{FF2B5EF4-FFF2-40B4-BE49-F238E27FC236}">
                <a16:creationId xmlns:a16="http://schemas.microsoft.com/office/drawing/2014/main" id="{FCA9FC17-0110-F143-ACC6-E27B2435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x-none" altLang="x-none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4DC561B6-B1FE-F948-8090-0E812AA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x-none" altLang="x-none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1169117" y="143439"/>
            <a:ext cx="7772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1575" y="3124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49AFB7DB-DB6D-C246-8488-2437BFC5B0D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6C5FFA50-B5EC-F64B-8CA7-3BD2983FD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7413F95A-BF36-7D47-A46E-FCE5A9ABB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43EA17-A02A-4846-986E-DC1E577B9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97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30A264DD-9158-B941-B14B-C555FA4FF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A1A58F4-C025-AB43-8C3A-D6CBA6B1A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35CF217-0FE7-8B44-B89C-C0402EE8F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B2E69-DAB4-D048-80EA-C7B16D39F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074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026F7720-5A01-C74B-8264-116193BDE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86DCCBCE-4857-8E48-B99C-7E045281C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EFCE068-53E9-7C4F-8383-EE953663C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88DF2-84A1-8A40-933F-BB56A1AFB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27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26EABE12-EFD0-874E-9622-63D8C3EFA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2663AFF3-ABE3-5C40-B6CB-DE38523F4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75484A09-B22C-8B4A-83E0-6C599BF24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2E56B-BEA5-7740-B7A6-9B58607BD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D53CBD59-4B13-F246-AD7B-468F52EF4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3BF507E5-4C56-2541-9984-72CFB8E27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ADA3B426-DEA5-F446-8E83-77056CCB9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59FA6-7340-C947-9AC9-14F2E983E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3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30A264DD-9158-B941-B14B-C555FA4FF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A1A58F4-C025-AB43-8C3A-D6CBA6B1A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35CF217-0FE7-8B44-B89C-C0402EE8F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B2E69-DAB4-D048-80EA-C7B16D39F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32A32992-181B-1A4C-8FC8-B24D6670B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4B4DC79-71D7-6A42-B513-EA5F16C86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3A135023-5594-7444-AB18-DA93FE1CF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63941-E63E-C44A-A9CD-7BA3B6740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84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983374C5-3E7F-7E4D-A9C1-3BCE24909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7AE5D297-BBDA-8844-A4FC-C11AA2977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164FCF18-6871-3C44-9F4E-82A46ED1C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1A59B-6D7D-B147-A957-78C3461A7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710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4024-F004-4335-B66D-CD90C9D8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AA990-16C2-455B-9490-79ADA5D0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484A1-85B0-45E1-823C-07143682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6B020-63B0-4DEB-A880-9C181D2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466-EE8D-4948-B052-1D9573C34B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940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ADC6EA40-544E-E348-A9FD-0E53D9BB1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F26063E9-BE4D-5E48-80D4-9EBBEF3E8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7E34D747-09FF-1941-B292-4CD0A24E1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F17D-A706-964A-9A04-4ED55E1D5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99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A53BFD6A-1059-D041-863B-E6AD6A879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6217D259-AE98-5B40-B431-1E1C1DA98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0FA3B655-8D0B-804F-9BB9-690494EDA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276D4-FC99-8847-AD53-2D418AF77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030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75A40ACB-DA8C-8747-8E06-55154F274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3F57F1EE-33B5-984C-8757-CA4542DC9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6EDE4BEE-CE98-9749-8BA0-EAFA32DE0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AE430-9127-0441-8CC9-B08BC015A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1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44463"/>
            <a:ext cx="1962150" cy="5951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4463"/>
            <a:ext cx="5734050" cy="5951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22027FF4-884A-B543-A5A9-8F78E2466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4678E73E-313F-BC45-8589-631AE6773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7DADEBF-05E8-1545-B273-341A3ADFA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B0C21-952C-6B4F-AF37-CA9AC8813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52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026F7720-5A01-C74B-8264-116193BDE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86DCCBCE-4857-8E48-B99C-7E045281C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3EFCE068-53E9-7C4F-8383-EE953663C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88DF2-84A1-8A40-933F-BB56A1AFB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63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26EABE12-EFD0-874E-9622-63D8C3EFA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2663AFF3-ABE3-5C40-B6CB-DE38523F4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75484A09-B22C-8B4A-83E0-6C599BF24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2E56B-BEA5-7740-B7A6-9B58607BD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7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D53CBD59-4B13-F246-AD7B-468F52EF4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3BF507E5-4C56-2541-9984-72CFB8E27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ADA3B426-DEA5-F446-8E83-77056CCB9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59FA6-7340-C947-9AC9-14F2E983E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09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32A32992-181B-1A4C-8FC8-B24D6670B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4B4DC79-71D7-6A42-B513-EA5F16C86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3A135023-5594-7444-AB18-DA93FE1CF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63941-E63E-C44A-A9CD-7BA3B6740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1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983374C5-3E7F-7E4D-A9C1-3BCE24909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7AE5D297-BBDA-8844-A4FC-C11AA2977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164FCF18-6871-3C44-9F4E-82A46ED1C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1A59B-6D7D-B147-A957-78C3461A7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85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4024-F004-4335-B66D-CD90C9D8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AA990-16C2-455B-9490-79ADA5D0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484A1-85B0-45E1-823C-07143682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6B020-63B0-4DEB-A880-9C181D2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2466-EE8D-4948-B052-1D9573C34B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18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ADC6EA40-544E-E348-A9FD-0E53D9BB1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F26063E9-BE4D-5E48-80D4-9EBBEF3E8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7E34D747-09FF-1941-B292-4CD0A24E1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F17D-A706-964A-9A04-4ED55E1D5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82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4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8">
            <a:extLst>
              <a:ext uri="{FF2B5EF4-FFF2-40B4-BE49-F238E27FC236}">
                <a16:creationId xmlns:a16="http://schemas.microsoft.com/office/drawing/2014/main" id="{7EBCEC4F-0B4E-464E-94B7-5FA02039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x-none" altLang="x-none"/>
          </a:p>
        </p:txBody>
      </p:sp>
      <p:sp>
        <p:nvSpPr>
          <p:cNvPr id="2080" name="Rectangle 32">
            <a:extLst>
              <a:ext uri="{FF2B5EF4-FFF2-40B4-BE49-F238E27FC236}">
                <a16:creationId xmlns:a16="http://schemas.microsoft.com/office/drawing/2014/main" id="{4488A870-3A0F-4A4C-909D-642D8ED3F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29838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81" name="Rectangle 33">
            <a:extLst>
              <a:ext uri="{FF2B5EF4-FFF2-40B4-BE49-F238E27FC236}">
                <a16:creationId xmlns:a16="http://schemas.microsoft.com/office/drawing/2014/main" id="{87616549-61D7-4AF6-85A8-81FD026B3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82" name="Rectangle 34">
            <a:extLst>
              <a:ext uri="{FF2B5EF4-FFF2-40B4-BE49-F238E27FC236}">
                <a16:creationId xmlns:a16="http://schemas.microsoft.com/office/drawing/2014/main" id="{0FE9371D-3884-4FEA-8CE5-57B81D1724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3" name="Rectangle 35">
            <a:extLst>
              <a:ext uri="{FF2B5EF4-FFF2-40B4-BE49-F238E27FC236}">
                <a16:creationId xmlns:a16="http://schemas.microsoft.com/office/drawing/2014/main" id="{C2F3EBE6-3C52-4DD3-9141-64371E66A2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id="{4166E99F-D4ED-404C-893E-295C49F989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83D2466-EE8D-4948-B052-1D9573C34BD0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749CA6-C757-C242-A332-4B44A77D442D}"/>
              </a:ext>
            </a:extLst>
          </p:cNvPr>
          <p:cNvCxnSpPr/>
          <p:nvPr userDrawn="1"/>
        </p:nvCxnSpPr>
        <p:spPr bwMode="auto">
          <a:xfrm>
            <a:off x="654050" y="183515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F1C66C-D485-F840-B8B3-C823118CB3E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700" y="1676400"/>
            <a:ext cx="9677400" cy="0"/>
          </a:xfrm>
          <a:prstGeom prst="straightConnector1">
            <a:avLst/>
          </a:prstGeom>
          <a:ln w="9525" cap="flat" cmpd="sng" algn="ctr">
            <a:solidFill>
              <a:srgbClr val="FF009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5" r:id="rId8"/>
    <p:sldLayoutId id="2147483800" r:id="rId9"/>
    <p:sldLayoutId id="2147483801" r:id="rId10"/>
    <p:sldLayoutId id="2147483802" r:id="rId11"/>
    <p:sldLayoutId id="2147483803" r:id="rId12"/>
    <p:sldLayoutId id="214748383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ln>
            <a:noFill/>
          </a:ln>
          <a:solidFill>
            <a:srgbClr val="FF009B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1"/>
          </a:fgClr>
          <a:bgClr>
            <a:schemeClr val="accent4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8">
            <a:extLst>
              <a:ext uri="{FF2B5EF4-FFF2-40B4-BE49-F238E27FC236}">
                <a16:creationId xmlns:a16="http://schemas.microsoft.com/office/drawing/2014/main" id="{7EBCEC4F-0B4E-464E-94B7-5FA02039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x-none" altLang="x-none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Rectangle 32">
            <a:extLst>
              <a:ext uri="{FF2B5EF4-FFF2-40B4-BE49-F238E27FC236}">
                <a16:creationId xmlns:a16="http://schemas.microsoft.com/office/drawing/2014/main" id="{4488A870-3A0F-4A4C-909D-642D8ED3F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29838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81" name="Rectangle 33">
            <a:extLst>
              <a:ext uri="{FF2B5EF4-FFF2-40B4-BE49-F238E27FC236}">
                <a16:creationId xmlns:a16="http://schemas.microsoft.com/office/drawing/2014/main" id="{87616549-61D7-4AF6-85A8-81FD026B3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82" name="Rectangle 34">
            <a:extLst>
              <a:ext uri="{FF2B5EF4-FFF2-40B4-BE49-F238E27FC236}">
                <a16:creationId xmlns:a16="http://schemas.microsoft.com/office/drawing/2014/main" id="{0FE9371D-3884-4FEA-8CE5-57B81D1724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3" name="Rectangle 35">
            <a:extLst>
              <a:ext uri="{FF2B5EF4-FFF2-40B4-BE49-F238E27FC236}">
                <a16:creationId xmlns:a16="http://schemas.microsoft.com/office/drawing/2014/main" id="{C2F3EBE6-3C52-4DD3-9141-64371E66A2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id="{4166E99F-D4ED-404C-893E-295C49F989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D2466-EE8D-4948-B052-1D9573C34BD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749CA6-C757-C242-A332-4B44A77D442D}"/>
              </a:ext>
            </a:extLst>
          </p:cNvPr>
          <p:cNvCxnSpPr/>
          <p:nvPr userDrawn="1"/>
        </p:nvCxnSpPr>
        <p:spPr bwMode="auto">
          <a:xfrm>
            <a:off x="654050" y="183515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F1C66C-D485-F840-B8B3-C823118CB3E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-266700" y="6172200"/>
            <a:ext cx="9677400" cy="0"/>
          </a:xfrm>
          <a:prstGeom prst="straightConnector1">
            <a:avLst/>
          </a:prstGeom>
          <a:ln w="9525" cap="flat" cmpd="sng" algn="ctr">
            <a:solidFill>
              <a:srgbClr val="FF009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006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ln>
            <a:noFill/>
          </a:ln>
          <a:solidFill>
            <a:srgbClr val="FF009B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90">
          <a:fgClr>
            <a:schemeClr val="tx1"/>
          </a:fgClr>
          <a:bgClr>
            <a:schemeClr val="accent4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8">
            <a:extLst>
              <a:ext uri="{FF2B5EF4-FFF2-40B4-BE49-F238E27FC236}">
                <a16:creationId xmlns:a16="http://schemas.microsoft.com/office/drawing/2014/main" id="{7EBCEC4F-0B4E-464E-94B7-5FA02039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x-none" altLang="x-none"/>
          </a:p>
        </p:txBody>
      </p:sp>
      <p:sp>
        <p:nvSpPr>
          <p:cNvPr id="2080" name="Rectangle 32">
            <a:extLst>
              <a:ext uri="{FF2B5EF4-FFF2-40B4-BE49-F238E27FC236}">
                <a16:creationId xmlns:a16="http://schemas.microsoft.com/office/drawing/2014/main" id="{4488A870-3A0F-4A4C-909D-642D8ED3F7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29838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81" name="Rectangle 33">
            <a:extLst>
              <a:ext uri="{FF2B5EF4-FFF2-40B4-BE49-F238E27FC236}">
                <a16:creationId xmlns:a16="http://schemas.microsoft.com/office/drawing/2014/main" id="{87616549-61D7-4AF6-85A8-81FD026B3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82" name="Rectangle 34">
            <a:extLst>
              <a:ext uri="{FF2B5EF4-FFF2-40B4-BE49-F238E27FC236}">
                <a16:creationId xmlns:a16="http://schemas.microsoft.com/office/drawing/2014/main" id="{0FE9371D-3884-4FEA-8CE5-57B81D1724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3" name="Rectangle 35">
            <a:extLst>
              <a:ext uri="{FF2B5EF4-FFF2-40B4-BE49-F238E27FC236}">
                <a16:creationId xmlns:a16="http://schemas.microsoft.com/office/drawing/2014/main" id="{C2F3EBE6-3C52-4DD3-9141-64371E66A2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id="{4166E99F-D4ED-404C-893E-295C49F989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83D2466-EE8D-4948-B052-1D9573C34BD0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749CA6-C757-C242-A332-4B44A77D442D}"/>
              </a:ext>
            </a:extLst>
          </p:cNvPr>
          <p:cNvCxnSpPr/>
          <p:nvPr userDrawn="1"/>
        </p:nvCxnSpPr>
        <p:spPr bwMode="auto">
          <a:xfrm>
            <a:off x="654050" y="183515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96253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ln>
            <a:noFill/>
          </a:ln>
          <a:solidFill>
            <a:srgbClr val="FF009B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4">
              <a:lumMod val="50000"/>
            </a:schemeClr>
          </a:solidFill>
          <a:effectLst/>
          <a:latin typeface="Baskerville" panose="02020502070401020303" pitchFamily="18" charset="0"/>
          <a:ea typeface="Baskerville" panose="020205020704010203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12369B-D1F7-4C1F-ACCB-1CF2711FDD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598475"/>
            <a:ext cx="7848600" cy="3046988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sz="3200" kern="1200" dirty="0">
                <a:solidFill>
                  <a:srgbClr val="FF0000"/>
                </a:solidFill>
              </a:rPr>
              <a:t>MINERALNE VODE   I  </a:t>
            </a:r>
            <a:br>
              <a:rPr lang="sr-Latn-RS" sz="3200" kern="1200" dirty="0">
                <a:solidFill>
                  <a:srgbClr val="FF0000"/>
                </a:solidFill>
              </a:rPr>
            </a:br>
            <a:r>
              <a:rPr lang="sr-Latn-RS" sz="3200" kern="1200" dirty="0">
                <a:solidFill>
                  <a:srgbClr val="FF0000"/>
                </a:solidFill>
              </a:rPr>
              <a:t>BANJE SRBIJE</a:t>
            </a:r>
            <a:br>
              <a:rPr lang="en-GB" sz="3200" kern="1200" dirty="0">
                <a:solidFill>
                  <a:srgbClr val="FF0000"/>
                </a:solidFill>
              </a:rPr>
            </a:br>
            <a:br>
              <a:rPr lang="en-GB" sz="3200" kern="1200" dirty="0">
                <a:solidFill>
                  <a:srgbClr val="FF0000"/>
                </a:solidFill>
              </a:rPr>
            </a:br>
            <a:br>
              <a:rPr lang="en-GB" sz="3200" kern="1200" dirty="0">
                <a:solidFill>
                  <a:srgbClr val="FF0000"/>
                </a:solidFill>
              </a:rPr>
            </a:br>
            <a:br>
              <a:rPr lang="en-GB" sz="3200" kern="1200" dirty="0">
                <a:solidFill>
                  <a:srgbClr val="FF0000"/>
                </a:solidFill>
              </a:rPr>
            </a:br>
            <a:r>
              <a:rPr lang="en-GB" sz="3200" kern="1200" dirty="0">
                <a:solidFill>
                  <a:srgbClr val="FF0000"/>
                </a:solidFill>
              </a:rPr>
              <a:t>Dr sci med </a:t>
            </a:r>
            <a:r>
              <a:rPr lang="en-GB" sz="3200" kern="1200" dirty="0" err="1">
                <a:solidFill>
                  <a:srgbClr val="FF0000"/>
                </a:solidFill>
              </a:rPr>
              <a:t>Mojsije</a:t>
            </a:r>
            <a:r>
              <a:rPr lang="en-GB" sz="3200" kern="1200" dirty="0">
                <a:solidFill>
                  <a:srgbClr val="FF0000"/>
                </a:solidFill>
              </a:rPr>
              <a:t> An</a:t>
            </a:r>
            <a:r>
              <a:rPr lang="sr-Latn-RS" sz="3200" kern="1200" dirty="0" err="1">
                <a:solidFill>
                  <a:srgbClr val="FF0000"/>
                </a:solidFill>
              </a:rPr>
              <a:t>đić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195C0B-AE6A-5243-882D-1AB42DCE40F3}"/>
              </a:ext>
            </a:extLst>
          </p:cNvPr>
          <p:cNvCxnSpPr>
            <a:cxnSpLocks/>
          </p:cNvCxnSpPr>
          <p:nvPr/>
        </p:nvCxnSpPr>
        <p:spPr bwMode="auto">
          <a:xfrm>
            <a:off x="152400" y="5105400"/>
            <a:ext cx="9677400" cy="0"/>
          </a:xfrm>
          <a:prstGeom prst="straightConnector1">
            <a:avLst/>
          </a:prstGeom>
          <a:ln w="9525" cap="flat" cmpd="sng" algn="ctr">
            <a:solidFill>
              <a:srgbClr val="FF009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345C969-B719-4E4C-A323-4550A8ABDD58}"/>
              </a:ext>
            </a:extLst>
          </p:cNvPr>
          <p:cNvSpPr/>
          <p:nvPr/>
        </p:nvSpPr>
        <p:spPr>
          <a:xfrm>
            <a:off x="0" y="50421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i="1" dirty="0">
                <a:solidFill>
                  <a:srgbClr val="002060"/>
                </a:solidFill>
                <a:latin typeface="Baskerville" panose="02020502070401020303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CBADF-1968-4924-B07F-63C445BF163A}"/>
              </a:ext>
            </a:extLst>
          </p:cNvPr>
          <p:cNvSpPr txBox="1"/>
          <p:nvPr/>
        </p:nvSpPr>
        <p:spPr>
          <a:xfrm>
            <a:off x="262551" y="408644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2903" y="8374"/>
            <a:ext cx="292100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1B7802-C656-4F3B-B7DC-6D9BAF95F2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8640" y="599182"/>
            <a:ext cx="8595360" cy="1077218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CS" altLang="en-US" sz="3200" dirty="0">
                <a:solidFill>
                  <a:srgbClr val="FF0000"/>
                </a:solidFill>
              </a:rPr>
              <a:t> Načini primene mineralnih voda</a:t>
            </a:r>
            <a:br>
              <a:rPr lang="sr-Latn-CS" altLang="en-US" sz="3200" dirty="0">
                <a:solidFill>
                  <a:srgbClr val="FF0000"/>
                </a:solidFill>
              </a:rPr>
            </a:b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4A5C2C5-EC4C-4C32-98F4-86EA40F373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48640" y="2286000"/>
            <a:ext cx="86106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kupanje u mineralnoj vodi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pijenje mineralne vode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druge oblike spoljne i unutrašnje upotrebe mineralne vode (ispiranja, inhalacije i orošavanja)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oblaganje peloidom ili peloidnim kupkama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inhaliranje lekovitih gasova</a:t>
            </a:r>
          </a:p>
          <a:p>
            <a:pPr eaLnBrk="1" hangingPunct="1">
              <a:buFontTx/>
              <a:buNone/>
              <a:defRPr/>
            </a:pPr>
            <a:r>
              <a:rPr lang="sr-Latn-CS" altLang="en-US" sz="2800" dirty="0"/>
              <a:t>	</a:t>
            </a:r>
          </a:p>
          <a:p>
            <a:pPr eaLnBrk="1" hangingPunct="1">
              <a:buFontTx/>
              <a:buNone/>
              <a:defRPr/>
            </a:pPr>
            <a:r>
              <a:rPr lang="sr-Latn-CS" altLang="en-US" sz="2800" dirty="0"/>
              <a:t>	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90485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C46AE5D-9151-40A0-8558-5C9EB1EB6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9300D92E-06E1-41E0-8443-E2029ED5F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01179"/>
            <a:ext cx="8165807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eaLnBrk="1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02060"/>
                </a:solidFill>
                <a:latin typeface="Baskerville"/>
              </a:rPr>
              <a:t>Da li će vode u prirodi sadržavati veće ili manje količine rastvorene materije, zavisi od zemljišta </a:t>
            </a:r>
          </a:p>
          <a:p>
            <a:pPr marL="457200" marR="0" lvl="0" indent="-457200" defTabSz="914400" eaLnBrk="1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02060"/>
                </a:solidFill>
                <a:latin typeface="Baskerville"/>
              </a:rPr>
              <a:t>Svaki termalni izvor ima svoje specifične osobine, svoj naročiti mehanizam podzemnog kretanja vode. Različiti uslovi formiranja voda u složenim hidrogeološkim strukturama objašnjavaju i fizičkohemijsku raznolikost mineralnih voda.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22FCCF47-2AB8-421E-9E6D-A72CE5999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" y="457200"/>
            <a:ext cx="79143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</a:rPr>
              <a:t>Poreklo mineralnih voda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sr-Latn-C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„Kakvo zemljište takva voda“ (M.Leko)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E67D8DAE-2A21-4DC8-B1B1-33C178AA2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r-Latn-CS" altLang="en-US" dirty="0">
                <a:solidFill>
                  <a:srgbClr val="002060"/>
                </a:solidFill>
              </a:rPr>
              <a:t>U Srbiji ima više od 300 različitih lekovitih voda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r-Latn-CS" altLang="en-US" dirty="0">
                <a:solidFill>
                  <a:srgbClr val="002060"/>
                </a:solidFill>
              </a:rPr>
              <a:t>U banjskim i klimatskim mestima izgrađeno je preko 20 različitih specijalnih bolnica za rehabilitaciju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r-Latn-CS" altLang="en-US" dirty="0">
                <a:solidFill>
                  <a:srgbClr val="002060"/>
                </a:solidFill>
              </a:rPr>
              <a:t>One imaju različita indikaciona područja i u sklopu svojih osnovnih delatnosti koriste svoje lekovite vode, blata, gasove i/ili klimate kao opšte i lokalne terapeutske agense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450C1-4492-4307-9D38-D628E30C7598}"/>
              </a:ext>
            </a:extLst>
          </p:cNvPr>
          <p:cNvSpPr txBox="1"/>
          <p:nvPr/>
        </p:nvSpPr>
        <p:spPr>
          <a:xfrm>
            <a:off x="1676400" y="609600"/>
            <a:ext cx="5270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Mineralne vode u Srbiji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6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0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7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35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6CB814A-F5B1-4ADF-B4BC-AAD72122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5642" name="Group 1130">
            <a:extLst>
              <a:ext uri="{FF2B5EF4-FFF2-40B4-BE49-F238E27FC236}">
                <a16:creationId xmlns:a16="http://schemas.microsoft.com/office/drawing/2014/main" id="{1E3A6E3E-DB48-4911-B4B3-31361C05A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67422"/>
              </p:ext>
            </p:extLst>
          </p:nvPr>
        </p:nvGraphicFramePr>
        <p:xfrm>
          <a:off x="1143000" y="1752600"/>
          <a:ext cx="6008688" cy="4132341"/>
        </p:xfrm>
        <a:graphic>
          <a:graphicData uri="http://schemas.openxmlformats.org/drawingml/2006/table">
            <a:tbl>
              <a:tblPr/>
              <a:tblGrid>
                <a:gridCol w="8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Anjoni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Katjoni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Hidrokarbonati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HCO3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Natrijum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Na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+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Sulfati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SO4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2-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Kalijum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+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Hloridi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Cl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-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Kalcijum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Ca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2+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Magnezijum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Mg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2+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5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Specifične komponente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NO3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Li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As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Fe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Al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Zn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Cr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Rb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NO2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Cd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CN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Cu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Cs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Ba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Be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Mn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NH4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Pb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Mo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Ag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Hg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Ni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Se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Sb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Gasovi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Koloidi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Radioaktivne komponente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Ugljendioksid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CO2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Fe(OH)3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Radon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Rn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Vodoniksulfid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H2S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Al(OH)3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Radijum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Ra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Kiseonik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O2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Si(OH)4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Uran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Azot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N2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Metan</a:t>
                      </a:r>
                    </a:p>
                  </a:txBody>
                  <a:tcPr marT="45713" marB="45713"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CH4</a:t>
                      </a: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432" name="Rectangle 1131">
            <a:extLst>
              <a:ext uri="{FF2B5EF4-FFF2-40B4-BE49-F238E27FC236}">
                <a16:creationId xmlns:a16="http://schemas.microsoft.com/office/drawing/2014/main" id="{3CCCACE2-1542-44CE-8981-08E6CF40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5888"/>
            <a:ext cx="6851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Osnovni pokazatelji fizičkih svojstava 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hemijskog sastava mineralnih voda</a:t>
            </a:r>
          </a:p>
        </p:txBody>
      </p:sp>
      <p:sp>
        <p:nvSpPr>
          <p:cNvPr id="12433" name="Rectangle 1132">
            <a:extLst>
              <a:ext uri="{FF2B5EF4-FFF2-40B4-BE49-F238E27FC236}">
                <a16:creationId xmlns:a16="http://schemas.microsoft.com/office/drawing/2014/main" id="{5D106EAA-7610-47BE-A3DB-D047D292D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2000" b="1" dirty="0">
                <a:solidFill>
                  <a:srgbClr val="073E87"/>
                </a:solidFill>
                <a:latin typeface="Baskerville"/>
              </a:rPr>
              <a:t>P</a:t>
            </a:r>
            <a:r>
              <a:rPr kumimoji="0" lang="sr-Latn-C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le"/>
              </a:rPr>
              <a:t>regled komponenata hemijskog sastava mineralnih voda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Baskerville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le"/>
              </a:rPr>
              <a:t>(Krunić, 2011)</a:t>
            </a:r>
          </a:p>
        </p:txBody>
      </p:sp>
      <p:sp>
        <p:nvSpPr>
          <p:cNvPr id="12434" name="Rectangle 1133">
            <a:extLst>
              <a:ext uri="{FF2B5EF4-FFF2-40B4-BE49-F238E27FC236}">
                <a16:creationId xmlns:a16="http://schemas.microsoft.com/office/drawing/2014/main" id="{18BFDD4A-C200-47E4-BCFD-22441A131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"/>
              </a:rPr>
              <a:t>Većina mineralnih voda predstavlja složene rastvore u kojima učestvuje po više desetina hemijskih elemenata, njihovih jedinjenja i dr. organskih ili neorganskih materija.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9033F-B90E-4599-8267-18DDB674EFE0}"/>
              </a:ext>
            </a:extLst>
          </p:cNvPr>
          <p:cNvSpPr txBox="1"/>
          <p:nvPr/>
        </p:nvSpPr>
        <p:spPr>
          <a:xfrm>
            <a:off x="152400" y="115889"/>
            <a:ext cx="845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sr-Latn-C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Osnovni  pokazatelji  fizičkih svojstava i </a:t>
            </a:r>
          </a:p>
          <a:p>
            <a:pPr algn="ctr" eaLnBrk="1" hangingPunct="1"/>
            <a:r>
              <a:rPr lang="sr-Latn-C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hemijskog sastava mineralnih voda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8492856-5C92-41A1-8EF5-71274E2F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F8246A70-09D0-49E2-AF7E-9FC593EAD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76335"/>
            <a:ext cx="8686800" cy="60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90550" indent="-590550"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e"/>
              </a:rPr>
              <a:t> </a:t>
            </a: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I grupa</a:t>
            </a:r>
          </a:p>
          <a:p>
            <a:pPr marL="590550" indent="-590550" algn="ctr" eaLnBrk="1" hangingPunct="1">
              <a:lnSpc>
                <a:spcPct val="90000"/>
              </a:lnSpc>
              <a:buFontTx/>
              <a:buNone/>
              <a:defRPr/>
            </a:pP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više od 1 g/l suvog ostatka i više od 20 mval % jona:</a:t>
            </a:r>
          </a:p>
          <a:p>
            <a:pPr marL="457200" lvl="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hidrokarbonantne vode -  anjon HCO3 i katjoni Na sa Ca ili Mg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natrijum hidrokarbonantne (alkalne)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kalcijum ili magnezijum hidrokarbonantne (zemno-alkalne vode)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2. sulfatne vode - anjon SO4 i katjoni Na ili Mg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natrijum sulfatne (salinične)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magnezijum sulfatne (gorke) vode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3. hloridne vode-  anjon Cl i katjoni Na ili Mg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sr-Latn-CS" altLang="en-US" sz="2800" b="1" dirty="0">
                <a:solidFill>
                  <a:srgbClr val="002060"/>
                </a:solidFill>
                <a:latin typeface="Baskervile"/>
              </a:rPr>
              <a:t> </a:t>
            </a:r>
            <a:r>
              <a:rPr lang="sr-Latn-CS" altLang="en-US" sz="2800" dirty="0">
                <a:solidFill>
                  <a:srgbClr val="002060"/>
                </a:solidFill>
                <a:latin typeface="Baskervile"/>
              </a:rPr>
              <a:t>natrijum hloridne (murijatične)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sr-Latn-CS" altLang="en-US" sz="2800" dirty="0">
                <a:solidFill>
                  <a:srgbClr val="002060"/>
                </a:solidFill>
                <a:latin typeface="Baskervile"/>
              </a:rPr>
              <a:t> magnezijum hloridne vode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E385051-4F18-434F-8AFB-187D90417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70" y="222802"/>
            <a:ext cx="7588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sr-Latn-CS" alt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Klasifikacija mineralnih voda po Quentin-u</a:t>
            </a:r>
            <a:endParaRPr kumimoji="0" lang="sr-Latn-C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E3710A4-755E-4E27-8151-C2797BE7A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99170"/>
            <a:ext cx="7772400" cy="1077218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CS" altLang="en-US" sz="3200" dirty="0">
                <a:solidFill>
                  <a:srgbClr val="FF0000"/>
                </a:solidFill>
              </a:rPr>
              <a:t>Klasifikacija mineralnih voda po Quentin-u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C7711DA-41D7-4955-A144-71C8B9C38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4114800"/>
          </a:xfrm>
        </p:spPr>
        <p:txBody>
          <a:bodyPr/>
          <a:lstStyle/>
          <a:p>
            <a:pPr marL="590550" indent="-590550" algn="ctr" eaLnBrk="1" hangingPunct="1">
              <a:buFontTx/>
              <a:buNone/>
              <a:defRPr/>
            </a:pP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II grupa</a:t>
            </a:r>
            <a:endParaRPr lang="sr-Latn-CS" alt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590550" indent="-590550" algn="ctr" eaLnBrk="1" hangingPunct="1">
              <a:buFontTx/>
              <a:buNone/>
              <a:defRPr/>
            </a:pP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vode koje sadrže biološki aktivne materije u malim količinama:</a:t>
            </a:r>
          </a:p>
          <a:p>
            <a:pPr marL="590550" indent="-590550" eaLnBrk="1" hangingPunct="1">
              <a:buFont typeface="Wingdings" panose="05000000000000000000" pitchFamily="2" charset="2"/>
              <a:buAutoNum type="alphaLcParenR"/>
              <a:defRPr/>
            </a:pPr>
            <a:endParaRPr lang="sr-Latn-CS" alt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sulfidne (sumporovite) 1 mg/l  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jodne (najmanje 1 mg/l  J)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gvožđevite (10 mg/L  Fe)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arsenske (0,7 mg/L  As)</a:t>
            </a:r>
            <a:endParaRPr lang="en-US" alt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141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DC9EBF0-5DE8-4B2D-AB8E-616DBE2FE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99170"/>
            <a:ext cx="7772400" cy="1077218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CS" altLang="en-US" sz="3200" dirty="0">
                <a:solidFill>
                  <a:srgbClr val="FF0000"/>
                </a:solidFill>
              </a:rPr>
              <a:t>Klasifikacija mineralnih voda po Quentin-u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0564E1E-13CD-4C34-AF8A-AC94DD434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sr-Latn-CS" alt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III grupa</a:t>
            </a:r>
            <a:endParaRPr lang="sr-Latn-CS" alt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sr-Latn-CS" alt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vode koje sadrže rastvorene gasove:</a:t>
            </a:r>
          </a:p>
          <a:p>
            <a:pPr marL="590550" indent="-590550" eaLnBrk="1" hangingPunct="1">
              <a:buFont typeface="+mj-lt"/>
              <a:buAutoNum type="arabicPeriod"/>
              <a:defRPr/>
            </a:pPr>
            <a:endParaRPr lang="sr-Latn-CS" alt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590550" indent="-590550" eaLnBrk="1" hangingPunct="1">
              <a:buFont typeface="+mj-lt"/>
              <a:buAutoNum type="arabicPeriod"/>
              <a:defRPr/>
            </a:pPr>
            <a:r>
              <a:rPr lang="sr-Latn-CS" alt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ugljeno-kisele (najmanje 1 g/l CO</a:t>
            </a:r>
            <a:r>
              <a:rPr lang="sr-Latn-CS" altLang="en-US" baseline="-25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2</a:t>
            </a:r>
            <a:r>
              <a:rPr lang="sr-Latn-CS" alt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590550" indent="-590550" eaLnBrk="1" hangingPunct="1">
              <a:buFont typeface="+mj-lt"/>
              <a:buAutoNum type="arabicPeriod"/>
              <a:defRPr/>
            </a:pPr>
            <a:r>
              <a:rPr lang="sr-Latn-CS" alt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vodonik-sulfidne (najmanje 1 mg/l H</a:t>
            </a:r>
            <a:r>
              <a:rPr lang="sr-Latn-CS" altLang="en-US" baseline="-25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2</a:t>
            </a:r>
            <a:r>
              <a:rPr lang="sr-Latn-CS" alt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S)</a:t>
            </a:r>
          </a:p>
          <a:p>
            <a:pPr marL="590550" indent="-590550" eaLnBrk="1" hangingPunct="1">
              <a:buFont typeface="+mj-lt"/>
              <a:buAutoNum type="arabicPeriod"/>
              <a:defRPr/>
            </a:pPr>
            <a:r>
              <a:rPr lang="sr-Latn-CS" alt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radonska (najmanje 50 Bg/L)</a:t>
            </a:r>
            <a:endParaRPr lang="en-US" alt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28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2A59-B077-40D0-B041-01E836C5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4266"/>
            <a:ext cx="7772400" cy="584775"/>
          </a:xfrm>
        </p:spPr>
        <p:txBody>
          <a:bodyPr/>
          <a:lstStyle/>
          <a:p>
            <a:pPr algn="ctr"/>
            <a:r>
              <a:rPr lang="sl-SI" altLang="en-US" sz="3200" kern="1200" dirty="0">
                <a:solidFill>
                  <a:srgbClr val="FF0000"/>
                </a:solidFill>
              </a:rPr>
              <a:t>BALNEOKLIMATOLOGIJA</a:t>
            </a:r>
            <a:endParaRPr lang="en-US" sz="3200" kern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C929D-DDDD-4E2F-AC5A-32CE1EC6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l-SI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sl-SI" altLang="en-US" dirty="0">
                <a:solidFill>
                  <a:srgbClr val="002060"/>
                </a:solidFill>
              </a:rPr>
              <a:t>medicinska disciplina koja se bavi izučavanjem delovanja prirodnih (fizičkih i hemijskih) činilaca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sl-SI" altLang="en-US" dirty="0">
                <a:solidFill>
                  <a:srgbClr val="002060"/>
                </a:solidFill>
              </a:rPr>
              <a:t>spoljne sredine na ljudski organizam 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sl-SI" altLang="en-US" dirty="0">
                <a:solidFill>
                  <a:srgbClr val="002060"/>
                </a:solidFill>
              </a:rPr>
              <a:t>mogućnostima njihove primene 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sl-SI" altLang="en-US" dirty="0">
                <a:solidFill>
                  <a:srgbClr val="002060"/>
                </a:solidFill>
              </a:rPr>
              <a:t>medicinske svrhe</a:t>
            </a:r>
            <a:endParaRPr lang="en-US" alt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3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0F29B61-5437-43A5-86B2-2541435E1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99170"/>
            <a:ext cx="7772400" cy="1077218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CS" altLang="en-US" sz="3200" dirty="0">
                <a:solidFill>
                  <a:srgbClr val="FF0000"/>
                </a:solidFill>
              </a:rPr>
              <a:t>Klasifikacija mineralnih voda po Quentin-u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CA03C0A-3BD0-49E1-A249-99F505164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marL="590550" indent="-590550" algn="ctr" eaLnBrk="1" hangingPunct="1">
              <a:buFontTx/>
              <a:buNone/>
              <a:defRPr/>
            </a:pPr>
            <a:endParaRPr lang="sr-Latn-CS" altLang="en-US" b="1" dirty="0"/>
          </a:p>
          <a:p>
            <a:pPr marL="590550" indent="-590550" algn="ctr" eaLnBrk="1" hangingPunct="1">
              <a:buFontTx/>
              <a:buNone/>
              <a:defRPr/>
            </a:pPr>
            <a:r>
              <a:rPr lang="sr-Latn-CS" alt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IV grupa</a:t>
            </a:r>
          </a:p>
          <a:p>
            <a:pPr marL="590550" indent="-590550" algn="ctr" eaLnBrk="1" hangingPunct="1">
              <a:buFontTx/>
              <a:buNone/>
              <a:defRPr/>
            </a:pPr>
            <a:endParaRPr lang="sr-Latn-CS" alt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590550" indent="-590550" algn="ctr" eaLnBrk="1" hangingPunct="1">
              <a:buFontTx/>
              <a:buNone/>
              <a:defRPr/>
            </a:pPr>
            <a:r>
              <a:rPr lang="sr-Latn-CS" alt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u ovu grupu spadaju oligomineralne, termalne vode, manje od 1 g/l suvog ostatka, a temperature iznad 20</a:t>
            </a:r>
            <a:r>
              <a:rPr lang="en-US" altLang="en-US" b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°</a:t>
            </a:r>
            <a:r>
              <a:rPr lang="sr-Latn-CS" altLang="en-US" b="1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 C</a:t>
            </a:r>
            <a:endParaRPr lang="en-US" altLang="en-US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77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F109A25-13D9-4A67-B808-E27605DA4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88C35F2-E0B5-4D13-A8E6-B98D5FB36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3058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sr-Latn-C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sr-Latn-C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e"/>
              </a:rPr>
              <a:t>A</a:t>
            </a:r>
            <a:r>
              <a:rPr lang="sr-Latn-CS" altLang="en-US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. Lokalne promene izazvane neposrednim uticajem: mehaničkog, termičkog</a:t>
            </a:r>
            <a:r>
              <a:rPr lang="en-US" altLang="en-US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</a:t>
            </a:r>
            <a:r>
              <a:rPr lang="sr-Latn-CS" altLang="en-US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i hemijskog prirodnog faktora na kožu i sluzokožu.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altLang="en-US" sz="2400" dirty="0">
              <a:solidFill>
                <a:schemeClr val="bg2">
                  <a:lumMod val="90000"/>
                  <a:lumOff val="10000"/>
                </a:schemeClr>
              </a:solidFill>
              <a:latin typeface="Baskervil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	B. Promene u ekstracelularnoj i intracelularnoj tečnosti organizma.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altLang="en-US" sz="2400" dirty="0">
              <a:solidFill>
                <a:schemeClr val="bg2">
                  <a:lumMod val="90000"/>
                  <a:lumOff val="10000"/>
                </a:schemeClr>
              </a:solidFill>
              <a:latin typeface="Baskervil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	C. Složene reakcije prilagodjavanja, kao posledica neurorefleksnih i humoralnih mehanizama, aktiviranih nadražajem receptora, mehanoreceptora kože, hemoreceptora i baroreceptora.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sr-Latn-CS" altLang="en-US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(balneo reakcija - izmedju 3 i 5 dana  moguće pogoršanje blagog karaktera)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A570F4C-F60F-480D-B4CE-B197FD78C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17" y="399584"/>
            <a:ext cx="7746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FIZIOLOŠKO DELOVANJE MINERALNIH VODA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6A5108F-62DB-447C-8850-F573542C7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F5D97F5A-FC1E-4BAB-A0B3-E5896053E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28775"/>
            <a:ext cx="76200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Ispitivane fizičko-hemijske karakteristike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pH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suvi ostatak na 180°C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temperatura vode i spoljnjeg vazduha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koncentracija anjona (HCO</a:t>
            </a:r>
            <a:r>
              <a:rPr kumimoji="0" lang="sr-Latn-C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,SO</a:t>
            </a:r>
            <a:r>
              <a:rPr kumimoji="0" lang="sr-Latn-C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,Cl, J, F)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koncentracija katjona (Na,K,Ca,Mg)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koncentracija slobodnih gasova(CO</a:t>
            </a:r>
            <a:r>
              <a:rPr kumimoji="0" lang="sr-Latn-C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 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  <a:r>
              <a:rPr kumimoji="0" lang="sr-Latn-C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S) </a:t>
            </a:r>
            <a:endParaRPr kumimoji="0" lang="sr-Latn-C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36207008-2F58-457B-9D9E-97F9B3012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28625"/>
            <a:ext cx="6354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Fizičko-hemijske karakteristike</a:t>
            </a:r>
            <a:r>
              <a:rPr kumimoji="0" lang="sr-Latn-C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9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BBCA930-FBB0-4A30-8484-08BD08412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ECEA769-3628-4982-840A-067845F2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80111"/>
            <a:ext cx="878681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sr-Latn-C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sr-Latn-CS" altLang="en-US" sz="24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HIDROKARBONATNE MINERALNE VODE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lang="sr-Latn-CS" altLang="en-US" sz="2400" dirty="0">
              <a:solidFill>
                <a:schemeClr val="bg2">
                  <a:lumMod val="90000"/>
                  <a:lumOff val="10000"/>
                </a:schemeClr>
              </a:solidFill>
              <a:latin typeface="Baskervile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altLang="en-US" sz="2400" dirty="0">
              <a:solidFill>
                <a:schemeClr val="bg2">
                  <a:lumMod val="90000"/>
                  <a:lumOff val="10000"/>
                </a:schemeClr>
              </a:solidFill>
              <a:latin typeface="Baskervile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Glavno dejstvo ovih voda zasniva se na alkalnom dejstvu hidrokarbonatnog jona.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altLang="en-US" sz="2400" dirty="0">
              <a:solidFill>
                <a:schemeClr val="bg2">
                  <a:lumMod val="90000"/>
                  <a:lumOff val="10000"/>
                </a:schemeClr>
              </a:solidFill>
              <a:latin typeface="Baskervile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4529937-28D1-4981-AF48-0B6AA400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497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HEMIJSKI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SASTAV I FIZIOLOŠKO DELOVANJE MINERALNIH VODA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8A5D1-92FE-4955-8B81-D2E9F3076DB7}"/>
              </a:ext>
            </a:extLst>
          </p:cNvPr>
          <p:cNvSpPr txBox="1"/>
          <p:nvPr/>
        </p:nvSpPr>
        <p:spPr>
          <a:xfrm>
            <a:off x="217574" y="5638800"/>
            <a:ext cx="8820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defRPr/>
            </a:pPr>
            <a:r>
              <a:rPr lang="sr-Latn-CS" alt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Popović G:: Mehanizam dejstva hidrokarbonatnih, natrijum hloridnih, jodnih I sulfidnih mineralnih voda I indikacije za njihovu upotrebu.</a:t>
            </a:r>
          </a:p>
          <a:p>
            <a:pPr lvl="0" eaLnBrk="1" hangingPunct="1">
              <a:defRPr/>
            </a:pPr>
            <a:r>
              <a:rPr lang="sr-Latn-CS" altLang="en-US" sz="20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Balneoklimatologija, Niš, 1985; 09-22.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5E9BECF-A867-4DD7-8F09-389DD08AC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7DB27F8-FF9F-43A7-9B9B-F7988905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41438"/>
            <a:ext cx="7620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C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Primena: pijenje kod oboljenja organa za varenje i bilijarnog trakta zbog  holeretičnog i holagognog dejstva, naročito magnezijum sulfatnih.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sr-Latn-CS" altLang="en-US" sz="2400" b="1" dirty="0">
              <a:solidFill>
                <a:schemeClr val="bg2">
                  <a:lumMod val="90000"/>
                  <a:lumOff val="10000"/>
                </a:schemeClr>
              </a:solidFill>
              <a:latin typeface="Baskervil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7391CE48-B58F-4E2D-B998-B90E1E63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424" y="490817"/>
            <a:ext cx="53543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sz="2800" b="1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sr-Latn-CS" altLang="en-US" dirty="0"/>
              <a:t>I</a:t>
            </a:r>
            <a:r>
              <a:rPr lang="sr-Latn-CS" altLang="en-US" sz="3200" dirty="0"/>
              <a:t>. Sulfatne mineralne vode</a:t>
            </a:r>
          </a:p>
          <a:p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A4828-F982-46D8-A23B-D6F0D4E7DF4F}"/>
              </a:ext>
            </a:extLst>
          </p:cNvPr>
          <p:cNvSpPr/>
          <p:nvPr/>
        </p:nvSpPr>
        <p:spPr>
          <a:xfrm>
            <a:off x="630382" y="5413075"/>
            <a:ext cx="7984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Gorbunov</a:t>
            </a:r>
            <a:r>
              <a:rPr lang="en-US" alt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</a:t>
            </a:r>
            <a:r>
              <a:rPr lang="en-US" alt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AIu</a:t>
            </a:r>
            <a:r>
              <a:rPr lang="en-US" alt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 . Treatment of patients with cholelithiasis and concomitant gastritis using sodium-calcium sulfate mineral water. </a:t>
            </a:r>
            <a:r>
              <a:rPr lang="en-US" alt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Vopr</a:t>
            </a:r>
            <a:r>
              <a:rPr lang="en-US" alt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</a:t>
            </a:r>
            <a:r>
              <a:rPr lang="en-US" alt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Kurortol</a:t>
            </a:r>
            <a:r>
              <a:rPr lang="en-US" alt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</a:t>
            </a:r>
            <a:r>
              <a:rPr lang="en-US" alt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Fizioter</a:t>
            </a:r>
            <a:r>
              <a:rPr lang="en-US" alt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Lech </a:t>
            </a:r>
            <a:r>
              <a:rPr lang="en-US" alt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Fiz</a:t>
            </a:r>
            <a:r>
              <a:rPr lang="en-US" alt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</a:t>
            </a:r>
            <a:r>
              <a:rPr lang="en-US" altLang="en-US" sz="18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Kult</a:t>
            </a:r>
            <a:r>
              <a:rPr lang="en-US" altLang="en-US" sz="1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2010 Nov-Dec; (6):21-3.</a:t>
            </a:r>
            <a:endParaRPr lang="sr-Latn-CS" altLang="en-US" sz="1800" dirty="0">
              <a:solidFill>
                <a:schemeClr val="bg2">
                  <a:lumMod val="90000"/>
                  <a:lumOff val="10000"/>
                </a:schemeClr>
              </a:solidFill>
              <a:latin typeface="Baskervil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6BCDC00-7011-437E-89E9-364A7DF5B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1704FB1F-9CE4-49A2-8BDE-5FF700ECA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35" y="1562100"/>
            <a:ext cx="826305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le"/>
              </a:rPr>
              <a:t>Povećavaju želudčanu sekreciju i motilitet creva, kao i sekreciju i oticanje žuči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le"/>
              </a:rPr>
              <a:t>  </a:t>
            </a:r>
            <a:r>
              <a:rPr kumimoji="0" lang="sr-Latn-R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le"/>
              </a:rPr>
              <a:t>U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le"/>
              </a:rPr>
              <a:t> terapiji hipoacidnog gastritisa i nekih hroničnih zapaljenja hepato bilijarnog trakta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"/>
              </a:rPr>
              <a:t>   Kada se koriste inhaliranjem deluju snažno sekretolitički, zato se koriste kod oboljenja disajnih puteva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Baskerville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12B24086-864D-4D9C-939B-534E43968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" y="301624"/>
            <a:ext cx="79399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I. Natrijum-hloridne (slane) mineralne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vode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1F8EA-20F6-43D0-86A4-50C63E243241}"/>
              </a:ext>
            </a:extLst>
          </p:cNvPr>
          <p:cNvSpPr txBox="1"/>
          <p:nvPr/>
        </p:nvSpPr>
        <p:spPr>
          <a:xfrm>
            <a:off x="304800" y="5042118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altLang="en-US" sz="1600" b="1" dirty="0">
                <a:solidFill>
                  <a:srgbClr val="002060"/>
                </a:solidFill>
                <a:latin typeface="Baskerville"/>
              </a:rPr>
              <a:t>Krivosheev AB,. Non-medicamentous correction of metabolic and functional disorders in the biliary tract of patients with metabolic syndrome. Vopr Kurortol Fizioter Lech Fiz Kult 2009 Jul-Aug; (4):23-7.</a:t>
            </a:r>
          </a:p>
          <a:p>
            <a:r>
              <a:rPr lang="sr-Latn-CS" altLang="en-US" sz="1600" b="1" dirty="0">
                <a:solidFill>
                  <a:srgbClr val="002060"/>
                </a:solidFill>
                <a:latin typeface="Baskerville"/>
              </a:rPr>
              <a:t>Kesiktas N, Karagülle Z. Et al.  The efficacy of balneotherapy and physical modalities on the pulmonary system of patients with fibromyalgia. J Back Musculoskelet Rehabil 2011; 24(1):57-65.</a:t>
            </a:r>
          </a:p>
          <a:p>
            <a:endParaRPr lang="sr-Latn-CS" altLang="en-US" sz="1200" b="1" dirty="0">
              <a:solidFill>
                <a:srgbClr val="073E87"/>
              </a:solidFill>
              <a:latin typeface="Baskerville"/>
            </a:endParaRPr>
          </a:p>
          <a:p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4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74AE379-0D6A-4852-A22F-A5A41579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E5965B99-3C12-44C5-9ED8-EF0C769F4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66" y="1660830"/>
            <a:ext cx="89646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Terapijski značaj sulfidnih voda sastoji se u tome da učestvuju u izgradnji belančevina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sr-Latn-CS" altLang="en-US" sz="2800" dirty="0">
              <a:solidFill>
                <a:srgbClr val="073E87"/>
              </a:solidFill>
              <a:latin typeface="Baskerville"/>
            </a:endParaRPr>
          </a:p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Sumporvodonik (H</a:t>
            </a:r>
            <a:r>
              <a:rPr lang="en-US" altLang="en-US" sz="2800" dirty="0">
                <a:solidFill>
                  <a:srgbClr val="073E87"/>
                </a:solidFill>
                <a:latin typeface="Baskerville"/>
              </a:rPr>
              <a:t>2</a:t>
            </a: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S) i jon sulfida (S), učestvuju u oksido redukcionim procesima u ćeliji, menjajući ćelijski metabolizam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sr-Latn-CS" altLang="en-US" sz="1600" dirty="0">
                <a:solidFill>
                  <a:srgbClr val="073E87"/>
                </a:solidFill>
                <a:latin typeface="Baskerville"/>
              </a:rPr>
              <a:t>Neel R. Sodha, Richard T. Clements,. Hydrogen sulfide therapy attenuates the inflammatory response in a porcine model of myocardial ischemia/reperfusion injury.The Journal of Thoracic and Cardiovascular Surgery, Volume 138, Issue 4, Oct  2009, 977-984.</a:t>
            </a:r>
            <a:br>
              <a:rPr lang="sr-Latn-CS" altLang="en-US" sz="1600" dirty="0">
                <a:solidFill>
                  <a:srgbClr val="073E87"/>
                </a:solidFill>
                <a:latin typeface="Baskerville"/>
              </a:rPr>
            </a:br>
            <a:r>
              <a:rPr lang="sr-Latn-CS" altLang="en-US" sz="1600" dirty="0">
                <a:solidFill>
                  <a:srgbClr val="073E87"/>
                </a:solidFill>
                <a:latin typeface="Baskerville"/>
              </a:rPr>
              <a:t>Neel R. Sodha, Richard T. Clements, The effects of therapeutic sulfide on myocardial apoptosis in response to ischemia–reperfusion injury. Eur J Cardiothorac Surg (2008) 33(5): 906-913.</a:t>
            </a:r>
            <a:endParaRPr lang="en-US" altLang="en-US" sz="1600" dirty="0">
              <a:solidFill>
                <a:srgbClr val="073E87"/>
              </a:solidFill>
              <a:latin typeface="Baskerville"/>
            </a:endParaRPr>
          </a:p>
          <a:p>
            <a:pPr marR="0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sr-Latn-CS" altLang="en-US" sz="1600" dirty="0">
                <a:solidFill>
                  <a:srgbClr val="073E87"/>
                </a:solidFill>
                <a:latin typeface="Baskerville"/>
              </a:rPr>
              <a:t>Razumov  AN, Surkov NV, Frolkov VK, Ziniakov NT.Therapeutic and preventive effects of sulfate-chloride-sodium mineral water in experimental peptic ulcer. Vopr Kurortol Fizioter Lech Fiz Kult. 2009 May-Jun;(3):22-5.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7BC66F28-0E41-4CDD-9853-A630E8F27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623525"/>
            <a:ext cx="35147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II. </a:t>
            </a:r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SULFIDNE VODE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accent4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A3A812E-377F-4D1B-84CC-7BADAB3F8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2739298E-38AF-408D-A280-C6D9B011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60575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693593DD-2D2C-4E34-9ACA-57CEBC2F6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219200"/>
            <a:ext cx="878522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Deluju antiinflamotorno, desenzibilišuće, keratolitički, baktericidno, detoksikaciono.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 Širok dijapazon oboljenja : od kožnih do muskuloskeletnih oboljenja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Pri pijenju ovih mineralnih voda dolazi do hiperemije sluzokože i inhibicije sekrecije i motorike želudca, a na disajne puteve joni sumpora  deluju:	bakteriostatički, baktericidno, desenzibilišuće, 	antiinflamotorno i ekspetorantno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Kod spoljašnje primene glavno dejstvo vodonik sulfida 	se manifestuje u poboljšanju periferne cirkulacije.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 Sulfidne mineralne vode se u terapijske svrhe najčešće primenjuju kupanjem u kadama i bazenima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C1068D43-076E-4348-8786-419FA8B76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012" y="446743"/>
            <a:ext cx="3231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II. </a:t>
            </a:r>
            <a:r>
              <a:rPr lang="en-US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SULFIDNE VODE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BC6C295-CBD6-4A95-8B63-3E9068802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16BAECF0-6641-45C0-9A26-18472BA9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9138"/>
            <a:ext cx="8382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Ugljen dioksid je važan sastavni deo mnogih mineralnih voda i jedan je od najvažnijih balneoterapijskih činilaca.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One vode koje u sebi sadrže više od 1gr/l slobodnog CO</a:t>
            </a:r>
            <a:r>
              <a:rPr lang="en-US" altLang="en-US" sz="2800" dirty="0">
                <a:solidFill>
                  <a:srgbClr val="073E87"/>
                </a:solidFill>
                <a:latin typeface="Baskerville"/>
              </a:rPr>
              <a:t>2</a:t>
            </a: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 nazivamo ugljeno kiselim</a:t>
            </a:r>
            <a:endParaRPr lang="en-US" altLang="en-US" sz="2800" dirty="0">
              <a:solidFill>
                <a:srgbClr val="073E87"/>
              </a:solidFill>
              <a:latin typeface="Baskerville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Ugljeno kisele mineralne vode su obično istovremeno natrijum hidrokarbonatne, gvoždjevite, natrijum hloridne, kalcijum-magnezijum hidrokarbonatne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id="{23F1AC3F-8AF5-4C81-AFEA-545E4EE8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9562"/>
            <a:ext cx="58404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III. Ugljeno kisele mineralne vode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8A3EBAF-FFD7-4029-9351-A86C0FD5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C55EF5BF-334B-4B70-82C9-993C0628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04" y="1691807"/>
            <a:ext cx="81153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le"/>
              </a:rPr>
              <a:t>Kada prodire u kožu CO</a:t>
            </a:r>
            <a:r>
              <a:rPr lang="en-U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le"/>
              </a:rPr>
              <a:t>2</a:t>
            </a: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le"/>
              </a:rPr>
              <a:t> hemijskim putem draži završetke receptora u samoj koži.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le"/>
              </a:rPr>
              <a:t>Izaziva vazodilataciju perifernih arteriola i kapilara.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le"/>
              </a:rPr>
              <a:t>Koristi se kod obliterirajućih oboljenja perifernih arterija.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sr-Latn-CS" altLang="en-US" sz="2800" dirty="0">
              <a:solidFill>
                <a:srgbClr val="073E87"/>
              </a:solidFill>
              <a:latin typeface="Baskerville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sr-Latn-C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Dogliotti G, Galliera E, Iorio E, De Bernardi Di Valserra M, Solimene U, Corsi MM .Effect of immersion in CO</a:t>
            </a:r>
            <a:r>
              <a:rPr kumimoji="0" lang="sr-Latn-CS" alt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sr-Latn-C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-enriched water on free radical release and total antioxidant status in peripheral arterial occlusive disease. Int Angiol 2011 Feb; 30(1):12-7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Amiiants VIu, Bidzhieva ZN, Shidakova FKh, Dzhereshtiev AZ, Samoĭlova OG  . Reaction of the autonomic nervous system to carbon dioxide baths in patients with cardiovascular diseases. Vopr Kurortol Fizioter Lech Fiz Kult 2009 Sep-Oct; (5):3-5.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71364D5-1C70-473B-8BC9-503DF2159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09001"/>
            <a:ext cx="6790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III. Ugljeno kisele mineralne vode</a:t>
            </a: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11CB6F1-8241-44FD-8D0E-82CD97ABCD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305800" cy="1077218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altLang="en-US" sz="3200" kern="1200" dirty="0">
                <a:solidFill>
                  <a:srgbClr val="FF0000"/>
                </a:solidFill>
              </a:rPr>
              <a:t>Najčešće korišćeni prirodni  lekoviti činioci su:</a:t>
            </a:r>
            <a:endParaRPr lang="en-US" altLang="en-US" sz="3200" kern="1200" dirty="0">
              <a:solidFill>
                <a:srgbClr val="FF00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16EBE10-0B44-430E-94CB-D122A57D22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2209800"/>
            <a:ext cx="6400800" cy="1752600"/>
          </a:xfrm>
        </p:spPr>
        <p:txBody>
          <a:bodyPr/>
          <a:lstStyle/>
          <a:p>
            <a:pPr marL="457200" indent="-457200" algn="l"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sl-SI" altLang="en-US" dirty="0">
                <a:latin typeface="Times New Roman" panose="02020603050405020304" pitchFamily="18" charset="0"/>
              </a:rPr>
              <a:t> </a:t>
            </a:r>
            <a:r>
              <a:rPr lang="sl-SI" altLang="en-US" dirty="0">
                <a:solidFill>
                  <a:srgbClr val="002060"/>
                </a:solidFill>
              </a:rPr>
              <a:t>Lekovite vode</a:t>
            </a:r>
          </a:p>
          <a:p>
            <a:pPr marL="457200" indent="-457200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sl-SI" altLang="en-US" dirty="0">
                <a:solidFill>
                  <a:srgbClr val="002060"/>
                </a:solidFill>
              </a:rPr>
              <a:t> Lekovita blata</a:t>
            </a:r>
          </a:p>
          <a:p>
            <a:pPr marL="457200" indent="-457200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sl-SI" altLang="en-US" dirty="0">
                <a:solidFill>
                  <a:srgbClr val="002060"/>
                </a:solidFill>
              </a:rPr>
              <a:t> Lekoviti gasovi</a:t>
            </a:r>
          </a:p>
          <a:p>
            <a:pPr marL="457200" indent="-457200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sl-SI" altLang="en-US" dirty="0">
                <a:solidFill>
                  <a:srgbClr val="002060"/>
                </a:solidFill>
              </a:rPr>
              <a:t> Lekoviti klimati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644D338-D612-4770-A660-26DDA3ACA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0EA4FEDC-90EB-4C1F-9DF8-DB12DA397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78882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CO</a:t>
            </a:r>
            <a:r>
              <a:rPr lang="en-US" altLang="en-US" sz="2800" dirty="0">
                <a:solidFill>
                  <a:srgbClr val="073E87"/>
                </a:solidFill>
                <a:latin typeface="Baskerville"/>
              </a:rPr>
              <a:t>2</a:t>
            </a: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 koji dospeva u krvotok </a:t>
            </a:r>
            <a:r>
              <a:rPr lang="en-US" altLang="en-US" sz="2800" dirty="0">
                <a:solidFill>
                  <a:srgbClr val="073E87"/>
                </a:solidFill>
                <a:latin typeface="Baskerville"/>
              </a:rPr>
              <a:t> </a:t>
            </a: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dovodi do produbljivanja disanja  i povećanja ventilacije pluća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 Unete peroralno ugljeno kisele vode dovode do hiperemije sluzokože gastrointestinalnog trakta,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dirty="0">
                <a:solidFill>
                  <a:srgbClr val="073E87"/>
                </a:solidFill>
                <a:latin typeface="Baskerville"/>
              </a:rPr>
              <a:t>pojačavaju sekreciju i motoriku želudca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6EABDA5-FF4D-43A4-8521-CB0EF7B6B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655" y="774700"/>
            <a:ext cx="67906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III. Ugljeno kisele mineralne vode</a:t>
            </a: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BB7FE40-8C00-4B84-8FED-AE376DF6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06F69AFD-F4D2-45B1-9663-63701C280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28600"/>
            <a:ext cx="89154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Ispitivanje mineralnog sastava voda se kontroliše najmanje na 3 godine jer se pojedine komponente tokom vremena mogu promeniti.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895C71-6516-49BA-879B-634D1C2B2062}"/>
              </a:ext>
            </a:extLst>
          </p:cNvPr>
          <p:cNvSpPr/>
          <p:nvPr/>
        </p:nvSpPr>
        <p:spPr>
          <a:xfrm>
            <a:off x="609600" y="266700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1" hangingPunct="1">
              <a:buFont typeface="Wingdings" panose="05000000000000000000" pitchFamily="2" charset="2"/>
              <a:buChar char="§"/>
              <a:defRPr/>
            </a:pPr>
            <a:r>
              <a:rPr lang="sr-Latn-CS" altLang="en-US" b="1" dirty="0">
                <a:solidFill>
                  <a:srgbClr val="002060"/>
                </a:solidFill>
                <a:latin typeface="Baskerville"/>
              </a:rPr>
              <a:t> </a:t>
            </a:r>
            <a:r>
              <a:rPr lang="sr-Latn-CS" altLang="en-US" sz="2800" b="1" dirty="0">
                <a:solidFill>
                  <a:srgbClr val="002060"/>
                </a:solidFill>
                <a:latin typeface="Baskerville"/>
              </a:rPr>
              <a:t>Za poslednjih 10 godina , dve banje - Junaković i Kuršumlijska imaju prelazak iz alkalne kategorizacije u kiselu što ukazuje na porast kiselih sadržaja u vodi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409E505-57BE-4745-9D1D-E4CFA6805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sr-Latn-CS" altLang="en-US" sz="2400"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62-DF7A-4887-AF13-DF38B481A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EDE0797-29A7-45EA-81BA-B6C1244A9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CC4947FF-0B06-443E-976B-B204366E5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57B096D1-340C-4A72-A0C1-595BCB1DD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A427DC93-B9C1-4A85-94F4-C831FDC73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2" name="Rectangle 10">
            <a:extLst>
              <a:ext uri="{FF2B5EF4-FFF2-40B4-BE49-F238E27FC236}">
                <a16:creationId xmlns:a16="http://schemas.microsoft.com/office/drawing/2014/main" id="{85FD40C1-B251-4BCA-BB2A-4DC9C85F7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93" name="Picture 8" descr="Mala Selters etiketa">
            <a:extLst>
              <a:ext uri="{FF2B5EF4-FFF2-40B4-BE49-F238E27FC236}">
                <a16:creationId xmlns:a16="http://schemas.microsoft.com/office/drawing/2014/main" id="{F5AE13E1-E161-42C2-95A4-4B023903D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A8932E-2188-47FE-B7D0-B9072A3CC0DD}"/>
              </a:ext>
            </a:extLst>
          </p:cNvPr>
          <p:cNvSpPr/>
          <p:nvPr/>
        </p:nvSpPr>
        <p:spPr>
          <a:xfrm>
            <a:off x="3851290" y="2939535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  18</a:t>
            </a:r>
            <a:r>
              <a:rPr kumimoji="0" lang="sr-Latn-C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98</a:t>
            </a:r>
            <a:r>
              <a:rPr kumimoji="0" lang="de-D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g.</a:t>
            </a:r>
            <a:r>
              <a:rPr kumimoji="0" lang="sr-Latn-C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5F9B943-C65D-4E45-ADD3-46440737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C3C64A69-8544-42BA-839C-56616002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95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CS" altLang="en-US" sz="2400" b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CS" altLang="en-US" sz="2400" b="0">
              <a:solidFill>
                <a:schemeClr val="tx2"/>
              </a:solidFill>
            </a:endParaRPr>
          </a:p>
        </p:txBody>
      </p:sp>
      <p:pic>
        <p:nvPicPr>
          <p:cNvPr id="12292" name="Picture 3" descr="Crna etiketa Velika">
            <a:extLst>
              <a:ext uri="{FF2B5EF4-FFF2-40B4-BE49-F238E27FC236}">
                <a16:creationId xmlns:a16="http://schemas.microsoft.com/office/drawing/2014/main" id="{A7573CB1-FDAF-4F41-9E0B-AAF1AAB5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D175DCB-74C0-4910-A435-6968FFA187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4572"/>
            <a:ext cx="8686800" cy="769441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sz="3200" dirty="0">
                <a:solidFill>
                  <a:srgbClr val="FF0000"/>
                </a:solidFill>
              </a:rPr>
              <a:t>FLAŠIRANJE VODE ODOBRENO 1906 GOD</a:t>
            </a:r>
            <a:r>
              <a:rPr lang="sr-Latn-RS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A3F2CB66-CBFA-4607-9E76-8734A3A0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013065"/>
            <a:ext cx="78486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en-US" sz="2600" dirty="0">
                <a:solidFill>
                  <a:srgbClr val="002060"/>
                </a:solidFill>
                <a:latin typeface="Baskervile"/>
                <a:cs typeface="Arial" panose="020B0604020202020204" pitchFamily="34" charset="0"/>
              </a:rPr>
              <a:t>Po zvaničnim podacima u medicinske  svrhe  koristi se od  18</a:t>
            </a:r>
            <a:r>
              <a:rPr lang="sr-Latn-CS" altLang="en-US" sz="2600" dirty="0">
                <a:solidFill>
                  <a:srgbClr val="002060"/>
                </a:solidFill>
                <a:latin typeface="Baskervile"/>
                <a:cs typeface="Arial" panose="020B0604020202020204" pitchFamily="34" charset="0"/>
              </a:rPr>
              <a:t>98</a:t>
            </a:r>
            <a:r>
              <a:rPr lang="de-DE" altLang="en-US" sz="2600" dirty="0">
                <a:solidFill>
                  <a:srgbClr val="002060"/>
                </a:solidFill>
                <a:latin typeface="Baskervile"/>
                <a:cs typeface="Arial" panose="020B0604020202020204" pitchFamily="34" charset="0"/>
              </a:rPr>
              <a:t> g.</a:t>
            </a:r>
            <a:r>
              <a:rPr lang="sr-Latn-CS" altLang="en-US" sz="2600" dirty="0">
                <a:solidFill>
                  <a:srgbClr val="002060"/>
                </a:solidFill>
                <a:latin typeface="Baskervile"/>
                <a:cs typeface="Arial" panose="020B0604020202020204" pitchFamily="34" charset="0"/>
              </a:rPr>
              <a:t> </a:t>
            </a:r>
            <a:endParaRPr lang="en-GB" altLang="en-US" sz="2600" dirty="0">
              <a:solidFill>
                <a:srgbClr val="002060"/>
              </a:solidFill>
              <a:latin typeface="Baskervile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sr-Latn-CS" altLang="en-US" sz="2600" dirty="0">
                <a:solidFill>
                  <a:srgbClr val="002060"/>
                </a:solidFill>
                <a:latin typeface="Baskervile"/>
                <a:cs typeface="Arial" panose="020B0604020202020204" pitchFamily="34" charset="0"/>
              </a:rPr>
              <a:t>Analizu vode je uradio 1898 g. tadašnji upravnik Državne hemijske laboratorije Prof. Marko Leko. </a:t>
            </a:r>
            <a:endParaRPr lang="en-GB" altLang="en-US" sz="2600" dirty="0">
              <a:solidFill>
                <a:srgbClr val="002060"/>
              </a:solidFill>
              <a:latin typeface="Baskervile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sr-Latn-CS" altLang="en-US" sz="2600" dirty="0">
                <a:solidFill>
                  <a:srgbClr val="002060"/>
                </a:solidFill>
                <a:latin typeface="Baskervile"/>
                <a:cs typeface="Arial" panose="020B0604020202020204" pitchFamily="34" charset="0"/>
              </a:rPr>
              <a:t>Termomineralna voda “ Selters “ ranije poznata kao  Srpski – Mladenovački Selters, dobila je ime”Selters” zbog sličnosti  svog  hemiskog sastava  sa mineralnom vodom” Selters” kraj Frankfurta</a:t>
            </a:r>
            <a:endParaRPr lang="en-US" altLang="en-US" sz="2600" dirty="0">
              <a:solidFill>
                <a:srgbClr val="002060"/>
              </a:solidFill>
              <a:latin typeface="Baskervile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3D36C-624C-4EDF-9E84-8DE170F986A9}"/>
              </a:ext>
            </a:extLst>
          </p:cNvPr>
          <p:cNvSpPr txBox="1"/>
          <p:nvPr/>
        </p:nvSpPr>
        <p:spPr>
          <a:xfrm>
            <a:off x="1645101" y="730135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SELTERS MINERALNA VODA 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4674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8E6FBFF-C73B-4618-B8D2-0E199BB1D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A120DC7D-04D9-43AE-B2A2-F2AA1EE3C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570413"/>
            <a:ext cx="8305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Prosečna 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temperatura vode 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40.7°C (p &lt; 0,05)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Suvi ostatak 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na 180°C 5,6 gr/l ( p &lt; 0,01).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Na⁺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95,56 mval%;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HCO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3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 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⁻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47,17 mval%; 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Cl⁻ </a:t>
            </a: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51,59 mval%     (p &lt; 0,01 u sva tri slučaja).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e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r-Latn-C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Baskervile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Voda pripada kategoriji dobro mineralizovanih natrijum–hloridnih hidrokarbonatnih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slabo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ugljenokiselih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 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skervile"/>
              </a:rPr>
              <a:t> hipertermi.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b="1" dirty="0">
                <a:solidFill>
                  <a:srgbClr val="002060"/>
                </a:solidFill>
                <a:latin typeface="Baskervile"/>
              </a:rPr>
              <a:t>koristi se za kupanje i inhaliranje</a:t>
            </a:r>
            <a:endParaRPr lang="en-US" altLang="en-US" sz="2800" b="1" dirty="0">
              <a:solidFill>
                <a:srgbClr val="002060"/>
              </a:solidFill>
              <a:latin typeface="Baskervile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r-Latn-C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2" name="TextBox 4">
            <a:extLst>
              <a:ext uri="{FF2B5EF4-FFF2-40B4-BE49-F238E27FC236}">
                <a16:creationId xmlns:a16="http://schemas.microsoft.com/office/drawing/2014/main" id="{8A31DD50-F286-4530-A3AC-9DE7BB9A7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131" y="381000"/>
            <a:ext cx="4945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sr-Latn-RS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Karakteristike mineralne vode Selters banje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BDFB8AB-BC6B-4E65-B66B-A1FAE4D9E0D8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6022" y="455832"/>
            <a:ext cx="9144000" cy="5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sr-Latn-CS" altLang="en-US" sz="3200" dirty="0">
                <a:solidFill>
                  <a:srgbClr val="FF0000"/>
                </a:solidFill>
                <a:effectLst/>
              </a:rPr>
              <a:t>Prva česma na Seltersu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FC51FF5-98BE-4E9D-B731-BEC6C304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C1830CB-F5D6-47A2-8F0F-1DEC96E0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F7D1FA3-67E9-4680-895C-FD29085C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B1ECB000-A027-478E-851D-554D9E427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F5695D85-2D0B-4497-B5A5-85ED3B6FA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4F329309-54A5-467C-A61B-5F55619AA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9" name="Picture 10" descr="-">
            <a:extLst>
              <a:ext uri="{FF2B5EF4-FFF2-40B4-BE49-F238E27FC236}">
                <a16:creationId xmlns:a16="http://schemas.microsoft.com/office/drawing/2014/main" id="{E362EE61-7AC4-463A-97FD-CB8724A3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5F9B943-C65D-4E45-ADD3-46440737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C3C64A69-8544-42BA-839C-56616002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95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24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2400" b="0" i="0" u="none" strike="noStrike" kern="1200" cap="none" spc="0" normalizeH="0" baseline="0" noProof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292" name="Picture 3" descr="Crna etiketa Velika">
            <a:extLst>
              <a:ext uri="{FF2B5EF4-FFF2-40B4-BE49-F238E27FC236}">
                <a16:creationId xmlns:a16="http://schemas.microsoft.com/office/drawing/2014/main" id="{A7573CB1-FDAF-4F41-9E0B-AAF1AAB5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D175DCB-74C0-4910-A435-6968FFA1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55897"/>
            <a:ext cx="8343900" cy="461665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sz="2400" dirty="0">
                <a:solidFill>
                  <a:srgbClr val="FF0000"/>
                </a:solidFill>
              </a:rPr>
              <a:t>FLAŠIRANJE VODE ODOBRENO 1906 GOD.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74EA94-1D0B-403F-BD59-57B33468E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doktor4\Downloads\DSC_0612.JPG">
            <a:extLst>
              <a:ext uri="{FF2B5EF4-FFF2-40B4-BE49-F238E27FC236}">
                <a16:creationId xmlns:a16="http://schemas.microsoft.com/office/drawing/2014/main" id="{D485F9D8-E63D-427B-A783-A149AC3A0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A8A925A-A415-4FC4-AC43-34052731F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498E3E2A-0023-4A17-8FC8-1711B759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60575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sr-Latn-CS" altLang="en-US" sz="1800" b="0"/>
          </a:p>
        </p:txBody>
      </p:sp>
      <p:pic>
        <p:nvPicPr>
          <p:cNvPr id="14340" name="Picture 4" descr="Selters 1907">
            <a:extLst>
              <a:ext uri="{FF2B5EF4-FFF2-40B4-BE49-F238E27FC236}">
                <a16:creationId xmlns:a16="http://schemas.microsoft.com/office/drawing/2014/main" id="{F4375038-D62E-4DFE-99FF-1AC439C5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8BE846E-AA99-4C38-BE18-02ADEFB225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95867"/>
            <a:ext cx="8686800" cy="584775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sz="3200" dirty="0">
                <a:solidFill>
                  <a:srgbClr val="FF0000"/>
                </a:solidFill>
              </a:rPr>
              <a:t>Kako je nekad izgledalo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User\My Documents\My Pictures\banja s.jpg">
            <a:extLst>
              <a:ext uri="{FF2B5EF4-FFF2-40B4-BE49-F238E27FC236}">
                <a16:creationId xmlns:a16="http://schemas.microsoft.com/office/drawing/2014/main" id="{68594444-99B3-4124-866E-F5AD4548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82153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>
            <a:extLst>
              <a:ext uri="{FF2B5EF4-FFF2-40B4-BE49-F238E27FC236}">
                <a16:creationId xmlns:a16="http://schemas.microsoft.com/office/drawing/2014/main" id="{9E0A7E53-B9F0-4075-BB20-9A8ADA96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357188"/>
            <a:ext cx="368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SELTERS  BANJA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8A0D8-2916-4CA1-823D-166BD052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15628"/>
            <a:ext cx="7772400" cy="769441"/>
          </a:xfrm>
        </p:spPr>
        <p:txBody>
          <a:bodyPr/>
          <a:lstStyle/>
          <a:p>
            <a:pPr algn="ctr"/>
            <a:r>
              <a:rPr lang="sr-Latn-RS" dirty="0">
                <a:solidFill>
                  <a:srgbClr val="FF0000"/>
                </a:solidFill>
              </a:rPr>
              <a:t>Selters Banja danas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980375-FD45-40FE-B74C-1DC2A132B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954107"/>
          </a:xfrm>
        </p:spPr>
        <p:txBody>
          <a:bodyPr/>
          <a:lstStyle/>
          <a:p>
            <a:pPr algn="ctr" eaLnBrk="1" hangingPunct="1"/>
            <a:r>
              <a:rPr lang="en-US" altLang="en-US" sz="2800" kern="1200" dirty="0">
                <a:solidFill>
                  <a:srgbClr val="FF0000"/>
                </a:solidFill>
              </a:rPr>
              <a:t>VODA - KAO AGENS DELOVANJA U TERAPIJI </a:t>
            </a:r>
            <a:br>
              <a:rPr lang="en-US" altLang="en-US" sz="2800" dirty="0">
                <a:solidFill>
                  <a:srgbClr val="CE11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4BED56A7-11E0-4567-BF25-864341E996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0100" indent="-457200">
              <a:lnSpc>
                <a:spcPct val="140000"/>
              </a:lnSpc>
              <a:buClr>
                <a:schemeClr val="folHlink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hr-HR" altLang="en-US" dirty="0">
                <a:solidFill>
                  <a:srgbClr val="002060"/>
                </a:solidFill>
              </a:rPr>
              <a:t>veliki toplotni kapacitet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  <a:p>
            <a:pPr marL="800100" indent="-457200">
              <a:buClr>
                <a:schemeClr val="folHlink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hr-HR" altLang="en-US" dirty="0">
                <a:solidFill>
                  <a:srgbClr val="002060"/>
                </a:solidFill>
              </a:rPr>
              <a:t>velika toplotna provodljivost</a:t>
            </a:r>
            <a:r>
              <a:rPr lang="en-US" altLang="en-US" dirty="0">
                <a:solidFill>
                  <a:srgbClr val="002060"/>
                </a:solidFill>
              </a:rPr>
              <a:t> (</a:t>
            </a:r>
            <a:r>
              <a:rPr lang="hr-HR" altLang="en-US" dirty="0">
                <a:solidFill>
                  <a:srgbClr val="002060"/>
                </a:solidFill>
              </a:rPr>
              <a:t>25</a:t>
            </a:r>
            <a:r>
              <a:rPr lang="en-US" altLang="en-US" dirty="0">
                <a:solidFill>
                  <a:srgbClr val="002060"/>
                </a:solidFill>
              </a:rPr>
              <a:t> x</a:t>
            </a:r>
            <a:r>
              <a:rPr lang="hr-HR" altLang="en-US" dirty="0">
                <a:solidFill>
                  <a:srgbClr val="002060"/>
                </a:solidFill>
              </a:rPr>
              <a:t> veća od vazduha)</a:t>
            </a:r>
          </a:p>
          <a:p>
            <a:pPr marL="800100" indent="-457200">
              <a:lnSpc>
                <a:spcPct val="140000"/>
              </a:lnSpc>
              <a:buClr>
                <a:schemeClr val="folHlink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hr-HR" altLang="en-US" dirty="0">
                <a:solidFill>
                  <a:srgbClr val="002060"/>
                </a:solidFill>
              </a:rPr>
              <a:t>indiferentna temperatura  34-35</a:t>
            </a:r>
            <a:r>
              <a:rPr lang="hr-HR" altLang="en-US" baseline="30000" dirty="0">
                <a:solidFill>
                  <a:srgbClr val="002060"/>
                </a:solidFill>
              </a:rPr>
              <a:t>o</a:t>
            </a:r>
            <a:r>
              <a:rPr lang="hr-HR" altLang="en-US" dirty="0">
                <a:solidFill>
                  <a:srgbClr val="002060"/>
                </a:solidFill>
              </a:rPr>
              <a:t>C</a:t>
            </a:r>
          </a:p>
          <a:p>
            <a:pPr marL="800100" indent="-457200">
              <a:lnSpc>
                <a:spcPct val="140000"/>
              </a:lnSpc>
              <a:buClr>
                <a:schemeClr val="folHlink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hr-HR" altLang="en-US" dirty="0">
                <a:solidFill>
                  <a:srgbClr val="002060"/>
                </a:solidFill>
              </a:rPr>
              <a:t>tačka tolerancije je 43-46</a:t>
            </a:r>
            <a:r>
              <a:rPr lang="hr-HR" altLang="en-US" baseline="30000" dirty="0">
                <a:solidFill>
                  <a:srgbClr val="002060"/>
                </a:solidFill>
              </a:rPr>
              <a:t>o</a:t>
            </a:r>
            <a:r>
              <a:rPr lang="hr-HR" altLang="en-US" dirty="0">
                <a:solidFill>
                  <a:srgbClr val="002060"/>
                </a:solidFill>
              </a:rPr>
              <a:t>C </a:t>
            </a:r>
            <a:endParaRPr lang="sr-Latn-C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71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F95BB6-0A75-4778-A8F5-32A788EA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290" y="1348800"/>
            <a:ext cx="4049486" cy="534356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5B68B4-6DD9-4509-89B5-505426743961}"/>
              </a:ext>
            </a:extLst>
          </p:cNvPr>
          <p:cNvSpPr txBox="1"/>
          <p:nvPr/>
        </p:nvSpPr>
        <p:spPr>
          <a:xfrm>
            <a:off x="1791479" y="298581"/>
            <a:ext cx="565435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entury Gothic" panose="020B0502020202020204" pitchFamily="34" charset="0"/>
                <a:ea typeface="Verdana" panose="020B0604030504040204" pitchFamily="34" charset="0"/>
                <a:sym typeface="Arial"/>
              </a:rPr>
              <a:t>PELOID „SELTERS“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entury Gothic" panose="020B0502020202020204" pitchFamily="34" charset="0"/>
              <a:ea typeface="Verdana" panose="020B060403050404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7FE82-85C8-437C-A247-C8FA59C4BE29}"/>
              </a:ext>
            </a:extLst>
          </p:cNvPr>
          <p:cNvSpPr/>
          <p:nvPr/>
        </p:nvSpPr>
        <p:spPr>
          <a:xfrm>
            <a:off x="4422710" y="1348800"/>
            <a:ext cx="45719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r-Latn-RS" altLang="en-US" sz="2200" dirty="0">
                <a:solidFill>
                  <a:srgbClr val="00297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Bela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aluminijum-silikatna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glina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sa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ovog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lokaliteta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ispitanih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fizičko-hemijskih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karakteristika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termomineralne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vode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Selters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</a:p>
          <a:p>
            <a:pPr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r-Latn-R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Zrenje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obavlja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bazenu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sa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termomineralnom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vodom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anaerobnim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uslovima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u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periodu</a:t>
            </a:r>
            <a:r>
              <a:rPr lang="en-US" altLang="en-US" sz="2800" b="1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od 12 </a:t>
            </a:r>
            <a:r>
              <a:rPr lang="en-US" altLang="en-US" sz="2800" b="1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meseci</a:t>
            </a:r>
            <a:endParaRPr lang="en-US" altLang="en-US" sz="2800" b="1" dirty="0">
              <a:solidFill>
                <a:srgbClr val="00297A"/>
              </a:solidFill>
              <a:latin typeface="Baskervile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r-Latn-R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Indikaciono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područje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peloida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je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identično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primeni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termomineralne</a:t>
            </a:r>
            <a:r>
              <a:rPr lang="en-US" altLang="en-US" sz="2800" dirty="0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97A"/>
                </a:solidFill>
                <a:latin typeface="Baskervile"/>
                <a:ea typeface="Verdana" panose="020B0604030504040204" pitchFamily="34" charset="0"/>
                <a:cs typeface="Arial" panose="020B0604020202020204" pitchFamily="34" charset="0"/>
              </a:rPr>
              <a:t>vode</a:t>
            </a:r>
            <a:endParaRPr lang="en-US" altLang="en-US" sz="2800" dirty="0">
              <a:solidFill>
                <a:srgbClr val="00297A"/>
              </a:solidFill>
              <a:latin typeface="Baskervile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5216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B928-52A9-4C1A-9121-1997BA00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26" y="727364"/>
            <a:ext cx="7257348" cy="769441"/>
          </a:xfrm>
        </p:spPr>
        <p:txBody>
          <a:bodyPr/>
          <a:lstStyle/>
          <a:p>
            <a:pPr algn="ctr"/>
            <a:r>
              <a:rPr lang="sr-Latn-RS" dirty="0">
                <a:solidFill>
                  <a:srgbClr val="FF0000"/>
                </a:solidFill>
              </a:rPr>
              <a:t>Aplikacija peloida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5842" name="Picture 2" descr="C:\Users\doktor4\Downloads\DSC_0801.JPG">
            <a:extLst>
              <a:ext uri="{FF2B5EF4-FFF2-40B4-BE49-F238E27FC236}">
                <a16:creationId xmlns:a16="http://schemas.microsoft.com/office/drawing/2014/main" id="{E4FA1076-4E9D-46FB-B8F9-8D676768ED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52" y="1981200"/>
            <a:ext cx="6666096" cy="41148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6AE7E71A-7B6D-403F-8E4B-B6028F7A3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hr-BA" altLang="en-US" sz="2800" dirty="0">
                <a:solidFill>
                  <a:srgbClr val="002060"/>
                </a:solidFill>
              </a:rPr>
              <a:t>Peloidi </a:t>
            </a:r>
            <a:r>
              <a:rPr lang="sl-SI" altLang="en-US" sz="2800" dirty="0">
                <a:solidFill>
                  <a:srgbClr val="002060"/>
                </a:solidFill>
              </a:rPr>
              <a:t>ispoljavaju specifično delovanje - aktiviranje glikokortikoidne funkcije nadbubrega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l-SI" altLang="en-US" sz="2800" dirty="0">
                <a:solidFill>
                  <a:srgbClr val="002060"/>
                </a:solidFill>
              </a:rPr>
              <a:t>slabljenje anafilaktičke reakcije na strane belančevine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l-SI" altLang="en-US" sz="2800" dirty="0">
                <a:solidFill>
                  <a:srgbClr val="002060"/>
                </a:solidFill>
              </a:rPr>
              <a:t>normalizovanje pokazatelja nespecifične imunološke reaktivnosti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sl-SI" altLang="en-US" sz="2800" dirty="0">
                <a:solidFill>
                  <a:srgbClr val="002060"/>
                </a:solidFill>
              </a:rPr>
              <a:t>povećanje sadržaja hijaluronske kiseline u zglobnoj čauri i hondroitinsumporne kiseline u hrskavici, smanjenje efekta hijaluronidaze.</a:t>
            </a:r>
          </a:p>
          <a:p>
            <a:pPr eaLnBrk="1" hangingPunct="1">
              <a:defRPr/>
            </a:pPr>
            <a:endParaRPr lang="en-US" altLang="en-US" sz="2800" b="1" i="1" dirty="0"/>
          </a:p>
          <a:p>
            <a:pPr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8963FF-C1FC-49D5-9C1E-C69EF793B0BB}"/>
              </a:ext>
            </a:extLst>
          </p:cNvPr>
          <p:cNvSpPr txBox="1"/>
          <p:nvPr/>
        </p:nvSpPr>
        <p:spPr>
          <a:xfrm>
            <a:off x="1524000" y="685800"/>
            <a:ext cx="5851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Mehanizam dejstva peloida 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4E9BA8B-725D-4195-ADA1-79DDB3E5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0575"/>
            <a:ext cx="7772400" cy="584775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CS" altLang="en-US" sz="3200" dirty="0">
                <a:solidFill>
                  <a:srgbClr val="FF0000"/>
                </a:solidFill>
              </a:rPr>
              <a:t>Indikacije za primenu lekovitih voda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5329730-5B14-4E74-8D52-9D80413EB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altLang="en-US" sz="2800" dirty="0">
                <a:solidFill>
                  <a:srgbClr val="002060"/>
                </a:solidFill>
              </a:rPr>
              <a:t>reumatske bolesti (degenerativne i zapaljenske u stabilnoj fazi remisije tj hroničnoj fazi)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altLang="en-US" sz="2800" dirty="0">
                <a:solidFill>
                  <a:srgbClr val="002060"/>
                </a:solidFill>
              </a:rPr>
              <a:t>posttraumatska i postoperativna stanja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altLang="en-US" sz="2800" dirty="0">
                <a:solidFill>
                  <a:srgbClr val="002060"/>
                </a:solidFill>
              </a:rPr>
              <a:t>kardiovaskularne bolesti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altLang="en-US" sz="2800" dirty="0">
                <a:solidFill>
                  <a:srgbClr val="002060"/>
                </a:solidFill>
              </a:rPr>
              <a:t>bolesti periferne cirkulacije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altLang="en-US" sz="2800" dirty="0">
                <a:solidFill>
                  <a:srgbClr val="002060"/>
                </a:solidFill>
              </a:rPr>
              <a:t>nespecifične plućne bolesti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altLang="en-US" sz="2800" dirty="0">
                <a:solidFill>
                  <a:srgbClr val="002060"/>
                </a:solidFill>
              </a:rPr>
              <a:t>metaboličko-endokrine bolesti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altLang="en-US" sz="2800" dirty="0">
                <a:solidFill>
                  <a:srgbClr val="002060"/>
                </a:solidFill>
              </a:rPr>
              <a:t>gojaznost 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Latn-CS" altLang="en-US" sz="2800" dirty="0">
                <a:solidFill>
                  <a:srgbClr val="002060"/>
                </a:solidFill>
              </a:rPr>
              <a:t>Druga oboljenja, obično uz saradnju sa drugim specijalnostima ( kardiolozima, pulmolozima, ginekolozima, gastroenterolozima, urolozima, ORL, oftalmolozima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88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4DD0-D887-4DAE-88AC-90963065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7584"/>
            <a:ext cx="8382000" cy="1631216"/>
          </a:xfrm>
        </p:spPr>
        <p:txBody>
          <a:bodyPr/>
          <a:lstStyle/>
          <a:p>
            <a:pPr algn="ctr"/>
            <a:r>
              <a:rPr lang="sr-Latn-CS" altLang="en-US" sz="2800" dirty="0">
                <a:solidFill>
                  <a:srgbClr val="FF0000"/>
                </a:solidFill>
                <a:ea typeface="Verdana" panose="020B0604030504040204" pitchFamily="34" charset="0"/>
              </a:rPr>
              <a:t>Indikacije za primenu </a:t>
            </a:r>
            <a:r>
              <a:rPr lang="sr-Latn-RS" sz="2800" dirty="0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termomineralnih voda i</a:t>
            </a:r>
            <a:r>
              <a:rPr lang="sr-Latn-CS" altLang="en-US" sz="2800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erdana" panose="020B0604030504040204" pitchFamily="34" charset="0"/>
              </a:rPr>
              <a:t>l</a:t>
            </a:r>
            <a:r>
              <a:rPr lang="en-US" sz="2800" dirty="0" err="1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okaln</a:t>
            </a:r>
            <a:r>
              <a:rPr lang="sr-Latn-RS" sz="2800" dirty="0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u</a:t>
            </a:r>
            <a:r>
              <a:rPr lang="en-US" sz="2800" dirty="0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aplikacij</a:t>
            </a:r>
            <a:r>
              <a:rPr lang="sr-Latn-RS" sz="2800" dirty="0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u peloida </a:t>
            </a:r>
            <a:b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BBDA-DFF0-41A2-9CC0-57E7165D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219200"/>
            <a:ext cx="8724900" cy="4114800"/>
          </a:xfrm>
        </p:spPr>
        <p:txBody>
          <a:bodyPr/>
          <a:lstStyle/>
          <a:p>
            <a:pPr marL="955221" lvl="1" indent="-514350" hangingPunct="1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hronična bolna stanja 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, </a:t>
            </a: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spazam mišića</a:t>
            </a:r>
          </a:p>
          <a:p>
            <a:pPr marL="955221" lvl="1" indent="-514350" hangingPunct="1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d</a:t>
            </a: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egenerativne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,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zapaljenske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</a:t>
            </a: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i vanzglobne reumatske bolesti bez aktuelnih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</a:t>
            </a: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sinovitisa i tenosinovitisa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u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stabilnoj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hroni</a:t>
            </a:r>
            <a:r>
              <a:rPr lang="sr-Latn-R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č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noj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fazi</a:t>
            </a:r>
            <a:endParaRPr lang="sr-Latn-CS" altLang="en-US" sz="2600" b="1" kern="1200" dirty="0">
              <a:solidFill>
                <a:srgbClr val="002060"/>
              </a:solidFill>
              <a:latin typeface="Baskervile"/>
              <a:ea typeface="+mn-ea"/>
              <a:cs typeface="+mn-cs"/>
            </a:endParaRPr>
          </a:p>
          <a:p>
            <a:pPr marL="955221" lvl="1" indent="-514350" hangingPunct="1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uvod u kineziterapiju – 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dejstvo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na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</a:t>
            </a: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kontrakture smanjenje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m</a:t>
            </a: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bola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-</a:t>
            </a: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zagrevanjem tkiva  na 40-45 C - veći stepen ekstenzibiliteta kolagenih vlakana, zglobne kapsule, ligamenata i tetiva</a:t>
            </a:r>
          </a:p>
          <a:p>
            <a:pPr marL="955221" lvl="1" indent="-514350" hangingPunct="1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hronična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post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traumatska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</a:t>
            </a: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 stanja </a:t>
            </a:r>
          </a:p>
          <a:p>
            <a:pPr marL="955221" lvl="1" indent="-514350" hangingPunct="1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hiperkeloidni ožiljci</a:t>
            </a:r>
          </a:p>
          <a:p>
            <a:pPr marL="955221" lvl="1" indent="-514350" hangingPunct="1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druga - interdisciplinarna hronična  zapaljenja (  HOBP, ginekološka, ORL) </a:t>
            </a:r>
          </a:p>
          <a:p>
            <a:pPr marL="955221" lvl="1" indent="-514350" hangingPunct="1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  <a:cs typeface="+mn-cs"/>
              </a:rPr>
              <a:t>zarastanje tkiva u proliferativnom i remodulacionom stadijumu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37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AA00-675D-4069-9BF2-E7440379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709" y="182940"/>
            <a:ext cx="8991600" cy="1569660"/>
          </a:xfrm>
        </p:spPr>
        <p:txBody>
          <a:bodyPr/>
          <a:lstStyle/>
          <a:p>
            <a:pPr algn="ctr"/>
            <a:r>
              <a:rPr lang="sr-Latn-CS" altLang="en-US" sz="3200" dirty="0">
                <a:solidFill>
                  <a:srgbClr val="FF0000"/>
                </a:solidFill>
                <a:ea typeface="Verdana" panose="020B0604030504040204" pitchFamily="34" charset="0"/>
              </a:rPr>
              <a:t>Kontraindikacije</a:t>
            </a:r>
            <a:r>
              <a:rPr lang="en-US" altLang="en-US" sz="3200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sr-Latn-CS" altLang="en-US" sz="3200" dirty="0">
                <a:solidFill>
                  <a:srgbClr val="FF0000"/>
                </a:solidFill>
                <a:ea typeface="Verdana" panose="020B0604030504040204" pitchFamily="34" charset="0"/>
              </a:rPr>
              <a:t>za primenu </a:t>
            </a:r>
            <a:r>
              <a:rPr lang="sr-Latn-RS" sz="3200" dirty="0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termomineralnih voda i</a:t>
            </a:r>
            <a:r>
              <a:rPr lang="sr-Latn-CS" altLang="en-US" sz="3200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Verdana" panose="020B0604030504040204" pitchFamily="34" charset="0"/>
              </a:rPr>
              <a:t>l</a:t>
            </a:r>
            <a:r>
              <a:rPr lang="en-US" sz="3200" dirty="0" err="1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okaln</a:t>
            </a:r>
            <a:r>
              <a:rPr lang="sr-Latn-RS" sz="3200" dirty="0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u</a:t>
            </a:r>
            <a:r>
              <a:rPr lang="en-US" sz="3200" dirty="0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aplikacij</a:t>
            </a:r>
            <a:r>
              <a:rPr lang="sr-Latn-RS" sz="3200" dirty="0">
                <a:solidFill>
                  <a:srgbClr val="FF0000"/>
                </a:solidFill>
                <a:ea typeface="Verdana" panose="020B0604030504040204" pitchFamily="34" charset="0"/>
                <a:sym typeface="Arial"/>
              </a:rPr>
              <a:t>u peloida </a:t>
            </a:r>
            <a:endParaRPr lang="en-US" sz="3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4AC559-5B24-48EA-8EE1-19793C8F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8991600" cy="488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4">
                    <a:lumMod val="50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4">
                    <a:lumMod val="50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4">
                    <a:lumMod val="50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4">
                    <a:lumMod val="50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4">
                    <a:lumMod val="50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akutna febrilna stanja, tbc </a:t>
            </a: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akutni 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i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subakutni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</a:t>
            </a: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zapaljenski procesi zglobova i     sinovijalnih omotača tetiva (sin</a:t>
            </a:r>
            <a:r>
              <a:rPr lang="sr-Latn-C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ovitisi i tenosinovitisi)</a:t>
            </a: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r-Latn-CS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s</a:t>
            </a:r>
            <a:r>
              <a:rPr lang="sr-Latn-C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tanja posle  povreda sa zglobnim izlivima ili burzitisima </a:t>
            </a: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r-Latn-C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maligne bolesti u aktivom stadijumu</a:t>
            </a: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krvarenje, sklonost ka krvarenju</a:t>
            </a: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r-Latn-R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</a:t>
            </a:r>
            <a:r>
              <a:rPr 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varikoziteti</a:t>
            </a:r>
            <a:r>
              <a:rPr 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, </a:t>
            </a:r>
            <a:r>
              <a:rPr 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tromboza</a:t>
            </a:r>
            <a:r>
              <a:rPr 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, </a:t>
            </a:r>
            <a:r>
              <a:rPr 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tromboflebitis</a:t>
            </a:r>
            <a:endParaRPr lang="sr-Latn-RS" sz="2600" b="1" kern="1200" dirty="0">
              <a:solidFill>
                <a:srgbClr val="002060"/>
              </a:solidFill>
              <a:latin typeface="Baskervile"/>
              <a:ea typeface="+mn-ea"/>
            </a:endParaRP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r-Latn-R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</a:t>
            </a:r>
            <a:r>
              <a:rPr 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teški</a:t>
            </a:r>
            <a:r>
              <a:rPr 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</a:t>
            </a:r>
            <a:r>
              <a:rPr 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poremećaji</a:t>
            </a:r>
            <a:r>
              <a:rPr 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</a:t>
            </a:r>
            <a:r>
              <a:rPr 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cirkulacije</a:t>
            </a:r>
            <a:r>
              <a:rPr 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</a:t>
            </a:r>
            <a:r>
              <a:rPr lang="sr-Latn-R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, </a:t>
            </a: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okluzivna arterijska oboljenja</a:t>
            </a: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stanja subdekompenzcije i dekompenzacije  KVS , hepatogenog, renalnog i dr. Sistema organa</a:t>
            </a: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r-Latn-RS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poreme</a:t>
            </a:r>
            <a:r>
              <a:rPr lang="sr-Latn-RS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ć</a:t>
            </a:r>
            <a:r>
              <a:rPr lang="en-US" altLang="en-US" sz="2600" b="1" kern="1200" dirty="0" err="1">
                <a:solidFill>
                  <a:srgbClr val="002060"/>
                </a:solidFill>
                <a:latin typeface="Baskervile"/>
                <a:ea typeface="+mn-ea"/>
              </a:rPr>
              <a:t>aji</a:t>
            </a:r>
            <a:r>
              <a:rPr lang="en-US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</a:t>
            </a:r>
            <a:r>
              <a:rPr lang="sr-Latn-RS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senzibiliteta </a:t>
            </a: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kože na toplotu</a:t>
            </a:r>
          </a:p>
          <a:p>
            <a:pPr marL="605790" indent="-514350">
              <a:spcBef>
                <a:spcPts val="0"/>
              </a:spcBef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hr-HR" altLang="en-US" sz="2600" b="1" kern="1200" dirty="0">
                <a:solidFill>
                  <a:srgbClr val="002060"/>
                </a:solidFill>
                <a:latin typeface="Baskervile"/>
                <a:ea typeface="+mn-ea"/>
              </a:rPr>
              <a:t>   izražena hipertireoza</a:t>
            </a:r>
          </a:p>
        </p:txBody>
      </p:sp>
    </p:spTree>
    <p:extLst>
      <p:ext uri="{BB962C8B-B14F-4D97-AF65-F5344CB8AC3E}">
        <p14:creationId xmlns:p14="http://schemas.microsoft.com/office/powerpoint/2010/main" val="5460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02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57CB2C08-0617-4CF1-907F-74EDA2CEF5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038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sr-Latn-RS" altLang="en-US" dirty="0"/>
          </a:p>
          <a:p>
            <a:pPr eaLnBrk="1" hangingPunct="1">
              <a:defRPr/>
            </a:pPr>
            <a:endParaRPr lang="sr-Latn-CS" altLang="en-US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sr-Latn-CS" altLang="en-US" dirty="0">
                <a:solidFill>
                  <a:srgbClr val="002060"/>
                </a:solidFill>
              </a:rPr>
              <a:t> Danas se prirodni lekoviti činioci najviše koriste u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fizikalnoj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sr-Latn-CS" altLang="en-US" dirty="0">
                <a:solidFill>
                  <a:srgbClr val="002060"/>
                </a:solidFill>
              </a:rPr>
              <a:t>medicini i rehabilitaciji, bilo kao dopunske ili glavne terapeutske procedure, kao nezaobilazni činioci preventivno medicinskih programa</a:t>
            </a:r>
          </a:p>
          <a:p>
            <a:pPr marL="457200" lvl="1" indent="0" eaLnBrk="1" hangingPunct="1">
              <a:buNone/>
              <a:defRPr/>
            </a:pPr>
            <a:endParaRPr lang="sr-Latn-CS" altLang="en-US" dirty="0">
              <a:solidFill>
                <a:srgbClr val="002060"/>
              </a:solidFill>
            </a:endParaRPr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alt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B16114-B1E3-416F-AC55-EB9D796841A9}"/>
              </a:ext>
            </a:extLst>
          </p:cNvPr>
          <p:cNvSpPr/>
          <p:nvPr/>
        </p:nvSpPr>
        <p:spPr>
          <a:xfrm>
            <a:off x="1524000" y="5334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BALNEOKLIMATOLOGIJA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E74A08DE-EEA8-421C-8987-05557DC88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2057400"/>
            <a:ext cx="8001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r-Latn-CS" altLang="en-US" sz="2800" dirty="0">
                <a:solidFill>
                  <a:srgbClr val="002060"/>
                </a:solidFill>
                <a:latin typeface="Baskervile"/>
              </a:rPr>
              <a:t>Balneoklimatologija počiva na holističkom pristupu čoveku, podstičući sve mehanizme koji učestvuju u održavanju zdravlja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r-Latn-CS" altLang="en-US" sz="2800" dirty="0">
                <a:solidFill>
                  <a:srgbClr val="002060"/>
                </a:solidFill>
                <a:latin typeface="Baskervile"/>
              </a:rPr>
              <a:t> </a:t>
            </a:r>
            <a:r>
              <a:rPr lang="sl-SI" altLang="en-US" sz="2800" dirty="0">
                <a:solidFill>
                  <a:srgbClr val="002060"/>
                </a:solidFill>
                <a:latin typeface="Baskervile"/>
                <a:cs typeface="Times New Roman" panose="02020603050405020304" pitchFamily="18" charset="0"/>
              </a:rPr>
              <a:t>Deluje na</a:t>
            </a:r>
            <a:r>
              <a:rPr lang="en-US" altLang="en-US" sz="2800" dirty="0">
                <a:solidFill>
                  <a:srgbClr val="002060"/>
                </a:solidFill>
                <a:latin typeface="Baskervile"/>
                <a:cs typeface="Times New Roman" panose="02020603050405020304" pitchFamily="18" charset="0"/>
              </a:rPr>
              <a:t> </a:t>
            </a:r>
            <a:r>
              <a:rPr lang="sl-SI" altLang="en-US" sz="2800" dirty="0">
                <a:solidFill>
                  <a:srgbClr val="002060"/>
                </a:solidFill>
                <a:latin typeface="Baskervile"/>
                <a:cs typeface="Times New Roman" panose="02020603050405020304" pitchFamily="18" charset="0"/>
              </a:rPr>
              <a:t>više sistema ili čitav organizam</a:t>
            </a:r>
            <a:r>
              <a:rPr lang="en-US" altLang="en-US" sz="2800" dirty="0">
                <a:solidFill>
                  <a:srgbClr val="002060"/>
                </a:solidFill>
                <a:latin typeface="Baskervile"/>
                <a:cs typeface="Times New Roman" panose="02020603050405020304" pitchFamily="18" charset="0"/>
              </a:rPr>
              <a:t> </a:t>
            </a:r>
            <a:r>
              <a:rPr lang="sl-SI" altLang="en-US" sz="2800" dirty="0">
                <a:solidFill>
                  <a:srgbClr val="002060"/>
                </a:solidFill>
                <a:latin typeface="Baskervile"/>
                <a:cs typeface="Times New Roman" panose="02020603050405020304" pitchFamily="18" charset="0"/>
              </a:rPr>
              <a:t>pri čemu se menja r</a:t>
            </a:r>
            <a:r>
              <a:rPr lang="sl-SI" altLang="en-US" sz="2800" dirty="0">
                <a:solidFill>
                  <a:srgbClr val="002060"/>
                </a:solidFill>
                <a:latin typeface="Baskervile"/>
              </a:rPr>
              <a:t>eaktivnost ćelija, organa, različitih funkcionalnih sistema i  dovodi do promena u metabolizmu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sl-SI" altLang="en-US" sz="2800" dirty="0">
                <a:solidFill>
                  <a:srgbClr val="002060"/>
                </a:solidFill>
                <a:latin typeface="Baskervile"/>
              </a:rPr>
              <a:t> Zato  i </a:t>
            </a:r>
            <a:r>
              <a:rPr lang="sr-Latn-CS" altLang="en-US" sz="2800" dirty="0">
                <a:solidFill>
                  <a:srgbClr val="002060"/>
                </a:solidFill>
                <a:latin typeface="Baskervile"/>
              </a:rPr>
              <a:t>procedure  koje deluju lokalno, predstavljaju modulatore homeostaze</a:t>
            </a:r>
            <a:endParaRPr lang="en-US" altLang="en-US" sz="2800" dirty="0">
              <a:solidFill>
                <a:srgbClr val="002060"/>
              </a:solidFill>
              <a:latin typeface="Baskervil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881E0-FA1F-4537-AF13-9938AD2B81DA}"/>
              </a:ext>
            </a:extLst>
          </p:cNvPr>
          <p:cNvSpPr/>
          <p:nvPr/>
        </p:nvSpPr>
        <p:spPr>
          <a:xfrm>
            <a:off x="1219200" y="72899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BALNEOKLIMATOLOGIJA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F48010C-8A43-4B9B-8799-281831D59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2060"/>
                </a:solidFill>
                <a:latin typeface="Baskervile"/>
              </a:rPr>
              <a:t>Ra</a:t>
            </a:r>
            <a:r>
              <a:rPr lang="sr-Latn-RS" altLang="en-US" sz="2800" dirty="0">
                <a:solidFill>
                  <a:srgbClr val="002060"/>
                </a:solidFill>
                <a:latin typeface="Baskervile"/>
              </a:rPr>
              <a:t>z</a:t>
            </a:r>
            <a:r>
              <a:rPr lang="en-US" altLang="en-US" sz="2800" dirty="0">
                <a:solidFill>
                  <a:srgbClr val="002060"/>
                </a:solidFill>
                <a:latin typeface="Baskervile"/>
              </a:rPr>
              <a:t>li</a:t>
            </a:r>
            <a:r>
              <a:rPr lang="sr-Latn-RS" altLang="en-US" sz="2800" dirty="0">
                <a:solidFill>
                  <a:srgbClr val="002060"/>
                </a:solidFill>
                <a:latin typeface="Baskervile"/>
              </a:rPr>
              <a:t>čita</a:t>
            </a:r>
            <a:r>
              <a:rPr lang="sl-SI" altLang="en-US" sz="2800" dirty="0">
                <a:solidFill>
                  <a:srgbClr val="002060"/>
                </a:solidFill>
                <a:latin typeface="Baskervile"/>
              </a:rPr>
              <a:t> delovanja daju mnogobrojne terapijske efekte prirodnih lekovitih sredstava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sl-SI" altLang="en-US" sz="2800" dirty="0">
                <a:solidFill>
                  <a:srgbClr val="002060"/>
                </a:solidFill>
                <a:latin typeface="Baskervile"/>
              </a:rPr>
              <a:t>mineralnom vodom mogu se lečiti različita oboljenja,  kao i što različite metode klimatoterapije mogu izazvati iste promene u</a:t>
            </a:r>
            <a:br>
              <a:rPr lang="sl-SI" altLang="en-US" sz="2800" dirty="0">
                <a:solidFill>
                  <a:srgbClr val="002060"/>
                </a:solidFill>
                <a:latin typeface="Baskervile"/>
              </a:rPr>
            </a:br>
            <a:r>
              <a:rPr lang="sl-SI" altLang="en-US" sz="2800" dirty="0">
                <a:solidFill>
                  <a:srgbClr val="002060"/>
                </a:solidFill>
                <a:latin typeface="Baskervile"/>
              </a:rPr>
              <a:t>različitim sistemima</a:t>
            </a:r>
            <a:endParaRPr lang="en-US" altLang="en-US" sz="2800" dirty="0">
              <a:solidFill>
                <a:srgbClr val="002060"/>
              </a:solidFill>
              <a:latin typeface="Baskervile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C4F6FE-1C58-45A7-B5A5-244FAFAB8395}"/>
              </a:ext>
            </a:extLst>
          </p:cNvPr>
          <p:cNvSpPr/>
          <p:nvPr/>
        </p:nvSpPr>
        <p:spPr>
          <a:xfrm>
            <a:off x="1524000" y="6858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en-US" sz="3200" b="1" dirty="0">
                <a:solidFill>
                  <a:srgbClr val="FF0000"/>
                </a:solidFill>
              </a:rPr>
              <a:t>BALNEOKLIMATOLOGIJA</a:t>
            </a:r>
            <a:endParaRPr lang="en-US" sz="3200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ED1E5707-624A-41CB-9918-45B0B7F1A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234D164E-582C-4D68-A943-D45B830B1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41376"/>
            <a:ext cx="8305800" cy="356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800100" marR="0" lvl="0" indent="-457200" defTabSz="914400" latinLnBrk="0">
              <a:lnSpc>
                <a:spcPct val="140000"/>
              </a:lnSpc>
              <a:buClr>
                <a:schemeClr val="folHlink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lang="sr-Latn-CS" altLang="en-US" sz="2800" b="1" dirty="0">
                <a:solidFill>
                  <a:srgbClr val="002060"/>
                </a:solidFill>
                <a:latin typeface="Baskervile"/>
              </a:rPr>
              <a:t>Pred</a:t>
            </a:r>
            <a:r>
              <a:rPr lang="en-US" altLang="en-US" sz="2800" b="1" dirty="0" err="1">
                <a:solidFill>
                  <a:srgbClr val="002060"/>
                </a:solidFill>
                <a:latin typeface="Baskervile"/>
              </a:rPr>
              <a:t>sta</a:t>
            </a:r>
            <a:r>
              <a:rPr lang="sr-Latn-CS" altLang="en-US" sz="2800" b="1" dirty="0">
                <a:solidFill>
                  <a:srgbClr val="002060"/>
                </a:solidFill>
                <a:latin typeface="Baskervile"/>
              </a:rPr>
              <a:t>vljaju posebnu grupu podzemnih voda, koje</a:t>
            </a:r>
            <a:r>
              <a:rPr lang="en-US" altLang="en-US" sz="2800" b="1" dirty="0">
                <a:solidFill>
                  <a:srgbClr val="002060"/>
                </a:solidFill>
                <a:latin typeface="Baskervile"/>
              </a:rPr>
              <a:t> </a:t>
            </a:r>
            <a:r>
              <a:rPr lang="sr-Latn-CS" altLang="en-US" sz="2800" b="1" dirty="0">
                <a:solidFill>
                  <a:srgbClr val="002060"/>
                </a:solidFill>
                <a:latin typeface="Baskervile"/>
              </a:rPr>
              <a:t>zahvaljujući svojim fizičkim osobinama i hemijskom</a:t>
            </a:r>
            <a:r>
              <a:rPr lang="en-US" altLang="en-US" sz="2800" b="1" dirty="0">
                <a:solidFill>
                  <a:srgbClr val="002060"/>
                </a:solidFill>
                <a:latin typeface="Baskervile"/>
              </a:rPr>
              <a:t> </a:t>
            </a:r>
            <a:r>
              <a:rPr lang="sr-Latn-CS" altLang="en-US" sz="2800" b="1" dirty="0">
                <a:solidFill>
                  <a:srgbClr val="002060"/>
                </a:solidFill>
                <a:latin typeface="Baskervile"/>
              </a:rPr>
              <a:t>sastavu, povoljno deluju na ljudski organizam,</a:t>
            </a:r>
            <a:r>
              <a:rPr lang="en-US" altLang="en-US" sz="2800" b="1" dirty="0">
                <a:solidFill>
                  <a:srgbClr val="002060"/>
                </a:solidFill>
                <a:latin typeface="Baskervile"/>
              </a:rPr>
              <a:t> </a:t>
            </a:r>
            <a:r>
              <a:rPr lang="sr-Latn-CS" altLang="en-US" sz="2800" b="1" dirty="0">
                <a:solidFill>
                  <a:srgbClr val="002060"/>
                </a:solidFill>
                <a:latin typeface="Baskervile"/>
              </a:rPr>
              <a:t>te mogu da se koriste i za profilaksu i  za lečenje.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8B0-9FC1-42CC-9573-5D4B1EF3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7215188" cy="1323439"/>
          </a:xfrm>
        </p:spPr>
        <p:txBody>
          <a:bodyPr/>
          <a:lstStyle/>
          <a:p>
            <a:pPr algn="ctr"/>
            <a:r>
              <a:rPr lang="sr-Latn-CS" altLang="en-US" sz="3600" dirty="0">
                <a:solidFill>
                  <a:srgbClr val="FF0000"/>
                </a:solidFill>
                <a:cs typeface="+mn-cs"/>
              </a:rPr>
              <a:t>Mineralne vode </a:t>
            </a:r>
            <a:br>
              <a:rPr lang="sr-Latn-CS" altLang="en-US" kern="12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55266EE-DC46-4DE4-B45F-A38E9E492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95BFABB2-9A00-4D3C-9BF1-8E57E19E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23" y="155575"/>
            <a:ext cx="878681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Sa terapijskog gledišta značajne su sledeće osobine mineralnih voda: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C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  <a:t>hemijski sastav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Baskervile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R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  <a:t>ukupna mineralizacija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  <a:t> 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  <a:t>prisustvo gasova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  <a:t> </a:t>
            </a:r>
            <a:r>
              <a:rPr kumimoji="0" lang="sr-Latn-C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  <a:t>radioaktivnost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altLang="en-US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skervile"/>
              </a:rPr>
              <a:t> temperatura</a:t>
            </a:r>
            <a:endParaRPr kumimoji="0" lang="sr-Latn-C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  <a:lumOff val="10000"/>
                </a:schemeClr>
              </a:solidFill>
              <a:effectLst/>
              <a:uLnTx/>
              <a:uFillTx/>
              <a:latin typeface="Baskervil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</a:b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  <a:t>Mineralne vode su složenog hemijskog sastava, složenijeg od većine farmakoterapijskih sredstava,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  <a:lumOff val="10000"/>
                  </a:schemeClr>
                </a:solidFill>
                <a:effectLst/>
                <a:uLnTx/>
                <a:uFillTx/>
                <a:latin typeface="Baskervile"/>
              </a:rPr>
              <a:t>mogu da sadrže i preko desetak elemenata.</a:t>
            </a:r>
          </a:p>
        </p:txBody>
      </p:sp>
    </p:spTree>
    <p:extLst>
      <p:ext uri="{BB962C8B-B14F-4D97-AF65-F5344CB8AC3E}">
        <p14:creationId xmlns:p14="http://schemas.microsoft.com/office/powerpoint/2010/main" val="1069491572"/>
      </p:ext>
    </p:extLst>
  </p:cSld>
  <p:clrMapOvr>
    <a:masterClrMapping/>
  </p:clrMapOvr>
</p:sld>
</file>

<file path=ppt/theme/theme1.xml><?xml version="1.0" encoding="utf-8"?>
<a:theme xmlns:a="http://schemas.openxmlformats.org/drawingml/2006/main" name="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igh Voltage">
  <a:themeElements>
    <a:clrScheme name="High Voltage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igh Voltage 1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ppt/theme/themeOverride2.xml><?xml version="1.0" encoding="utf-8"?>
<a:themeOverride xmlns:a="http://schemas.openxmlformats.org/drawingml/2006/main">
  <a:clrScheme name="High Voltage 1">
    <a:dk1>
      <a:srgbClr val="001932"/>
    </a:dk1>
    <a:lt1>
      <a:srgbClr val="FFFFFF"/>
    </a:lt1>
    <a:dk2>
      <a:srgbClr val="2181B7"/>
    </a:dk2>
    <a:lt2>
      <a:srgbClr val="CCFFFF"/>
    </a:lt2>
    <a:accent1>
      <a:srgbClr val="99FFCC"/>
    </a:accent1>
    <a:accent2>
      <a:srgbClr val="01B0FF"/>
    </a:accent2>
    <a:accent3>
      <a:srgbClr val="ABC1D8"/>
    </a:accent3>
    <a:accent4>
      <a:srgbClr val="DADADA"/>
    </a:accent4>
    <a:accent5>
      <a:srgbClr val="CAFFE2"/>
    </a:accent5>
    <a:accent6>
      <a:srgbClr val="019FE7"/>
    </a:accent6>
    <a:hlink>
      <a:srgbClr val="6666FF"/>
    </a:hlink>
    <a:folHlink>
      <a:srgbClr val="1C6D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7252</TotalTime>
  <Words>2206</Words>
  <Application>Microsoft Office PowerPoint</Application>
  <PresentationFormat>On-screen Show (4:3)</PresentationFormat>
  <Paragraphs>291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Black</vt:lpstr>
      <vt:lpstr>Baskervile</vt:lpstr>
      <vt:lpstr>Baskerville</vt:lpstr>
      <vt:lpstr>Calibri</vt:lpstr>
      <vt:lpstr>Century Gothic</vt:lpstr>
      <vt:lpstr>Times New Roman</vt:lpstr>
      <vt:lpstr>Verdana</vt:lpstr>
      <vt:lpstr>Wingdings</vt:lpstr>
      <vt:lpstr>High Voltage</vt:lpstr>
      <vt:lpstr>2_High Voltage</vt:lpstr>
      <vt:lpstr>1_High Voltage</vt:lpstr>
      <vt:lpstr>MINERALNE VODE   I   BANJE SRBIJE    Dr sci med Mojsije Anđić</vt:lpstr>
      <vt:lpstr>BALNEOKLIMATOLOGIJA</vt:lpstr>
      <vt:lpstr>Najčešće korišćeni prirodni  lekoviti činioci su:</vt:lpstr>
      <vt:lpstr>VODA - KAO AGENS DELOVANJA U TERAPIJI  </vt:lpstr>
      <vt:lpstr>PowerPoint Presentation</vt:lpstr>
      <vt:lpstr>PowerPoint Presentation</vt:lpstr>
      <vt:lpstr>PowerPoint Presentation</vt:lpstr>
      <vt:lpstr>Mineralne vode  </vt:lpstr>
      <vt:lpstr>PowerPoint Presentation</vt:lpstr>
      <vt:lpstr> Načini primene mineralnih voda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Klasifikacija mineralnih voda po Quentin-u</vt:lpstr>
      <vt:lpstr>Klasifikacija mineralnih voda po Quentin-u</vt:lpstr>
      <vt:lpstr>Klasifikacija mineralnih voda po Quentin-u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FLAŠIRANJE VODE ODOBRENO 1906 GOD.</vt:lpstr>
      <vt:lpstr>PowerPoint Presentation</vt:lpstr>
      <vt:lpstr>PowerPoint Presentation</vt:lpstr>
      <vt:lpstr>Prva česma na Seltersu</vt:lpstr>
      <vt:lpstr>FLAŠIRANJE VODE ODOBRENO 1906 GOD.</vt:lpstr>
      <vt:lpstr>Kako je nekad izgledalo</vt:lpstr>
      <vt:lpstr>Selters Banja danas</vt:lpstr>
      <vt:lpstr>PowerPoint Presentation</vt:lpstr>
      <vt:lpstr>PowerPoint Presentation</vt:lpstr>
      <vt:lpstr>Aplikacija peloida</vt:lpstr>
      <vt:lpstr>PowerPoint Presentation</vt:lpstr>
      <vt:lpstr>Indikacije za primenu lekovitih voda</vt:lpstr>
      <vt:lpstr>Indikacije za primenu termomineralnih voda i lokalnu aplikaciju peloida  </vt:lpstr>
      <vt:lpstr>Kontraindikacije za primenu termomineralnih voda i lokalnu aplikaciju peloida </vt:lpstr>
      <vt:lpstr>PowerPoint Presentation</vt:lpstr>
    </vt:vector>
  </TitlesOfParts>
  <Company>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ELEKTROTERAPIJA</dc:title>
  <dc:creator>Ivona Stankovic</dc:creator>
  <cp:lastModifiedBy>ppt 2 AVE</cp:lastModifiedBy>
  <cp:revision>664</cp:revision>
  <cp:lastPrinted>1601-01-01T00:00:00Z</cp:lastPrinted>
  <dcterms:created xsi:type="dcterms:W3CDTF">2007-11-06T17:51:31Z</dcterms:created>
  <dcterms:modified xsi:type="dcterms:W3CDTF">2024-05-21T06:52:53Z</dcterms:modified>
</cp:coreProperties>
</file>