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389" r:id="rId5"/>
    <p:sldId id="355" r:id="rId6"/>
    <p:sldId id="408" r:id="rId7"/>
    <p:sldId id="395" r:id="rId8"/>
    <p:sldId id="401" r:id="rId9"/>
    <p:sldId id="407" r:id="rId10"/>
    <p:sldId id="400" r:id="rId11"/>
    <p:sldId id="398" r:id="rId12"/>
    <p:sldId id="399" r:id="rId13"/>
    <p:sldId id="394" r:id="rId14"/>
    <p:sldId id="405" r:id="rId15"/>
    <p:sldId id="397" r:id="rId16"/>
    <p:sldId id="396" r:id="rId17"/>
    <p:sldId id="406" r:id="rId18"/>
    <p:sldId id="402" r:id="rId19"/>
    <p:sldId id="403" r:id="rId20"/>
    <p:sldId id="333" r:id="rId21"/>
  </p:sldIdLst>
  <p:sldSz cx="12192000" cy="6858000"/>
  <p:notesSz cx="6858000" cy="91440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9D08"/>
    <a:srgbClr val="000E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014" autoAdjust="0"/>
    <p:restoredTop sz="82624" autoAdjust="0"/>
  </p:normalViewPr>
  <p:slideViewPr>
    <p:cSldViewPr showGuides="1">
      <p:cViewPr varScale="1">
        <p:scale>
          <a:sx n="91" d="100"/>
          <a:sy n="91" d="100"/>
        </p:scale>
        <p:origin x="1272" y="78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t>5/21/2024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5/21/2024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sr-Latn-RS" smtClean="0"/>
              <a:t>2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672791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3199CD-3E1B-4AE6-990F-76F925F5EA9F}" type="slidenum">
              <a:rPr kumimoji="0" lang="sr-Latn-R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sr-Latn-R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63828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3199CD-3E1B-4AE6-990F-76F925F5EA9F}" type="slidenum">
              <a:rPr kumimoji="0" lang="sr-Latn-R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sr-Latn-R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60061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3199CD-3E1B-4AE6-990F-76F925F5EA9F}" type="slidenum">
              <a:rPr kumimoji="0" lang="sr-Latn-R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sr-Latn-R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35978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3199CD-3E1B-4AE6-990F-76F925F5EA9F}" type="slidenum">
              <a:rPr kumimoji="0" lang="sr-Latn-R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sr-Latn-R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4921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3199CD-3E1B-4AE6-990F-76F925F5EA9F}" type="slidenum">
              <a:rPr kumimoji="0" lang="sr-Latn-R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sr-Latn-R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95634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3199CD-3E1B-4AE6-990F-76F925F5EA9F}" type="slidenum">
              <a:rPr kumimoji="0" lang="sr-Latn-R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sr-Latn-R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50298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sr-Latn-RS" smtClean="0"/>
              <a:t>17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121275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3199CD-3E1B-4AE6-990F-76F925F5EA9F}" type="slidenum">
              <a:rPr kumimoji="0" lang="sr-Latn-R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sr-Latn-R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13586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sr-Latn-RS" smtClean="0"/>
              <a:t>4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9980018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3199CD-3E1B-4AE6-990F-76F925F5EA9F}" type="slidenum">
              <a:rPr kumimoji="0" lang="sr-Latn-R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sr-Latn-R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51492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3199CD-3E1B-4AE6-990F-76F925F5EA9F}" type="slidenum">
              <a:rPr kumimoji="0" lang="sr-Latn-R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sr-Latn-R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18320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3199CD-3E1B-4AE6-990F-76F925F5EA9F}" type="slidenum">
              <a:rPr kumimoji="0" lang="sr-Latn-R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sr-Latn-R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52951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3199CD-3E1B-4AE6-990F-76F925F5EA9F}" type="slidenum">
              <a:rPr kumimoji="0" lang="sr-Latn-R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sr-Latn-R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71556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3199CD-3E1B-4AE6-990F-76F925F5EA9F}" type="slidenum">
              <a:rPr kumimoji="0" lang="sr-Latn-R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sr-Latn-R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1043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sr-Latn-RS" smtClean="0"/>
              <a:t>10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821741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491" y="1828800"/>
            <a:ext cx="8231744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490" y="4800600"/>
            <a:ext cx="8231744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5/21/2024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794" y="381001"/>
            <a:ext cx="1524398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809" y="381001"/>
            <a:ext cx="7393324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5/21/2024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5/21/2024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891" y="2514600"/>
            <a:ext cx="8694663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491" y="5410201"/>
            <a:ext cx="8689596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5/21/2024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5174" y="1905001"/>
            <a:ext cx="442075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806" y="1905001"/>
            <a:ext cx="4420751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5/21/2024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808" y="1905000"/>
            <a:ext cx="441770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808" y="2743201"/>
            <a:ext cx="441770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1489" y="1905000"/>
            <a:ext cx="441770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1489" y="2743201"/>
            <a:ext cx="441770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5/21/2024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5/21/2024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5/21/2024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879" y="1905000"/>
            <a:ext cx="3597544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491" y="4648200"/>
            <a:ext cx="3582332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2704" y="685800"/>
            <a:ext cx="6402467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5/21/2024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879" y="1905000"/>
            <a:ext cx="3597544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491" y="4648200"/>
            <a:ext cx="3582332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952704" y="685800"/>
            <a:ext cx="6402466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5/21/2024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810" y="381000"/>
            <a:ext cx="9146383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810" y="1904999"/>
            <a:ext cx="9136770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810" y="6400800"/>
            <a:ext cx="6554906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8565" y="6400800"/>
            <a:ext cx="1449767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1C87-7AD9-4845-A077-840E4A0F3F06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30772" y="6400800"/>
            <a:ext cx="83841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8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19.jp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73270" y="1636280"/>
            <a:ext cx="11661775" cy="87832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lnSpc>
                <a:spcPct val="114000"/>
              </a:lnSpc>
            </a:pPr>
            <a:r>
              <a:rPr lang="sr-Latn-R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Aerozagađenje i kardiovaskularne bolesti</a:t>
            </a:r>
            <a:endParaRPr lang="en-US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  <a:cs typeface="Courier New" panose="02070309020205020404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9512" y="4038006"/>
            <a:ext cx="8072488" cy="165558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just">
              <a:lnSpc>
                <a:spcPct val="150000"/>
              </a:lnSpc>
            </a:pPr>
            <a:r>
              <a:rPr lang="sr-Latn-RS" sz="3600" b="1" i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Dr sci med Dejan S. Spiroski; kardiolog</a:t>
            </a:r>
          </a:p>
          <a:p>
            <a:pPr algn="just">
              <a:lnSpc>
                <a:spcPct val="150000"/>
              </a:lnSpc>
            </a:pPr>
            <a:r>
              <a:rPr lang="sr-Latn-RS" sz="3600" b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Institut za rehabilitaciju</a:t>
            </a:r>
          </a:p>
        </p:txBody>
      </p:sp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0" t="7950" r="3323" b="13391"/>
          <a:stretch>
            <a:fillRect/>
          </a:stretch>
        </p:blipFill>
        <p:spPr bwMode="auto">
          <a:xfrm>
            <a:off x="9906000" y="138113"/>
            <a:ext cx="2060575" cy="762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592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0" t="7950" r="3323" b="13391"/>
          <a:stretch>
            <a:fillRect/>
          </a:stretch>
        </p:blipFill>
        <p:spPr bwMode="auto">
          <a:xfrm>
            <a:off x="10955355" y="75234"/>
            <a:ext cx="1161904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73" y="2438400"/>
            <a:ext cx="11353800" cy="4260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72" y="152400"/>
            <a:ext cx="7969827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0788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0" t="7950" r="3323" b="13391"/>
          <a:stretch>
            <a:fillRect/>
          </a:stretch>
        </p:blipFill>
        <p:spPr bwMode="auto">
          <a:xfrm>
            <a:off x="10955355" y="75234"/>
            <a:ext cx="1161904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DC6D38F-DF61-4641-B656-C9FBD15E0B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434700">
            <a:off x="838200" y="1828800"/>
            <a:ext cx="9601200" cy="29167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716F66-9F4B-4A8D-9DA8-2EF371E165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847930">
            <a:off x="632900" y="1877454"/>
            <a:ext cx="11134442" cy="2819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BCABDA3-EF67-41CC-8715-2AD4E37DF8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1871" y="3736667"/>
            <a:ext cx="11201400" cy="256050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C95E12F-7EBE-4106-93F1-2E456B39C02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440838">
            <a:off x="677229" y="748160"/>
            <a:ext cx="11039707" cy="4191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7FAF1D6-CE42-4BDB-8068-47D1D006393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150641">
            <a:off x="218484" y="953388"/>
            <a:ext cx="11731436" cy="4120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003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0" t="7950" r="3323" b="13391"/>
          <a:stretch>
            <a:fillRect/>
          </a:stretch>
        </p:blipFill>
        <p:spPr bwMode="auto">
          <a:xfrm>
            <a:off x="10955355" y="75234"/>
            <a:ext cx="1161904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7AA9EF8-6551-4FB2-B501-87A9A41DDBAE}"/>
              </a:ext>
            </a:extLst>
          </p:cNvPr>
          <p:cNvSpPr txBox="1"/>
          <p:nvPr/>
        </p:nvSpPr>
        <p:spPr>
          <a:xfrm>
            <a:off x="119411" y="0"/>
            <a:ext cx="11964859" cy="279647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just" defTabSz="357188">
              <a:lnSpc>
                <a:spcPct val="150000"/>
              </a:lnSpc>
            </a:pPr>
            <a:r>
              <a:rPr lang="sr-Latn-R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RESPIRATORNI SISTEM </a:t>
            </a:r>
          </a:p>
          <a:p>
            <a:pPr algn="just" defTabSz="357188">
              <a:lnSpc>
                <a:spcPct val="150000"/>
              </a:lnSpc>
            </a:pPr>
            <a:r>
              <a:rPr lang="sr-Latn-RS"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U efekte spadaju: povećani respiratorni simptomi, infekcije, povećana reaktivnost disajnih puteva, nadražaj, upala pluća, povećana respiratorna smrtnost i bolničke posete, hospitalizacija, smanjena funkcija pluća, pogoršanje astme, pogoršanje hronične opstruktivne bolesti pluća, povećan rizik od raka pluća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18AF3D-9840-481A-9089-4F8966D5B0EF}"/>
              </a:ext>
            </a:extLst>
          </p:cNvPr>
          <p:cNvSpPr txBox="1"/>
          <p:nvPr/>
        </p:nvSpPr>
        <p:spPr>
          <a:xfrm>
            <a:off x="123499" y="2590800"/>
            <a:ext cx="11964859" cy="224247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just" defTabSz="357188">
              <a:lnSpc>
                <a:spcPct val="150000"/>
              </a:lnSpc>
            </a:pPr>
            <a:r>
              <a:rPr lang="sr-Latn-R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KARDIOVASKULARNI SISTEM </a:t>
            </a:r>
          </a:p>
          <a:p>
            <a:pPr algn="just" defTabSz="357188">
              <a:lnSpc>
                <a:spcPct val="150000"/>
              </a:lnSpc>
            </a:pPr>
            <a:r>
              <a:rPr lang="sr-Latn-RS"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U efekte spadaju: promenjena srčana autonomna funkcija, infarkt miokarda, angina pektoris, povećan krvni pritisak, ateroskleroza, hipertenzija, povećana cerebrovaskularna ishemija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C2F24B-8F2F-4E9D-B9E9-E707A0588D85}"/>
              </a:ext>
            </a:extLst>
          </p:cNvPr>
          <p:cNvSpPr txBox="1"/>
          <p:nvPr/>
        </p:nvSpPr>
        <p:spPr>
          <a:xfrm>
            <a:off x="116785" y="4615527"/>
            <a:ext cx="11964859" cy="224247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just" defTabSz="357188">
              <a:lnSpc>
                <a:spcPct val="150000"/>
              </a:lnSpc>
            </a:pPr>
            <a:r>
              <a:rPr lang="sr-Latn-R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NERVNI I CEREBROVASKULARNI SISTEM </a:t>
            </a:r>
          </a:p>
          <a:p>
            <a:pPr algn="just" defTabSz="357188">
              <a:lnSpc>
                <a:spcPct val="150000"/>
              </a:lnSpc>
            </a:pPr>
            <a:r>
              <a:rPr lang="sr-Latn-RS"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U efekte spadaju: neurorazvojni poremećaji, upala nervog tkiva, oksidativni stres, promene u krvno–moždanoj barijeri, glavobolja, uznemirenost, udar, Alchajmerova</a:t>
            </a:r>
          </a:p>
          <a:p>
            <a:pPr algn="just" defTabSz="357188">
              <a:lnSpc>
                <a:spcPct val="150000"/>
              </a:lnSpc>
            </a:pPr>
            <a:r>
              <a:rPr lang="sr-Latn-RS"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bolest, Parkinsonova bolest</a:t>
            </a:r>
          </a:p>
        </p:txBody>
      </p:sp>
    </p:spTree>
    <p:extLst>
      <p:ext uri="{BB962C8B-B14F-4D97-AF65-F5344CB8AC3E}">
        <p14:creationId xmlns:p14="http://schemas.microsoft.com/office/powerpoint/2010/main" val="3368139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A5A0015-1CB9-4B8C-B4DA-44EEFE0E5A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0" t="7950" r="3323" b="13391"/>
          <a:stretch>
            <a:fillRect/>
          </a:stretch>
        </p:blipFill>
        <p:spPr bwMode="auto">
          <a:xfrm>
            <a:off x="10955355" y="75234"/>
            <a:ext cx="1161904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4693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Zašto su baš kardiovaskularne bolesti vodeći uzrok prevremene smrti koje se pripisuju zagađenju vazduha?">
            <a:extLst>
              <a:ext uri="{FF2B5EF4-FFF2-40B4-BE49-F238E27FC236}">
                <a16:creationId xmlns:a16="http://schemas.microsoft.com/office/drawing/2014/main" id="{20C7751C-3533-43BD-BD54-4C4B6D316A9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0" t="7950" r="3323" b="13391"/>
          <a:stretch>
            <a:fillRect/>
          </a:stretch>
        </p:blipFill>
        <p:spPr bwMode="auto">
          <a:xfrm>
            <a:off x="10955355" y="75234"/>
            <a:ext cx="1161904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137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3593C75-1908-482C-852B-377BB09121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766"/>
            <a:ext cx="6096000" cy="68737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494D345-80B3-4D82-B39C-02315E9D0A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6096000" cy="6873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81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E6D3FAC-07A8-4EEA-97D3-5EA8E6514B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498E79E-3D7F-45BD-A2D3-E7568605FA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60907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097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0" t="7950" r="3323" b="13391"/>
          <a:stretch>
            <a:fillRect/>
          </a:stretch>
        </p:blipFill>
        <p:spPr bwMode="auto">
          <a:xfrm>
            <a:off x="10955355" y="75234"/>
            <a:ext cx="1160444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0" y="455950"/>
            <a:ext cx="12115799" cy="3887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204329F-617F-417C-8CED-1452F5EA1C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3400"/>
            <a:ext cx="12191999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40487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7C40C18-C42C-48EB-9AB3-DEB1A97AF7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3429000"/>
            <a:ext cx="6019800" cy="33537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75233"/>
            <a:ext cx="6019800" cy="33537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0" t="7950" r="3323" b="13391"/>
          <a:stretch>
            <a:fillRect/>
          </a:stretch>
        </p:blipFill>
        <p:spPr bwMode="auto">
          <a:xfrm>
            <a:off x="11023673" y="75234"/>
            <a:ext cx="1160444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6200" y="75231"/>
            <a:ext cx="6019800" cy="3242300"/>
          </a:xfr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just" defTabSz="363538">
              <a:lnSpc>
                <a:spcPct val="150000"/>
              </a:lnSpc>
              <a:defRPr/>
            </a:pPr>
            <a:r>
              <a:rPr lang="sr-Latn-RS" sz="2400" b="1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	A</a:t>
            </a:r>
            <a:r>
              <a:rPr lang="vi-VN" sz="2400" b="1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erozagađenje u urbanoj sredini, posebno u uskim gradskim zonama sa visokom frekvencijom saobraćaja</a:t>
            </a:r>
            <a:r>
              <a:rPr lang="sr-Latn-RS" sz="2400" b="1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 (30%)</a:t>
            </a:r>
            <a:r>
              <a:rPr lang="vi-VN" sz="2400" b="1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, ima značajan uticaj na zdravlje ljudi, a posebno na kardiovaskularni sistem. </a:t>
            </a:r>
            <a:br>
              <a:rPr lang="sr-Latn-RS" sz="2400" b="1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sr-Latn-RS" sz="2400" b="1" spc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	</a:t>
            </a:r>
            <a:endParaRPr lang="en-US" sz="2400" b="1" spc="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16C8A7-4D8B-40D0-BCC3-5EACEA430EDD}"/>
              </a:ext>
            </a:extLst>
          </p:cNvPr>
          <p:cNvSpPr txBox="1"/>
          <p:nvPr/>
        </p:nvSpPr>
        <p:spPr>
          <a:xfrm>
            <a:off x="6324600" y="3431628"/>
            <a:ext cx="5715000" cy="3913059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just" defTabSz="357188">
              <a:lnSpc>
                <a:spcPct val="150000"/>
              </a:lnSpc>
            </a:pPr>
            <a:r>
              <a:rPr lang="sr-Latn-RS" sz="2400" b="1" spc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	</a:t>
            </a:r>
            <a:r>
              <a:rPr lang="vi-VN" sz="2400" b="1" spc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Prema izveštaju Svetske zdravstvene organizacije, suspendovane čestice i opšte aerozagađenje su ključni faktori koji direktno utiču na zdravlje ljudi, sa ozbiljnim posledicama na kardiovaskularni i respiratorni</a:t>
            </a:r>
            <a:r>
              <a:rPr lang="sr-Latn-RS" sz="2400" b="1" spc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 </a:t>
            </a:r>
            <a:r>
              <a:rPr lang="vi-VN" sz="2400" b="1" spc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sistem.</a:t>
            </a:r>
            <a:br>
              <a:rPr lang="sr-Latn-RS" sz="2400" b="1" spc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sr-Latn-RS" sz="24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09546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0" t="7950" r="3323" b="13391"/>
          <a:stretch>
            <a:fillRect/>
          </a:stretch>
        </p:blipFill>
        <p:spPr bwMode="auto">
          <a:xfrm>
            <a:off x="10955355" y="75234"/>
            <a:ext cx="1161904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F75B075-AF52-400D-A84C-60BCD9991A7A}"/>
              </a:ext>
            </a:extLst>
          </p:cNvPr>
          <p:cNvSpPr txBox="1"/>
          <p:nvPr/>
        </p:nvSpPr>
        <p:spPr>
          <a:xfrm>
            <a:off x="152400" y="494169"/>
            <a:ext cx="11887200" cy="168847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just" defTabSz="357188">
              <a:lnSpc>
                <a:spcPct val="150000"/>
              </a:lnSpc>
            </a:pPr>
            <a:r>
              <a:rPr lang="sr-Latn-RS" sz="2400" b="1" spc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	</a:t>
            </a:r>
            <a:r>
              <a:rPr lang="sr-Latn-RS" sz="2400" b="1" i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Vazduh kao stabilna mešavina pretežno gasovitih (azot (78%), kiseonik (21%), ozon, helijum, vodonik... (1%)), a u manjoj meri i čestičnih komponenti, predstavlja osnov ljudskog života.</a:t>
            </a:r>
            <a:endParaRPr lang="sr-Latn-RS" sz="24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DE7861-C476-4895-88FE-F2AEFAFCCD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286000"/>
            <a:ext cx="6096000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CF897D2-0852-479F-8BCD-1687D949B2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286000"/>
            <a:ext cx="6096000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80603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0" t="7950" r="3323" b="13391"/>
          <a:stretch>
            <a:fillRect/>
          </a:stretch>
        </p:blipFill>
        <p:spPr bwMode="auto">
          <a:xfrm>
            <a:off x="10955355" y="75234"/>
            <a:ext cx="1161904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5801EB-5634-4CFD-B040-BCCED296520B}"/>
              </a:ext>
            </a:extLst>
          </p:cNvPr>
          <p:cNvSpPr txBox="1"/>
          <p:nvPr/>
        </p:nvSpPr>
        <p:spPr>
          <a:xfrm>
            <a:off x="152400" y="75234"/>
            <a:ext cx="11887200" cy="224920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just" defTabSz="357188">
              <a:lnSpc>
                <a:spcPct val="150000"/>
              </a:lnSpc>
            </a:pPr>
            <a:r>
              <a:rPr lang="sr-Latn-RS" sz="2400" b="1" spc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	</a:t>
            </a:r>
            <a:r>
              <a:rPr lang="sr-Latn-RS" sz="2400" b="1" i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Agencija za zaštitu životne sredine Srbije </a:t>
            </a:r>
            <a:r>
              <a:rPr lang="sr-Latn-RS" sz="2400" b="1" i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svakodnevno meri količine čestica sumpor-dioksida, PM 10, azot-dioksida i kobalta i na osnovu toga određuje kvalitet vazduha.</a:t>
            </a:r>
          </a:p>
          <a:p>
            <a:pPr algn="just" defTabSz="357188">
              <a:lnSpc>
                <a:spcPct val="150000"/>
              </a:lnSpc>
            </a:pPr>
            <a:r>
              <a:rPr lang="sr-Latn-RS" sz="2400" b="1" i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	</a:t>
            </a:r>
            <a:r>
              <a:rPr lang="sr-Latn-R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Evropska agencija za životnu sredinu </a:t>
            </a:r>
            <a:r>
              <a:rPr lang="sr-Latn-RS"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me</a:t>
            </a:r>
            <a:r>
              <a:rPr lang="sr-Latn-RS" sz="2400" b="1" i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ri količine čestica PM 2.5, PM 10, azot-dioksida, sumpor-dioksida i ozona.</a:t>
            </a:r>
            <a:endParaRPr lang="sr-Latn-RS" sz="24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6FB25D-82FB-4964-83A4-BFF5F58E33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95601"/>
            <a:ext cx="4681372" cy="396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05EA094-8C53-432D-B095-B5A66CD6B2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625" y="2895600"/>
            <a:ext cx="4681373" cy="396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F106CE5-2580-4E93-BEAF-F1CE48993C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00750" y="2895600"/>
            <a:ext cx="2809875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509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0" t="7950" r="3323" b="13391"/>
          <a:stretch>
            <a:fillRect/>
          </a:stretch>
        </p:blipFill>
        <p:spPr bwMode="auto">
          <a:xfrm>
            <a:off x="10955355" y="75234"/>
            <a:ext cx="1161904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C91C75F-10B9-43D3-81CA-9CF601C215CD}"/>
              </a:ext>
            </a:extLst>
          </p:cNvPr>
          <p:cNvSpPr txBox="1"/>
          <p:nvPr/>
        </p:nvSpPr>
        <p:spPr>
          <a:xfrm>
            <a:off x="152400" y="-69032"/>
            <a:ext cx="11887200" cy="445846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just" defTabSz="357188">
              <a:lnSpc>
                <a:spcPct val="150000"/>
              </a:lnSpc>
            </a:pPr>
            <a:r>
              <a:rPr lang="sr-Latn-RS" sz="2400" b="1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	</a:t>
            </a:r>
            <a:r>
              <a:rPr lang="sr-Latn-RS" sz="24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6 </a:t>
            </a:r>
            <a:r>
              <a:rPr lang="sr-Latn-RS" sz="2400" b="1" i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criteria</a:t>
            </a:r>
            <a:r>
              <a:rPr lang="sr-Latn-RS" sz="24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 </a:t>
            </a:r>
            <a:r>
              <a:rPr lang="sr-Latn-RS" sz="2400" b="1" i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air</a:t>
            </a:r>
            <a:r>
              <a:rPr lang="sr-Latn-RS" sz="24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 </a:t>
            </a:r>
            <a:r>
              <a:rPr lang="sr-Latn-RS" sz="2400" b="1" i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pollutants</a:t>
            </a:r>
            <a:r>
              <a:rPr lang="sr-Latn-RS" sz="2400" b="1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 (grupacija zagađujućih materija koje se smatraju najznačajnijim u pogledu uticaja na ljudsko zdravlje i životnu sredinu, u koje spadaju:</a:t>
            </a:r>
          </a:p>
          <a:p>
            <a:pPr marL="357188" algn="just" defTabSz="357188">
              <a:lnSpc>
                <a:spcPct val="150000"/>
              </a:lnSpc>
            </a:pPr>
            <a:r>
              <a:rPr lang="sr-Latn-RS" sz="2400" b="1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•	1) suspendovane čestice </a:t>
            </a:r>
            <a:r>
              <a:rPr lang="sr-Latn-RS" sz="24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PM10</a:t>
            </a:r>
            <a:r>
              <a:rPr lang="sr-Latn-RS" sz="2400" b="1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, </a:t>
            </a:r>
            <a:r>
              <a:rPr lang="sr-Latn-RS" sz="24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PM2,5</a:t>
            </a:r>
            <a:r>
              <a:rPr lang="sr-Latn-R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 i </a:t>
            </a:r>
            <a:r>
              <a:rPr lang="sr-Latn-R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PM0,1</a:t>
            </a:r>
            <a:r>
              <a:rPr lang="sr-Latn-RS" sz="2400" b="1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 (u pitanju su čestice koje lebde u vazduhu i koje mogu biti čvrste – prašina, tečne – kapljice ili gasovite – veliki molekuli, čije su dimenzije manje od 10 ili 2,5 </a:t>
            </a:r>
            <a:r>
              <a:rPr lang="sr-Latn-RS" sz="2400" b="1" i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mikrometara</a:t>
            </a:r>
            <a:r>
              <a:rPr lang="sr-Latn-RS" sz="2400" b="1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, a mogu da budu različitog porekla i sastava – prašina, pepeo, čađ, duvanski dim, isparenja,…)</a:t>
            </a:r>
          </a:p>
          <a:p>
            <a:pPr marL="357188" algn="just" defTabSz="357188">
              <a:lnSpc>
                <a:spcPct val="150000"/>
              </a:lnSpc>
            </a:pPr>
            <a:r>
              <a:rPr lang="sr-Latn-RS" sz="2400" b="1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•	2) gasoviti </a:t>
            </a:r>
            <a:r>
              <a:rPr lang="sr-Latn-RS" sz="2400" b="1" i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polutanti</a:t>
            </a:r>
            <a:r>
              <a:rPr lang="sr-Latn-RS" sz="2400" b="1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 – ozon, ugljenmonoksid, sumpor dioksid, azot dioksid</a:t>
            </a:r>
          </a:p>
          <a:p>
            <a:pPr marL="357188" algn="just" defTabSz="357188">
              <a:lnSpc>
                <a:spcPct val="150000"/>
              </a:lnSpc>
            </a:pPr>
            <a:r>
              <a:rPr lang="sr-Latn-RS" sz="2400" b="1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•	3) olovo i </a:t>
            </a:r>
            <a:r>
              <a:rPr lang="sr-Latn-RS" sz="2400" b="1" i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benzo</a:t>
            </a:r>
            <a:r>
              <a:rPr lang="sr-Latn-RS" sz="2400" b="1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 </a:t>
            </a:r>
            <a:r>
              <a:rPr lang="sr-Latn-RS" sz="2400" b="1" i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piren</a:t>
            </a:r>
            <a:r>
              <a:rPr lang="sr-Latn-RS" sz="2400" b="1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 (</a:t>
            </a:r>
            <a:r>
              <a:rPr lang="sr-Latn-RS" sz="2400" b="1" i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BaP</a:t>
            </a:r>
            <a:r>
              <a:rPr lang="sr-Latn-RS" sz="2400" b="1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), kao konstituenti PM10 čestica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F5C599-DB0F-42D0-A659-BC3770E076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29200"/>
            <a:ext cx="12192000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90529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F75B075-AF52-400D-A84C-60BCD9991A7A}"/>
              </a:ext>
            </a:extLst>
          </p:cNvPr>
          <p:cNvSpPr txBox="1"/>
          <p:nvPr/>
        </p:nvSpPr>
        <p:spPr>
          <a:xfrm>
            <a:off x="0" y="650410"/>
            <a:ext cx="6096000" cy="556646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just" defTabSz="357188">
              <a:lnSpc>
                <a:spcPct val="150000"/>
              </a:lnSpc>
            </a:pPr>
            <a:r>
              <a:rPr lang="sr-Latn-RS" sz="2400" b="1" spc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	Vodeći izvori koji emituju suspendovane čestice, kao i većinu drugih zagađujućih materija su prirodni – mora, okeani, vulkani, prirodni šumski požari, ogoljene zemljane površine, kao i veštački (antropogeni) - procesi sagorevanja fosilnih goriva, odnosno industrija, termoelektrane, toplane, saobraćaj, individualna ložišta (grejanje i kuvanje u domaćinstvima), poljoprivreda i deponije.</a:t>
            </a:r>
            <a:endParaRPr lang="sr-Latn-RS" sz="24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61228C-F795-4466-A72E-4F109F60C7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0" t="7950" r="3323" b="13391"/>
          <a:stretch>
            <a:fillRect/>
          </a:stretch>
        </p:blipFill>
        <p:spPr bwMode="auto">
          <a:xfrm>
            <a:off x="10955355" y="75234"/>
            <a:ext cx="1161904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9972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0" t="7950" r="3323" b="13391"/>
          <a:stretch>
            <a:fillRect/>
          </a:stretch>
        </p:blipFill>
        <p:spPr bwMode="auto">
          <a:xfrm>
            <a:off x="10955355" y="75234"/>
            <a:ext cx="1161904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9598467-6C4D-4EEE-8418-893298EE4DC0}"/>
              </a:ext>
            </a:extLst>
          </p:cNvPr>
          <p:cNvSpPr txBox="1"/>
          <p:nvPr/>
        </p:nvSpPr>
        <p:spPr>
          <a:xfrm>
            <a:off x="152400" y="1143000"/>
            <a:ext cx="11887200" cy="325813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just" defTabSz="357188">
              <a:lnSpc>
                <a:spcPct val="150000"/>
              </a:lnSpc>
            </a:pPr>
            <a:r>
              <a:rPr lang="sr-Latn-RS" sz="2400" b="1" spc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	</a:t>
            </a:r>
            <a:r>
              <a:rPr lang="sr-Latn-RS" sz="4400" b="1" i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“Doprinos”</a:t>
            </a:r>
          </a:p>
          <a:p>
            <a:pPr algn="just" defTabSz="357188">
              <a:lnSpc>
                <a:spcPct val="150000"/>
              </a:lnSpc>
            </a:pPr>
            <a:r>
              <a:rPr lang="sr-Latn-RS"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	</a:t>
            </a:r>
            <a:r>
              <a:rPr lang="sr-Latn-RS" sz="2400" b="1" i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Za sada najveći broj naučnih dokaza govori u prilog toga da postoji snažna povezanost između nivoa zagađenja vazduha i oboljevanja od kardiovaskularnih bolesti, ali taj stepen naučnih dokaza nije dovoljan da bi se reklo da je ta veza uzročno-posledična.</a:t>
            </a:r>
            <a:endParaRPr lang="sr-Latn-RS" sz="24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716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0" t="7950" r="3323" b="13391"/>
          <a:stretch>
            <a:fillRect/>
          </a:stretch>
        </p:blipFill>
        <p:spPr bwMode="auto">
          <a:xfrm>
            <a:off x="10955355" y="75234"/>
            <a:ext cx="1161904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3CA65DF-DDC4-405E-8AC9-67113686E2BF}"/>
              </a:ext>
            </a:extLst>
          </p:cNvPr>
          <p:cNvSpPr txBox="1"/>
          <p:nvPr/>
        </p:nvSpPr>
        <p:spPr>
          <a:xfrm>
            <a:off x="152400" y="313322"/>
            <a:ext cx="11887200" cy="113447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just" defTabSz="357188">
              <a:lnSpc>
                <a:spcPct val="150000"/>
              </a:lnSpc>
            </a:pPr>
            <a:r>
              <a:rPr lang="sr-Latn-RS" sz="2400" b="1" spc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	</a:t>
            </a:r>
            <a:r>
              <a:rPr lang="sr-Latn-RS" sz="2400">
                <a:solidFill>
                  <a:schemeClr val="tx1"/>
                </a:solidFill>
                <a:effectLst/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Stručnjaci iz Svetske zdravstvene organizacije su procenili da svake godine prevremeno umre oko 7 miliona ljudi</a:t>
            </a:r>
            <a:r>
              <a:rPr lang="sr-Latn-RS" sz="2400" b="1" i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.</a:t>
            </a:r>
            <a:endParaRPr lang="sr-Latn-RS" sz="24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F0EF2A-017C-41A9-A82D-0ABD8DD8F7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70" y="1524000"/>
            <a:ext cx="11307460" cy="517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107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FFC84EC-F210-4F0E-8350-B774D365D7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620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A43CF1B-AA30-46E2-B73A-ABE3098B55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99" y="3429000"/>
            <a:ext cx="4572001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F1867F1-304F-4694-9DA4-351F2E1C05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98" y="0"/>
            <a:ext cx="4572002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0" t="7950" r="3323" b="13391"/>
          <a:stretch>
            <a:fillRect/>
          </a:stretch>
        </p:blipFill>
        <p:spPr bwMode="auto">
          <a:xfrm>
            <a:off x="10955355" y="75234"/>
            <a:ext cx="1161904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943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895261.potx" id="{03C5CF44-0C62-41B4-B3EA-416B4807878A}" vid="{EC3ACB92-700E-4167-B3A6-412DE40A64C2}"/>
    </a:ext>
  </a:extLst>
</a:theme>
</file>

<file path=ppt/theme/theme2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true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1564227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Take your audience through a digital tunnel where they'll  burst through to the other side and see the information you want to present. Show them lists, charts, tables, SmartArt,  and pictures using a variety of layouts in widescreen (16X9) format. This design works well for subjects on science and technology, computers, communication, and more.   
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2012-05-11T02:04:00+00:00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2029-01-01T08:00:00+00:00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TP102895246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835483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REDMOND\v-vaddu</DisplayName>
        <AccountId>2567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15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74228E6B-D70C-44BB-A81F-A245495F612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2CCB507-0646-4A50-A4F7-7F385079D589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4873beb7-5857-4685-be1f-d57550cc96cc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0E41224-0370-4595-877C-23316CD80004}">
  <ds:schemaRefs>
    <ds:schemaRef ds:uri="http://schemas.microsoft.com/office/2006/metadata/properties"/>
    <ds:schemaRef ds:uri="http://www.w3.org/2000/xmlns/"/>
    <ds:schemaRef ds:uri="4873beb7-5857-4685-be1f-d57550cc96cc"/>
    <ds:schemaRef ds:uri="http://www.w3.org/2001/XMLSchema-instance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digital blue tunnel presentation (widescreen)</Template>
  <TotalTime>5729</TotalTime>
  <Words>552</Words>
  <Application>Microsoft Office PowerPoint</Application>
  <PresentationFormat>Widescreen</PresentationFormat>
  <Paragraphs>39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Corbel</vt:lpstr>
      <vt:lpstr>Maiandra GD</vt:lpstr>
      <vt:lpstr>Digital Blue Tunnel 16x9</vt:lpstr>
      <vt:lpstr>Aerozagađenje i kardiovaskularne bolesti</vt:lpstr>
      <vt:lpstr> Aerozagađenje u urbanoj sredini, posebno u uskim gradskim zonama sa visokom frekvencijom saobraćaja (30%), ima značajan uticaj na zdravlje ljudi, a posebno na kardiovaskularni sistem.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Rehabilitacija bolesnika sa revaskularizacijom miokarda: prognostički značaj kardiopulmonalnog testa opterećenja</dc:title>
  <dc:creator>Spiroski</dc:creator>
  <cp:lastModifiedBy>Andreja Lepojević</cp:lastModifiedBy>
  <cp:revision>204</cp:revision>
  <dcterms:created xsi:type="dcterms:W3CDTF">2017-09-20T19:07:14Z</dcterms:created>
  <dcterms:modified xsi:type="dcterms:W3CDTF">2024-05-20T23:04:37Z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