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33" r:id="rId3"/>
    <p:sldId id="328" r:id="rId4"/>
    <p:sldId id="329" r:id="rId5"/>
    <p:sldId id="330" r:id="rId6"/>
    <p:sldId id="277" r:id="rId7"/>
    <p:sldId id="331" r:id="rId8"/>
    <p:sldId id="336" r:id="rId9"/>
    <p:sldId id="337" r:id="rId10"/>
    <p:sldId id="338" r:id="rId11"/>
    <p:sldId id="339" r:id="rId12"/>
    <p:sldId id="340" r:id="rId13"/>
    <p:sldId id="341" r:id="rId14"/>
    <p:sldId id="342" r:id="rId15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C70"/>
    <a:srgbClr val="99CCFF"/>
    <a:srgbClr val="0091FE"/>
    <a:srgbClr val="FF5D5D"/>
    <a:srgbClr val="FF0505"/>
    <a:srgbClr val="FF8F8F"/>
    <a:srgbClr val="A75D57"/>
    <a:srgbClr val="005EA4"/>
    <a:srgbClr val="198FD7"/>
    <a:srgbClr val="2B2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3" autoAdjust="0"/>
    <p:restoredTop sz="94660"/>
  </p:normalViewPr>
  <p:slideViewPr>
    <p:cSldViewPr>
      <p:cViewPr varScale="1">
        <p:scale>
          <a:sx n="75" d="100"/>
          <a:sy n="75" d="100"/>
        </p:scale>
        <p:origin x="174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>
                <a:gd name="T0" fmla="*/ 1027 w 1036"/>
                <a:gd name="T1" fmla="*/ 0 h 420"/>
                <a:gd name="T2" fmla="*/ 0 w 1036"/>
                <a:gd name="T3" fmla="*/ 417 h 420"/>
                <a:gd name="T4" fmla="*/ 24 w 1036"/>
                <a:gd name="T5" fmla="*/ 420 h 420"/>
                <a:gd name="T6" fmla="*/ 1036 w 1036"/>
                <a:gd name="T7" fmla="*/ 16 h 420"/>
                <a:gd name="T8" fmla="*/ 1027 w 1036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atin typeface="+mn-lt"/>
                <a:cs typeface="+mn-cs"/>
              </a:endParaRPr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53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6354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0ED2-7085-437F-9AC7-E777D9B9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68237"/>
      </p:ext>
    </p:extLst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2000" cy="9723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6792"/>
            <a:ext cx="8458200" cy="4484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4FA7-0C81-4911-8218-0DB1AD9EF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8494"/>
      </p:ext>
    </p:extLst>
  </p:cSld>
  <p:clrMapOvr>
    <a:masterClrMapping/>
  </p:clrMapOvr>
  <p:transition spd="slow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A98F-1861-4C86-853C-1ED8405A9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40094"/>
      </p:ext>
    </p:extLst>
  </p:cSld>
  <p:clrMapOvr>
    <a:masterClrMapping/>
  </p:clrMapOvr>
  <p:transition spd="slow">
    <p:push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1529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4152900" cy="5105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016C-CB48-425C-8925-1EED3D1E2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8340"/>
      </p:ext>
    </p:extLst>
  </p:cSld>
  <p:clrMapOvr>
    <a:masterClrMapping/>
  </p:clrMapOvr>
  <p:transition spd="slow">
    <p:push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AFF9-26EA-479D-AC9B-171AC74AD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94631"/>
      </p:ext>
    </p:extLst>
  </p:cSld>
  <p:clrMapOvr>
    <a:masterClrMapping/>
  </p:clrMapOvr>
  <p:transition spd="slow"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2C13-E89F-4D02-B94A-6D7F6FA87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26344"/>
      </p:ext>
    </p:extLst>
  </p:cSld>
  <p:clrMapOvr>
    <a:masterClrMapping/>
  </p:clrMapOvr>
  <p:transition spd="slow">
    <p:push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BAE4-65B6-4469-BF45-F6E8C0C88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3473"/>
      </p:ext>
    </p:extLst>
  </p:cSld>
  <p:clrMapOvr>
    <a:masterClrMapping/>
  </p:clrMapOvr>
  <p:transition spd="slow">
    <p:push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3F6A-B6D5-466E-BFDE-AA4646B9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17760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3205" y="1600200"/>
            <a:ext cx="422452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345468"/>
            <a:ext cx="1111424" cy="36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0" y="6534835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F14D-8285-4480-96E3-48DD14DC1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19292"/>
      </p:ext>
    </p:extLst>
  </p:cSld>
  <p:clrMapOvr>
    <a:masterClrMapping/>
  </p:clrMapOvr>
  <p:transition spd="slow">
    <p:push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752600"/>
            <a:ext cx="8458200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46F5-1A90-4EA0-897E-9C06A085D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05009"/>
      </p:ext>
    </p:extLst>
  </p:cSld>
  <p:clrMapOvr>
    <a:masterClrMapping/>
  </p:clrMapOvr>
  <p:transition spd="slow">
    <p:push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7056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705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F4ED-72F6-40EA-BE17-A26591637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9505"/>
      </p:ext>
    </p:extLst>
  </p:cSld>
  <p:clrMapOvr>
    <a:masterClrMapping/>
  </p:clrMapOvr>
  <p:transition spd="slow"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14319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52600"/>
            <a:ext cx="41529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752600"/>
            <a:ext cx="4152900" cy="247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381500"/>
            <a:ext cx="4152900" cy="2476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89314-9409-4241-BAB6-95C7EAB5E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46214"/>
      </p:ext>
    </p:extLst>
  </p:cSld>
  <p:clrMapOvr>
    <a:masterClrMapping/>
  </p:clrMapOvr>
  <p:transition spd="slow">
    <p:push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5670550" y="192088"/>
            <a:ext cx="3343275" cy="6403975"/>
            <a:chOff x="0" y="-9"/>
            <a:chExt cx="5483" cy="4588"/>
          </a:xfrm>
        </p:grpSpPr>
        <p:sp>
          <p:nvSpPr>
            <p:cNvPr id="3" name="Freeform 3"/>
            <p:cNvSpPr>
              <a:spLocks/>
            </p:cNvSpPr>
            <p:nvPr userDrawn="1"/>
          </p:nvSpPr>
          <p:spPr bwMode="hidden">
            <a:xfrm>
              <a:off x="1632" y="-4"/>
              <a:ext cx="1737" cy="4332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4" name="Freeform 4"/>
            <p:cNvSpPr>
              <a:spLocks/>
            </p:cNvSpPr>
            <p:nvPr userDrawn="1"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hidden">
            <a:xfrm>
              <a:off x="3744" y="-4"/>
              <a:ext cx="1739" cy="4331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hidden">
            <a:xfrm>
              <a:off x="1919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hidden">
            <a:xfrm>
              <a:off x="117" y="97"/>
              <a:ext cx="3504" cy="153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hidden">
            <a:xfrm rot="2702961" flipH="1">
              <a:off x="809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hidden">
            <a:xfrm>
              <a:off x="83" y="49"/>
              <a:ext cx="3504" cy="153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hidden">
            <a:xfrm rot="1751106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hidden">
            <a:xfrm rot="-2305141">
              <a:off x="1330" y="913"/>
              <a:ext cx="3595" cy="17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hidden">
            <a:xfrm rot="3173661" flipH="1">
              <a:off x="2475" y="449"/>
              <a:ext cx="2271" cy="2369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hidden">
            <a:xfrm>
              <a:off x="3369" y="-7"/>
              <a:ext cx="1971" cy="4586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351055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3C599D"/>
            </a:gs>
            <a:gs pos="9000">
              <a:srgbClr val="198FD7"/>
            </a:gs>
            <a:gs pos="57000">
              <a:srgbClr val="002060">
                <a:lumMod val="94000"/>
                <a:alpha val="95000"/>
              </a:srgbClr>
            </a:gs>
            <a:gs pos="93000">
              <a:srgbClr val="95AFF7"/>
            </a:gs>
            <a:gs pos="81000">
              <a:srgbClr val="2B269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5670550" y="192088"/>
            <a:ext cx="3343275" cy="6403975"/>
            <a:chOff x="0" y="-9"/>
            <a:chExt cx="5483" cy="4588"/>
          </a:xfrm>
        </p:grpSpPr>
        <p:sp>
          <p:nvSpPr>
            <p:cNvPr id="1032" name="Freeform 3"/>
            <p:cNvSpPr>
              <a:spLocks/>
            </p:cNvSpPr>
            <p:nvPr userDrawn="1"/>
          </p:nvSpPr>
          <p:spPr bwMode="hidden">
            <a:xfrm>
              <a:off x="1632" y="-4"/>
              <a:ext cx="1737" cy="4332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1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19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hidden">
            <a:xfrm>
              <a:off x="117" y="97"/>
              <a:ext cx="3504" cy="153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hidden">
            <a:xfrm rot="2702961" flipH="1">
              <a:off x="809" y="766"/>
              <a:ext cx="2544" cy="1008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hidden">
            <a:xfrm>
              <a:off x="83" y="49"/>
              <a:ext cx="3504" cy="1537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6" name="Freeform 10"/>
            <p:cNvSpPr>
              <a:spLocks/>
            </p:cNvSpPr>
            <p:nvPr userDrawn="1"/>
          </p:nvSpPr>
          <p:spPr bwMode="hidden">
            <a:xfrm rot="17511062">
              <a:off x="-984" y="1041"/>
              <a:ext cx="3504" cy="1536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hidden">
            <a:xfrm rot="-2305141">
              <a:off x="1330" y="913"/>
              <a:ext cx="3595" cy="1732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hidden">
            <a:xfrm rot="3173661" flipH="1">
              <a:off x="2475" y="449"/>
              <a:ext cx="2271" cy="2369"/>
            </a:xfrm>
            <a:custGeom>
              <a:avLst/>
              <a:gdLst>
                <a:gd name="T0" fmla="*/ 0 w 4763"/>
                <a:gd name="T1" fmla="*/ 1778 h 1845"/>
                <a:gd name="T2" fmla="*/ 4742 w 4763"/>
                <a:gd name="T3" fmla="*/ 0 h 1845"/>
                <a:gd name="T4" fmla="*/ 4763 w 4763"/>
                <a:gd name="T5" fmla="*/ 42 h 1845"/>
                <a:gd name="T6" fmla="*/ 20 w 4763"/>
                <a:gd name="T7" fmla="*/ 1845 h 1845"/>
                <a:gd name="T8" fmla="*/ 0 w 4763"/>
                <a:gd name="T9" fmla="*/ 1778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hidden">
            <a:xfrm>
              <a:off x="3369" y="-7"/>
              <a:ext cx="1971" cy="4586"/>
            </a:xfrm>
            <a:custGeom>
              <a:avLst/>
              <a:gdLst>
                <a:gd name="T0" fmla="*/ 0 w 1089"/>
                <a:gd name="T1" fmla="*/ 2265 h 2285"/>
                <a:gd name="T2" fmla="*/ 1030 w 1089"/>
                <a:gd name="T3" fmla="*/ 0 h 2285"/>
                <a:gd name="T4" fmla="*/ 1089 w 1089"/>
                <a:gd name="T5" fmla="*/ 0 h 2285"/>
                <a:gd name="T6" fmla="*/ 37 w 1089"/>
                <a:gd name="T7" fmla="*/ 2285 h 2285"/>
                <a:gd name="T8" fmla="*/ 0 w 1089"/>
                <a:gd name="T9" fmla="*/ 2265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RS">
                <a:ln w="12700"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latin typeface="+mn-lt"/>
                <a:cs typeface="+mn-cs"/>
              </a:endParaRPr>
            </a:p>
          </p:txBody>
        </p:sp>
      </p:grpSp>
      <p:sp>
        <p:nvSpPr>
          <p:cNvPr id="55330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25" y="6237288"/>
            <a:ext cx="10175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E31D4-781E-42DF-A7D8-8DB128A12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3" name="Title 1"/>
          <p:cNvSpPr txBox="1">
            <a:spLocks/>
          </p:cNvSpPr>
          <p:nvPr userDrawn="1"/>
        </p:nvSpPr>
        <p:spPr>
          <a:xfrm>
            <a:off x="381000" y="295275"/>
            <a:ext cx="8382000" cy="8286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endParaRPr lang="sr-Latn-RS" sz="3600" dirty="0">
              <a:solidFill>
                <a:schemeClr val="tx1"/>
              </a:solidFill>
            </a:endParaRPr>
          </a:p>
        </p:txBody>
      </p:sp>
      <p:sp>
        <p:nvSpPr>
          <p:cNvPr id="64" name="Content Placeholder 2"/>
          <p:cNvSpPr txBox="1">
            <a:spLocks/>
          </p:cNvSpPr>
          <p:nvPr userDrawn="1"/>
        </p:nvSpPr>
        <p:spPr>
          <a:xfrm>
            <a:off x="381000" y="1752600"/>
            <a:ext cx="8458200" cy="4556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endParaRPr lang="sr-Latn-RS" dirty="0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19100"/>
            <a:ext cx="814705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570" y="6202362"/>
            <a:ext cx="1059142" cy="316433"/>
          </a:xfrm>
          <a:prstGeom prst="rect">
            <a:avLst/>
          </a:prstGeom>
          <a:effectLst>
            <a:glow rad="127000">
              <a:srgbClr val="E6F0FA">
                <a:alpha val="75000"/>
              </a:srgbClr>
            </a:glow>
          </a:effectLst>
        </p:spPr>
      </p:pic>
      <p:sp>
        <p:nvSpPr>
          <p:cNvPr id="69" name="Freeform 13"/>
          <p:cNvSpPr>
            <a:spLocks/>
          </p:cNvSpPr>
          <p:nvPr userDrawn="1"/>
        </p:nvSpPr>
        <p:spPr bwMode="hidden">
          <a:xfrm rot="4874622">
            <a:off x="3599657" y="-2561431"/>
            <a:ext cx="1201737" cy="7813675"/>
          </a:xfrm>
          <a:custGeom>
            <a:avLst/>
            <a:gdLst>
              <a:gd name="T0" fmla="*/ 0 w 1089"/>
              <a:gd name="T1" fmla="*/ 2265 h 2285"/>
              <a:gd name="T2" fmla="*/ 1030 w 1089"/>
              <a:gd name="T3" fmla="*/ 0 h 2285"/>
              <a:gd name="T4" fmla="*/ 1089 w 1089"/>
              <a:gd name="T5" fmla="*/ 0 h 2285"/>
              <a:gd name="T6" fmla="*/ 37 w 1089"/>
              <a:gd name="T7" fmla="*/ 2285 h 2285"/>
              <a:gd name="T8" fmla="*/ 0 w 1089"/>
              <a:gd name="T9" fmla="*/ 2265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9" h="2285">
                <a:moveTo>
                  <a:pt x="0" y="2265"/>
                </a:moveTo>
                <a:cubicBezTo>
                  <a:pt x="438" y="996"/>
                  <a:pt x="865" y="377"/>
                  <a:pt x="1030" y="0"/>
                </a:cubicBezTo>
                <a:cubicBezTo>
                  <a:pt x="1030" y="0"/>
                  <a:pt x="1059" y="0"/>
                  <a:pt x="1089" y="0"/>
                </a:cubicBezTo>
                <a:cubicBezTo>
                  <a:pt x="565" y="834"/>
                  <a:pt x="181" y="1853"/>
                  <a:pt x="37" y="2285"/>
                </a:cubicBezTo>
                <a:cubicBezTo>
                  <a:pt x="37" y="2285"/>
                  <a:pt x="0" y="2265"/>
                  <a:pt x="0" y="2265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>
              <a:ln w="12700">
                <a:solidFill>
                  <a:schemeClr val="bg1">
                    <a:lumMod val="60000"/>
                    <a:lumOff val="40000"/>
                  </a:schemeClr>
                </a:solidFill>
              </a:ln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894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push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CDE0F3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85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70000"/>
        <a:buFont typeface="Arial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65000"/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60000"/>
        <a:buFont typeface="Arial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9D9D9"/>
        </a:buClr>
        <a:buSzPct val="60000"/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540" y="2202292"/>
            <a:ext cx="8280920" cy="180277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uloga alternativnih goriva</a:t>
            </a:r>
            <a:br>
              <a:rPr lang="pl-PL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energetskoj tranziciji</a:t>
            </a:r>
            <a:br>
              <a:rPr lang="pl-PL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saobraćaju</a:t>
            </a:r>
            <a:endParaRPr lang="en-150" sz="3200" kern="100" cap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9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61703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registrovanih vozila</a:t>
            </a:r>
            <a:b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2800" i="1" kern="1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M1 i N1 kategorije 2023</a:t>
            </a:r>
            <a:endParaRPr lang="en-150" sz="3200" i="1" kern="100" cap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FACA8B-CB0A-AC07-05A8-69526D036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4190" y="1124744"/>
            <a:ext cx="839561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FACA8B-CB0A-AC07-05A8-69526D036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8724" y="1124744"/>
            <a:ext cx="8366551" cy="5184576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57AC2F2-A849-F5C5-71F5-AE783BE1779E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036496" cy="61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registrovanih vozila</a:t>
            </a:r>
            <a:b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2800" i="1" kern="1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M1 i N1 kategorije 2023</a:t>
            </a:r>
            <a:endParaRPr lang="en-150" sz="3200" i="1" kern="100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FACA8B-CB0A-AC07-05A8-69526D036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863" y="1399213"/>
            <a:ext cx="8366551" cy="47857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457AC2F2-A849-F5C5-71F5-AE783BE1779E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036496" cy="617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Ukupan Broj registrovanih vozila</a:t>
            </a:r>
            <a:r>
              <a:rPr lang="sr-Latn-RS" sz="3600" b="1" kern="100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b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2800" i="1" kern="1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en-150" sz="3200" i="1" kern="100" cap="none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C78758-A089-B8CA-F935-956EFC4C7B9A}"/>
              </a:ext>
            </a:extLst>
          </p:cNvPr>
          <p:cNvSpPr txBox="1">
            <a:spLocks/>
          </p:cNvSpPr>
          <p:nvPr/>
        </p:nvSpPr>
        <p:spPr bwMode="auto">
          <a:xfrm>
            <a:off x="1785392" y="4524400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lvl="1" algn="ctr">
              <a:defRPr/>
            </a:pPr>
            <a:r>
              <a:rPr lang="sr-Latn-RS" b="1" i="1" dirty="0">
                <a:solidFill>
                  <a:schemeClr val="bg1">
                    <a:lumMod val="75000"/>
                  </a:schemeClr>
                </a:solidFill>
              </a:rPr>
              <a:t>Udruženje nafntih kompanija Srbije</a:t>
            </a:r>
          </a:p>
          <a:p>
            <a:pPr lvl="1" algn="ctr">
              <a:defRPr/>
            </a:pPr>
            <a:r>
              <a:rPr lang="sr-Latn-RS" b="1" i="1" dirty="0">
                <a:solidFill>
                  <a:schemeClr val="bg1">
                    <a:lumMod val="75000"/>
                  </a:schemeClr>
                </a:solidFill>
              </a:rPr>
              <a:t>Tomislav Mićović,  generalni sekretar</a:t>
            </a:r>
          </a:p>
          <a:p>
            <a:pPr lvl="1" algn="ctr">
              <a:defRPr/>
            </a:pP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sr-Latn-RS" b="1" i="1" dirty="0">
                <a:solidFill>
                  <a:schemeClr val="bg1">
                    <a:lumMod val="75000"/>
                  </a:schemeClr>
                </a:solidFill>
              </a:rPr>
              <a:t>omislav.micovic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</a:rPr>
              <a:t>@unks.rs</a:t>
            </a:r>
            <a:endParaRPr lang="sr-Latn-RS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23473-C3A6-C04F-2791-0080A86E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1639864"/>
            <a:ext cx="3505200" cy="114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0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4248472" cy="122670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36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Njujork 1900</a:t>
            </a:r>
            <a:br>
              <a:rPr lang="sr-Latn-RS" sz="32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2200" kern="100" cap="non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pronađi motorno vozilo</a:t>
            </a:r>
            <a:endParaRPr lang="en-150" sz="2200" kern="100" cap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1B1DEEA-56E5-AE0B-6C4D-6F12D0811426}"/>
              </a:ext>
            </a:extLst>
          </p:cNvPr>
          <p:cNvSpPr txBox="1">
            <a:spLocks/>
          </p:cNvSpPr>
          <p:nvPr/>
        </p:nvSpPr>
        <p:spPr>
          <a:xfrm>
            <a:off x="107504" y="6540090"/>
            <a:ext cx="896742" cy="242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R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Izvor: </a:t>
            </a:r>
            <a:r>
              <a:rPr lang="nl-NL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BF45E5-9917-7076-7070-0CBEDEC0D35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268760"/>
            <a:ext cx="7920000" cy="5040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5F6E7B-C52A-C8CC-8300-32733E360DBB}"/>
              </a:ext>
            </a:extLst>
          </p:cNvPr>
          <p:cNvCxnSpPr>
            <a:cxnSpLocks/>
          </p:cNvCxnSpPr>
          <p:nvPr/>
        </p:nvCxnSpPr>
        <p:spPr bwMode="auto">
          <a:xfrm>
            <a:off x="2429612" y="2852936"/>
            <a:ext cx="2016224" cy="1275245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0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4248472" cy="122670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36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Njujork 1913</a:t>
            </a:r>
            <a:br>
              <a:rPr lang="sr-Latn-RS" sz="32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2200" kern="100" cap="non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pronađi konjsku zapregu</a:t>
            </a:r>
            <a:endParaRPr lang="en-150" sz="2200" kern="100" cap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1B1DEEA-56E5-AE0B-6C4D-6F12D0811426}"/>
              </a:ext>
            </a:extLst>
          </p:cNvPr>
          <p:cNvSpPr txBox="1">
            <a:spLocks/>
          </p:cNvSpPr>
          <p:nvPr/>
        </p:nvSpPr>
        <p:spPr>
          <a:xfrm>
            <a:off x="107504" y="6540090"/>
            <a:ext cx="896742" cy="242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R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Izvor: </a:t>
            </a:r>
            <a:r>
              <a:rPr lang="nl-NL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BF45E5-9917-7076-7070-0CBEDEC0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440" y="1259488"/>
            <a:ext cx="7904580" cy="504000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C74BE9E-1235-4808-7540-B25A6004C046}"/>
              </a:ext>
            </a:extLst>
          </p:cNvPr>
          <p:cNvCxnSpPr>
            <a:cxnSpLocks/>
          </p:cNvCxnSpPr>
          <p:nvPr/>
        </p:nvCxnSpPr>
        <p:spPr bwMode="auto">
          <a:xfrm flipH="1">
            <a:off x="3707904" y="2420888"/>
            <a:ext cx="2592288" cy="147745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8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122670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Energetska tranzicija 20. veka</a:t>
            </a:r>
            <a:endParaRPr lang="en-150" sz="3200" kern="100" cap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1B1DEEA-56E5-AE0B-6C4D-6F12D0811426}"/>
              </a:ext>
            </a:extLst>
          </p:cNvPr>
          <p:cNvSpPr txBox="1">
            <a:spLocks/>
          </p:cNvSpPr>
          <p:nvPr/>
        </p:nvSpPr>
        <p:spPr>
          <a:xfrm>
            <a:off x="107504" y="6540090"/>
            <a:ext cx="896742" cy="242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R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Izvor: </a:t>
            </a:r>
            <a:r>
              <a:rPr lang="sr-Latn-RS" sz="1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iea</a:t>
            </a:r>
            <a:endParaRPr lang="nl-NL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86653D7-1174-E1D6-6D09-9E34D64AE35F}"/>
              </a:ext>
            </a:extLst>
          </p:cNvPr>
          <p:cNvSpPr txBox="1">
            <a:spLocks/>
          </p:cNvSpPr>
          <p:nvPr/>
        </p:nvSpPr>
        <p:spPr>
          <a:xfrm>
            <a:off x="80368" y="1844824"/>
            <a:ext cx="4263008" cy="79401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150" sz="4800" b="1" dirty="0">
                <a:solidFill>
                  <a:srgbClr val="201C70"/>
                </a:solidFill>
              </a:rPr>
              <a:t>&gt;</a:t>
            </a:r>
            <a:r>
              <a:rPr lang="sr-Latn-RS" sz="4800" b="1" dirty="0">
                <a:solidFill>
                  <a:srgbClr val="201C70"/>
                </a:solidFill>
              </a:rPr>
              <a:t>9</a:t>
            </a:r>
            <a:r>
              <a:rPr lang="en-150" sz="4800" b="1" dirty="0">
                <a:solidFill>
                  <a:srgbClr val="201C70"/>
                </a:solidFill>
              </a:rPr>
              <a:t>0</a:t>
            </a:r>
            <a:r>
              <a:rPr lang="sr-Latn-RS" sz="4800" b="1" dirty="0">
                <a:solidFill>
                  <a:srgbClr val="201C70"/>
                </a:solidFill>
              </a:rPr>
              <a:t>%</a:t>
            </a:r>
            <a:r>
              <a:rPr lang="sr-Latn-RS" sz="2400" dirty="0">
                <a:solidFill>
                  <a:srgbClr val="201C70"/>
                </a:solidFill>
              </a:rPr>
              <a:t> transport</a:t>
            </a:r>
            <a:r>
              <a:rPr lang="en-150" sz="2400" dirty="0">
                <a:solidFill>
                  <a:srgbClr val="201C70"/>
                </a:solidFill>
              </a:rPr>
              <a:t>a</a:t>
            </a:r>
            <a:r>
              <a:rPr lang="sr-Latn-RS" sz="2400" dirty="0">
                <a:solidFill>
                  <a:srgbClr val="201C70"/>
                </a:solidFill>
              </a:rPr>
              <a:t> danas pokreće nafta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4962-36D2-5609-2C4D-EF6FB958C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2900"/>
            <a:ext cx="3773282" cy="25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D9B063-0BBC-6BD0-F4A3-821FACC3C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13" y="3498804"/>
            <a:ext cx="2302225" cy="226055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9AC0701-1AC9-F867-363B-C9040FF96EEF}"/>
              </a:ext>
            </a:extLst>
          </p:cNvPr>
          <p:cNvSpPr txBox="1">
            <a:spLocks/>
          </p:cNvSpPr>
          <p:nvPr/>
        </p:nvSpPr>
        <p:spPr>
          <a:xfrm>
            <a:off x="80368" y="4939244"/>
            <a:ext cx="5931792" cy="79401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150" sz="4800" b="1" dirty="0">
                <a:solidFill>
                  <a:schemeClr val="accent2">
                    <a:lumMod val="75000"/>
                  </a:schemeClr>
                </a:solidFill>
              </a:rPr>
              <a:t>&gt;50</a:t>
            </a:r>
            <a:r>
              <a:rPr lang="sr-Latn-RS" sz="4800" b="1" dirty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sr-Latn-RS" sz="2400" dirty="0">
                <a:solidFill>
                  <a:schemeClr val="accent2">
                    <a:lumMod val="75000"/>
                  </a:schemeClr>
                </a:solidFill>
              </a:rPr>
              <a:t> u</a:t>
            </a:r>
            <a:r>
              <a:rPr lang="en-150" sz="2400" dirty="0" err="1">
                <a:solidFill>
                  <a:schemeClr val="accent2">
                    <a:lumMod val="75000"/>
                  </a:schemeClr>
                </a:solidFill>
              </a:rPr>
              <a:t>k.potro</a:t>
            </a:r>
            <a:r>
              <a:rPr lang="sr-Latn-RS" sz="2400" dirty="0">
                <a:solidFill>
                  <a:schemeClr val="accent2">
                    <a:lumMod val="75000"/>
                  </a:schemeClr>
                </a:solidFill>
              </a:rPr>
              <a:t>š</a:t>
            </a:r>
            <a:r>
              <a:rPr lang="en-150" sz="2400" dirty="0" err="1">
                <a:solidFill>
                  <a:schemeClr val="accent2">
                    <a:lumMod val="75000"/>
                  </a:schemeClr>
                </a:solidFill>
              </a:rPr>
              <a:t>nje</a:t>
            </a:r>
            <a:r>
              <a:rPr lang="en-150" sz="2400" dirty="0">
                <a:solidFill>
                  <a:schemeClr val="accent2">
                    <a:lumMod val="75000"/>
                  </a:schemeClr>
                </a:solidFill>
              </a:rPr>
              <a:t> n</a:t>
            </a:r>
            <a:r>
              <a:rPr lang="sr-Latn-RS" sz="24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150" sz="2400" dirty="0" err="1">
                <a:solidFill>
                  <a:schemeClr val="accent2">
                    <a:lumMod val="75000"/>
                  </a:schemeClr>
                </a:solidFill>
              </a:rPr>
              <a:t>fte</a:t>
            </a:r>
            <a:r>
              <a:rPr lang="sr-Latn-RS" sz="2400" dirty="0">
                <a:solidFill>
                  <a:schemeClr val="accent2">
                    <a:lumMod val="75000"/>
                  </a:schemeClr>
                </a:solidFill>
              </a:rPr>
              <a:t> se koristi za pogon automobila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C9954EA-C13A-4E08-44CE-9809D622BC51}"/>
              </a:ext>
            </a:extLst>
          </p:cNvPr>
          <p:cNvSpPr txBox="1">
            <a:spLocks/>
          </p:cNvSpPr>
          <p:nvPr/>
        </p:nvSpPr>
        <p:spPr>
          <a:xfrm>
            <a:off x="80368" y="3501008"/>
            <a:ext cx="4848120" cy="794012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RS" sz="4800" b="1" dirty="0">
                <a:solidFill>
                  <a:schemeClr val="accent2">
                    <a:lumMod val="75000"/>
                  </a:schemeClr>
                </a:solidFill>
              </a:rPr>
              <a:t>64%</a:t>
            </a:r>
            <a:r>
              <a:rPr lang="sr-Latn-RS" sz="2400" dirty="0">
                <a:solidFill>
                  <a:schemeClr val="accent2">
                    <a:lumMod val="75000"/>
                  </a:schemeClr>
                </a:solidFill>
              </a:rPr>
              <a:t> u</a:t>
            </a:r>
            <a:r>
              <a:rPr lang="en-150" sz="2400" dirty="0" err="1">
                <a:solidFill>
                  <a:schemeClr val="accent2">
                    <a:lumMod val="75000"/>
                  </a:schemeClr>
                </a:solidFill>
              </a:rPr>
              <a:t>k.potro</a:t>
            </a:r>
            <a:r>
              <a:rPr lang="sr-Latn-RS" sz="2400" dirty="0">
                <a:solidFill>
                  <a:schemeClr val="accent2">
                    <a:lumMod val="75000"/>
                  </a:schemeClr>
                </a:solidFill>
              </a:rPr>
              <a:t>š</a:t>
            </a:r>
            <a:r>
              <a:rPr lang="en-150" sz="2400" dirty="0" err="1">
                <a:solidFill>
                  <a:schemeClr val="accent2">
                    <a:lumMod val="75000"/>
                  </a:schemeClr>
                </a:solidFill>
              </a:rPr>
              <a:t>nje</a:t>
            </a:r>
            <a:r>
              <a:rPr lang="en-150" sz="2400" dirty="0">
                <a:solidFill>
                  <a:schemeClr val="accent2">
                    <a:lumMod val="75000"/>
                  </a:schemeClr>
                </a:solidFill>
              </a:rPr>
              <a:t> n</a:t>
            </a:r>
            <a:r>
              <a:rPr lang="sr-Latn-RS" sz="24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150" sz="2400" dirty="0" err="1">
                <a:solidFill>
                  <a:schemeClr val="accent2">
                    <a:lumMod val="75000"/>
                  </a:schemeClr>
                </a:solidFill>
              </a:rPr>
              <a:t>fte</a:t>
            </a:r>
            <a:r>
              <a:rPr lang="sr-Latn-RS" sz="2400" dirty="0">
                <a:solidFill>
                  <a:schemeClr val="accent2">
                    <a:lumMod val="75000"/>
                  </a:schemeClr>
                </a:solidFill>
              </a:rPr>
              <a:t> se koristi za transport</a:t>
            </a:r>
          </a:p>
        </p:txBody>
      </p:sp>
    </p:spTree>
    <p:extLst>
      <p:ext uri="{BB962C8B-B14F-4D97-AF65-F5344CB8AC3E}">
        <p14:creationId xmlns:p14="http://schemas.microsoft.com/office/powerpoint/2010/main" val="4114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TOMA\Pictures\OilTank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C5E86"/>
              </a:clrFrom>
              <a:clrTo>
                <a:srgbClr val="3C5E86">
                  <a:alpha val="0"/>
                </a:srgbClr>
              </a:clrTo>
            </a:clrChange>
            <a:alphaModFix/>
          </a:blip>
          <a:srcRect/>
          <a:stretch>
            <a:fillRect/>
          </a:stretch>
        </p:blipFill>
        <p:spPr bwMode="auto">
          <a:xfrm flipH="1">
            <a:off x="0" y="1730820"/>
            <a:ext cx="3275856" cy="47945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4248472" cy="122670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Ukupna</a:t>
            </a:r>
            <a:r>
              <a:rPr lang="en-US" sz="36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</a:t>
            </a:r>
            <a:r>
              <a:rPr lang="sr-Latn-RS" sz="36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</a:t>
            </a:r>
            <a:r>
              <a:rPr lang="en-US" sz="3600" b="1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nja</a:t>
            </a:r>
            <a:br>
              <a:rPr lang="sr-Latn-RS" sz="32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sz="24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sirovom</a:t>
            </a:r>
            <a:r>
              <a:rPr lang="en-US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naftom</a:t>
            </a:r>
            <a:r>
              <a:rPr lang="sr-Latn-RS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RS" sz="2400" kern="100" cap="non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</a:t>
            </a:r>
            <a:r>
              <a:rPr lang="sr-Latn-RS" sz="2400" kern="100" cap="non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/d</a:t>
            </a:r>
            <a:r>
              <a:rPr lang="sr-Latn-RS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150" sz="32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1B1DEEA-56E5-AE0B-6C4D-6F12D0811426}"/>
              </a:ext>
            </a:extLst>
          </p:cNvPr>
          <p:cNvSpPr txBox="1">
            <a:spLocks/>
          </p:cNvSpPr>
          <p:nvPr/>
        </p:nvSpPr>
        <p:spPr>
          <a:xfrm>
            <a:off x="107504" y="6540090"/>
            <a:ext cx="896742" cy="242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R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Izvor: </a:t>
            </a:r>
            <a:r>
              <a:rPr lang="nl-NL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BF45E5-9917-7076-7070-0CBEDEC0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8086"/>
            <a:ext cx="7216107" cy="45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2672318"/>
            <a:ext cx="3275856" cy="39250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4248472" cy="122670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36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Investicije </a:t>
            </a:r>
            <a:br>
              <a:rPr lang="sr-Latn-RS" sz="32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sr-Latn-RS" sz="2400" kern="1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upsteram</a:t>
            </a:r>
            <a:r>
              <a:rPr lang="sr-Latn-RS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Latn-RS" sz="2400" kern="100" cap="non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mlrd</a:t>
            </a:r>
            <a:r>
              <a:rPr lang="sr-Latn-RS" sz="2400" kern="100" cap="none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USD</a:t>
            </a:r>
            <a:r>
              <a:rPr lang="sr-Latn-RS" sz="24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150" sz="32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1B1DEEA-56E5-AE0B-6C4D-6F12D0811426}"/>
              </a:ext>
            </a:extLst>
          </p:cNvPr>
          <p:cNvSpPr txBox="1">
            <a:spLocks/>
          </p:cNvSpPr>
          <p:nvPr/>
        </p:nvSpPr>
        <p:spPr>
          <a:xfrm>
            <a:off x="107504" y="6540090"/>
            <a:ext cx="896742" cy="242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R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Izvor: IEA</a:t>
            </a:r>
            <a:endParaRPr lang="nl-NL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BF45E5-9917-7076-7070-0CBEDEC0D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59632" y="1547601"/>
            <a:ext cx="7216107" cy="44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1B1DEEA-56E5-AE0B-6C4D-6F12D0811426}"/>
              </a:ext>
            </a:extLst>
          </p:cNvPr>
          <p:cNvSpPr txBox="1">
            <a:spLocks/>
          </p:cNvSpPr>
          <p:nvPr/>
        </p:nvSpPr>
        <p:spPr>
          <a:xfrm>
            <a:off x="107504" y="6540090"/>
            <a:ext cx="896742" cy="242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r-Latn-RS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Izvor: IEA</a:t>
            </a:r>
            <a:endParaRPr lang="nl-NL"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5760640" cy="122670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36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Energetske investicije 2019-2023</a:t>
            </a:r>
            <a:endParaRPr lang="en-150" sz="32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DDD69D7-83A7-1432-6807-37C58CCF7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5226" y="1568144"/>
            <a:ext cx="8537136" cy="45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CEFE06-49AB-7351-B3D8-7FF0B64A4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56" y="1365764"/>
            <a:ext cx="8964488" cy="4848398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75666"/>
            <a:ext cx="9036496" cy="61703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Alternativna goriva</a:t>
            </a:r>
            <a:b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vidovima transporta</a:t>
            </a:r>
            <a:endParaRPr lang="en-150" sz="3200" kern="100" cap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27384"/>
            <a:ext cx="9036496" cy="61703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Prosečan trošak goriva</a:t>
            </a:r>
            <a:br>
              <a:rPr lang="sr-Latn-RS" sz="36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2800" i="1" kern="100" cap="none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100 pređenih km (2022)</a:t>
            </a:r>
            <a:endParaRPr lang="en-150" sz="3200" i="1" kern="100" cap="none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FACA8B-CB0A-AC07-05A8-69526D036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2" y="1052736"/>
            <a:ext cx="9036496" cy="53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3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3511</TotalTime>
  <Words>169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Candara</vt:lpstr>
      <vt:lpstr>Wingdings</vt:lpstr>
      <vt:lpstr>Tradeshow</vt:lpstr>
      <vt:lpstr>1_Network Blitz</vt:lpstr>
      <vt:lpstr>uloga alternativnih goriva u energetskoj tranziciji u saobraćaju</vt:lpstr>
      <vt:lpstr>Njujork 1900 pronađi motorno vozilo</vt:lpstr>
      <vt:lpstr>Njujork 1913 pronađi konjsku zapregu</vt:lpstr>
      <vt:lpstr>Energetska tranzicija 20. veka</vt:lpstr>
      <vt:lpstr>Ukupna potražnja za sirovom naftom (mb/d)</vt:lpstr>
      <vt:lpstr>Investicije  u upsteram (mlrd USD)</vt:lpstr>
      <vt:lpstr>Energetske investicije 2019-2023</vt:lpstr>
      <vt:lpstr>Alternativna goriva po vidovima transporta</vt:lpstr>
      <vt:lpstr>Prosečan trošak goriva za 100 pređenih km (2022)</vt:lpstr>
      <vt:lpstr>Broj registrovanih vozila M1 i N1 kategorije 2023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Udruženje naftnih kompanija Srbije</dc:title>
  <dc:creator>tomislav</dc:creator>
  <cp:lastModifiedBy>tomislav micovic</cp:lastModifiedBy>
  <cp:revision>192</cp:revision>
  <cp:lastPrinted>2012-09-25T07:01:33Z</cp:lastPrinted>
  <dcterms:created xsi:type="dcterms:W3CDTF">2006-08-16T00:00:00Z</dcterms:created>
  <dcterms:modified xsi:type="dcterms:W3CDTF">2024-05-21T18:39:52Z</dcterms:modified>
</cp:coreProperties>
</file>