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96" r:id="rId6"/>
    <p:sldId id="297" r:id="rId7"/>
    <p:sldId id="298" r:id="rId8"/>
    <p:sldId id="299" r:id="rId9"/>
    <p:sldId id="300" r:id="rId10"/>
    <p:sldId id="266" r:id="rId11"/>
    <p:sldId id="268" r:id="rId12"/>
    <p:sldId id="284" r:id="rId13"/>
    <p:sldId id="286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D61"/>
    <a:srgbClr val="F5F5F3"/>
    <a:srgbClr val="D5D5D3"/>
    <a:srgbClr val="EA5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2E13-A433-8377-5C3F-249D5688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CD60-DEAC-4809-F108-B8966564D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5844-38BF-7B68-8578-5DA1EECE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2303-CAE4-2770-8623-3105B8F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5573-D5C8-3A3B-66CB-9B18C851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18A8-04F1-CE69-BF4F-610E85CD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FC5E9-C39D-9FD3-9769-06EF6522F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D7B8-7548-282A-6B70-D5C6E916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FA62-8A63-5928-ED43-CE877E94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8625-395A-AC15-317F-F99381D1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B0D18-668A-8690-0AD8-CD6EBABD4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84D98-38DF-8064-7656-9FF59F07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91BF4-AE2E-E0EC-E44E-6BCC19C5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8825-291C-E6C8-8F42-F9317FF1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1663C-E11D-BB81-6309-B7928AF1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2FDD-04A9-8C78-F19D-F71E1E38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0A08-D8E3-67B5-32DF-7BDA12B8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3E98-4356-9BA5-83F2-D08CDE26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7396-6BB0-9F40-F26C-980B34A3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086A-3F1E-280B-E8BE-269B7C53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2D8C-E5F6-BCE9-7680-844B2C40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A100-0154-73BE-F687-8B1934834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53A14-C379-AB90-6A14-7DC9CB5D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7987-5718-4373-8B0B-836EB3EA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053E-9235-BB0F-90D3-DDFFE91D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FF2D-95A9-BA8D-5F5D-37F4ACA6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E7DF-D90F-5E9F-E414-3BA5EB525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04EE7-FF91-6790-8C4D-49EB6193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1471-4630-9F4C-7DE3-09C2C93C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D5FC5-8101-5014-01B3-92CD9F70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7B839-CF92-47A7-FAD6-193FCC1C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9A66-F026-BAF4-BBD1-3CD2F31A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5EB24-835A-1841-F623-4A48764F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3ED5E-5F2D-EA6C-CB5B-80F39139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545DD-3B54-7C47-AF2B-15201BA4F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8E7D3-31EC-4908-5F9A-069729931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288F2-BA05-6DAC-6342-71114260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0D78E-8911-EC29-EFE1-5CBC2DE0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D2043-3834-FB87-4B31-D5F38BA6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431-44C4-C994-26DA-548B9070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33A8F-020B-45A4-0828-2A8E57DA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30E81-A2B1-253C-12A8-40D29BF1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E5F05-C8C0-2E0F-7E13-C7E9CF35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262DB-0F01-5E02-6BF1-80089B97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CF1A6-D378-8F43-9531-192890FD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5C486-3276-F3FA-CDC0-B3D47F33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6BEB-2CFA-5C07-3133-1C34AE24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5A6BB-8718-A50E-35FC-5DF2FB76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BA969-9F95-A74A-F8EE-F9535D7AA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7D52B-0589-B132-D93D-4659DC63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B275D-1E5B-7CE6-8621-6B55E5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31CE5-EF11-AB27-C7A1-D4A1C33F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81A6-2E3B-1C46-3973-71460E59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B1C6A-13B7-C625-0FD3-DFE716158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2F79D-2FC6-5626-7207-0B5C5371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89E6B-7F39-C089-BC82-E38D1234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963589-31A6-49F5-AC7C-C149BB294C9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054C8-C2C5-999B-DC38-17AE159A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84476-8C23-E14C-018F-33E4B107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4828A4-D148-491D-B814-97B42300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AA451-F57C-DBE0-1315-6E807F25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365126"/>
            <a:ext cx="9219713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dirty="0"/>
              <a:t>TITLE</a:t>
            </a:r>
            <a:endParaRPr lang="en-US" dirty="0"/>
          </a:p>
        </p:txBody>
      </p:sp>
      <p:pic>
        <p:nvPicPr>
          <p:cNvPr id="8" name="Picture 7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514C83ED-388E-0D7D-C8BA-C9852ACEAA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07" y="646871"/>
            <a:ext cx="1735015" cy="273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104BB-D2E1-4B32-4F8C-B2C90E17BBF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382" y="2161567"/>
            <a:ext cx="5497573" cy="54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44D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068A91-2DB1-09BB-600D-98F109EA82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y, road, highway&#10;&#10;Description automatically generated">
            <a:extLst>
              <a:ext uri="{FF2B5EF4-FFF2-40B4-BE49-F238E27FC236}">
                <a16:creationId xmlns:a16="http://schemas.microsoft.com/office/drawing/2014/main" id="{9C1FE315-87C9-60BC-E65B-0D31B5316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54C05E-6F2F-D079-AE06-E363817C3534}"/>
              </a:ext>
            </a:extLst>
          </p:cNvPr>
          <p:cNvSpPr/>
          <p:nvPr userDrawn="1"/>
        </p:nvSpPr>
        <p:spPr>
          <a:xfrm>
            <a:off x="3048" y="4834646"/>
            <a:ext cx="12188952" cy="2023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B67593-5B94-8EC0-5D58-91CA9C8E94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382" y="2161567"/>
            <a:ext cx="5497573" cy="54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15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gego.r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mailto:podrska@chargego.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y, scene, road, track&#10;&#10;Description automatically generated">
            <a:extLst>
              <a:ext uri="{FF2B5EF4-FFF2-40B4-BE49-F238E27FC236}">
                <a16:creationId xmlns:a16="http://schemas.microsoft.com/office/drawing/2014/main" id="{56E7A8F1-AA0C-39FD-B12C-06A5643F6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b="9232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5BD400-A53C-E30C-3BEF-4C4EF2C3C625}"/>
              </a:ext>
            </a:extLst>
          </p:cNvPr>
          <p:cNvSpPr/>
          <p:nvPr/>
        </p:nvSpPr>
        <p:spPr>
          <a:xfrm>
            <a:off x="3048" y="4834646"/>
            <a:ext cx="12188952" cy="2023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A3E870-4DE3-5914-C912-075BC17D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5384" y="2085859"/>
            <a:ext cx="5497573" cy="5497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D447C-4676-7B09-9469-30F0B4AA798D}"/>
              </a:ext>
            </a:extLst>
          </p:cNvPr>
          <p:cNvSpPr txBox="1"/>
          <p:nvPr/>
        </p:nvSpPr>
        <p:spPr>
          <a:xfrm>
            <a:off x="1400961" y="5446983"/>
            <a:ext cx="1046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MREŽE PUNJAČA </a:t>
            </a:r>
          </a:p>
          <a:p>
            <a:pPr algn="r"/>
            <a:r>
              <a:rPr lang="sr-Latn-R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ELEKTRIČNA VOZILA U REPUBLICI SRBIJI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3F904D-A740-8D1A-4B70-57C765B2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5" y="1957105"/>
            <a:ext cx="11550275" cy="42059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ja za iOS i Android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Alat za korisnike One-time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Niže cene za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registr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ovane korisnike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Dostupnost punjača u mrežama EU – inter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 eksterni ro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Pregledi, analitika, tehnička podrška 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Mobilni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ovi za hitnu pomoć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ABBF3-830E-59A0-F20B-985AC54E59AC}"/>
              </a:ext>
            </a:extLst>
          </p:cNvPr>
          <p:cNvSpPr txBox="1"/>
          <p:nvPr/>
        </p:nvSpPr>
        <p:spPr>
          <a:xfrm>
            <a:off x="502295" y="1489278"/>
            <a:ext cx="8278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raspolaganju bi trebali imati: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117E8FA-F6B8-3D88-FA4B-0774E0703016}"/>
              </a:ext>
            </a:extLst>
          </p:cNvPr>
          <p:cNvSpPr txBox="1">
            <a:spLocks/>
          </p:cNvSpPr>
          <p:nvPr/>
        </p:nvSpPr>
        <p:spPr>
          <a:xfrm>
            <a:off x="476737" y="618763"/>
            <a:ext cx="9513569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4D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r-Latn-RS" dirty="0">
                <a:solidFill>
                  <a:srgbClr val="1E4D64"/>
                </a:solidFill>
              </a:rPr>
              <a:t>SVI KORISNICI</a:t>
            </a:r>
            <a:br>
              <a:rPr lang="sr-Latn-RS" dirty="0"/>
            </a:br>
            <a:endParaRPr lang="sr-Latn-RS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9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72E1C2-E85F-A751-2D3F-E6BC7EAE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365126"/>
            <a:ext cx="9435748" cy="1094023"/>
          </a:xfrm>
        </p:spPr>
        <p:txBody>
          <a:bodyPr>
            <a:normAutofit/>
          </a:bodyPr>
          <a:lstStyle/>
          <a:p>
            <a:r>
              <a:rPr lang="sr-Latn-RS" sz="3200" b="1" dirty="0"/>
              <a:t>NAŠI PARTNERI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7B823-7EB1-934C-9BA0-A763A2597218}"/>
              </a:ext>
            </a:extLst>
          </p:cNvPr>
          <p:cNvSpPr txBox="1"/>
          <p:nvPr/>
        </p:nvSpPr>
        <p:spPr>
          <a:xfrm>
            <a:off x="476737" y="1668696"/>
            <a:ext cx="825620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DC punjači na </a:t>
            </a:r>
            <a:r>
              <a:rPr lang="sr-Latn-RS" sz="2400" b="1" dirty="0">
                <a:solidFill>
                  <a:srgbClr val="044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&amp;GO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 nalaze se na benzinskim stanicama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Gazprom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u Starim Banovcima, Velikoj Plani, Novom Sadu i Sokolićima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C7D0961-D10C-E7E2-A3EC-D273B507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83" y="1668696"/>
            <a:ext cx="2920804" cy="140488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9AB78E-F24E-6A17-A5AD-DD95AA81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7" y="4247970"/>
            <a:ext cx="2559459" cy="1987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A6C51-4F05-D206-C646-97DB9A1E04FE}"/>
              </a:ext>
            </a:extLst>
          </p:cNvPr>
          <p:cNvSpPr txBox="1"/>
          <p:nvPr/>
        </p:nvSpPr>
        <p:spPr>
          <a:xfrm>
            <a:off x="3464986" y="3767552"/>
            <a:ext cx="8460313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DC punjači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solidFill>
                  <a:srgbClr val="044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&amp;GO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 nalaze se na pumpama OMV na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lokacija (Lapovo, Martinci,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Doljevac, Gradina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Bačka Palanka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Kruševac, Vranje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Beograd-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Banjica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Beograd-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Vidikovac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Beograd-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Zemun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Beograd-Ada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Zaje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čar) </a:t>
            </a:r>
          </a:p>
        </p:txBody>
      </p:sp>
    </p:spTree>
    <p:extLst>
      <p:ext uri="{BB962C8B-B14F-4D97-AF65-F5344CB8AC3E}">
        <p14:creationId xmlns:p14="http://schemas.microsoft.com/office/powerpoint/2010/main" val="180802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3733749-969B-3E3F-A577-C2AF2E919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0613" r="15775" b="9819"/>
          <a:stretch/>
        </p:blipFill>
        <p:spPr>
          <a:xfrm>
            <a:off x="9143999" y="1382949"/>
            <a:ext cx="2061295" cy="24182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E72E1C2-E85F-A751-2D3F-E6BC7EAE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365126"/>
            <a:ext cx="9435748" cy="1094023"/>
          </a:xfrm>
        </p:spPr>
        <p:txBody>
          <a:bodyPr>
            <a:normAutofit/>
          </a:bodyPr>
          <a:lstStyle/>
          <a:p>
            <a:r>
              <a:rPr lang="sr-Latn-RS" sz="3200" b="1" dirty="0"/>
              <a:t>NAŠI PARTNERI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7B823-7EB1-934C-9BA0-A763A2597218}"/>
              </a:ext>
            </a:extLst>
          </p:cNvPr>
          <p:cNvSpPr txBox="1"/>
          <p:nvPr/>
        </p:nvSpPr>
        <p:spPr>
          <a:xfrm>
            <a:off x="476737" y="1687301"/>
            <a:ext cx="905315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14 DC punjača na lokacijama maloprodajnog lanca Stop-Shop širom Srbije nalaze se na platformi </a:t>
            </a:r>
            <a:r>
              <a:rPr lang="sr-Latn-RS" sz="2400" b="1" dirty="0">
                <a:solidFill>
                  <a:srgbClr val="044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&amp;GO 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DE636-4D63-9030-F54E-8AED8DCEF124}"/>
              </a:ext>
            </a:extLst>
          </p:cNvPr>
          <p:cNvSpPr txBox="1"/>
          <p:nvPr/>
        </p:nvSpPr>
        <p:spPr>
          <a:xfrm>
            <a:off x="3289868" y="3808752"/>
            <a:ext cx="738707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5 punjača instalirano i i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ntegr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isano na </a:t>
            </a:r>
            <a:r>
              <a:rPr lang="sr-Latn-RS" sz="2400" b="1" dirty="0">
                <a:solidFill>
                  <a:srgbClr val="044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&amp;GO 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platformu u NCR u Beogradu, u BIG FASHION Nova Pazova, Pančevo i Karaburma, a još 6 punjača je u pripremi u BIG FASHION Rakovica,  Zrenjanin, Kruševac, Novi Sad, Inđija i Podgorica.</a:t>
            </a:r>
          </a:p>
        </p:txBody>
      </p:sp>
      <p:pic>
        <p:nvPicPr>
          <p:cNvPr id="5" name="Picture 4" descr="A red square with white text&#10;&#10;Description automatically generated">
            <a:extLst>
              <a:ext uri="{FF2B5EF4-FFF2-40B4-BE49-F238E27FC236}">
                <a16:creationId xmlns:a16="http://schemas.microsoft.com/office/drawing/2014/main" id="{DDF1A421-1461-45F0-A580-F94EA70A2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5" y="4179150"/>
            <a:ext cx="2053045" cy="20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y, scene, road, track&#10;&#10;Description automatically generated">
            <a:extLst>
              <a:ext uri="{FF2B5EF4-FFF2-40B4-BE49-F238E27FC236}">
                <a16:creationId xmlns:a16="http://schemas.microsoft.com/office/drawing/2014/main" id="{56E7A8F1-AA0C-39FD-B12C-06A5643F6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b="923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1E21B-60CC-29E1-42EE-5536AFC7DF6B}"/>
              </a:ext>
            </a:extLst>
          </p:cNvPr>
          <p:cNvSpPr/>
          <p:nvPr/>
        </p:nvSpPr>
        <p:spPr>
          <a:xfrm>
            <a:off x="5065" y="-10"/>
            <a:ext cx="609904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D447C-4676-7B09-9469-30F0B4AA798D}"/>
              </a:ext>
            </a:extLst>
          </p:cNvPr>
          <p:cNvSpPr txBox="1"/>
          <p:nvPr/>
        </p:nvSpPr>
        <p:spPr>
          <a:xfrm>
            <a:off x="500187" y="3514707"/>
            <a:ext cx="5228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Dodatne informacije možete pogledati na sajtu </a:t>
            </a:r>
            <a:r>
              <a:rPr lang="sr-Latn-RS" sz="16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chargego.rs</a:t>
            </a:r>
            <a:endParaRPr lang="sr-Latn-RS" sz="1600" b="1" dirty="0">
              <a:solidFill>
                <a:srgbClr val="EA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Upite o partnerstvu, tehničkoj podršci i usluzi punjenja, kao i o samim punjačima i našoj punjačkoj mreži možete poslati na: </a:t>
            </a:r>
            <a:r>
              <a:rPr lang="sr-Latn-RS" sz="16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podrska</a:t>
            </a:r>
            <a:r>
              <a:rPr lang="en-US" sz="16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@chargego.rs</a:t>
            </a:r>
            <a:endParaRPr lang="en-US" sz="1600" b="1" dirty="0">
              <a:solidFill>
                <a:srgbClr val="EA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 nas takođe i pozvati:</a:t>
            </a:r>
          </a:p>
          <a:p>
            <a:r>
              <a:rPr lang="sr-Latn-RS" sz="18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+ 381 11 715 85 99</a:t>
            </a:r>
          </a:p>
          <a:p>
            <a:r>
              <a:rPr lang="sr-Latn-RS" sz="18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+ 381 66 803 1 700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9F6E5C9-C813-15DA-E12B-872F6166C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8" y="625231"/>
            <a:ext cx="2431545" cy="384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BDE58-055B-9009-47C2-2C75D08C63C5}"/>
              </a:ext>
            </a:extLst>
          </p:cNvPr>
          <p:cNvSpPr txBox="1"/>
          <p:nvPr/>
        </p:nvSpPr>
        <p:spPr>
          <a:xfrm>
            <a:off x="500187" y="1626817"/>
            <a:ext cx="52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  <a:r>
              <a:rPr lang="sr-Latn-R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ADC145-021D-CDBD-BD8C-E97341F02A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382" y="2161567"/>
            <a:ext cx="5497573" cy="54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3F904D-A740-8D1A-4B70-57C765B2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5" y="1819276"/>
            <a:ext cx="5422741" cy="42821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Oko 100 AC i DC javnih punjača  trenutno na raspolaganju u Srbiji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Većina u širem pojasu auto-puta E-70, najmanje na jugu zemlje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Subvencije za kupovinu električnih vozila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2022/23. oko 1700 registrovanih električnih vozila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Besplatno punjenje na punjačima u vlasništvu JP Putevi Srbije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4" descr="A picture containing text, car, outdoor&#10;&#10;Description automatically generated">
            <a:extLst>
              <a:ext uri="{FF2B5EF4-FFF2-40B4-BE49-F238E27FC236}">
                <a16:creationId xmlns:a16="http://schemas.microsoft.com/office/drawing/2014/main" id="{E57FF345-FD78-98EB-A7CE-FA3873705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" y="1962149"/>
            <a:ext cx="5534248" cy="3682111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DF475EFF-719B-15B5-A413-61DAEAC81F2B}"/>
              </a:ext>
            </a:extLst>
          </p:cNvPr>
          <p:cNvSpPr txBox="1">
            <a:spLocks/>
          </p:cNvSpPr>
          <p:nvPr/>
        </p:nvSpPr>
        <p:spPr>
          <a:xfrm>
            <a:off x="476737" y="618763"/>
            <a:ext cx="9513569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4D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r-Latn-RS" dirty="0">
                <a:solidFill>
                  <a:srgbClr val="1E4D64"/>
                </a:solidFill>
              </a:rPr>
              <a:t>POLAZNA TAČKA</a:t>
            </a:r>
            <a:br>
              <a:rPr lang="sr-Latn-RS" dirty="0"/>
            </a:br>
            <a:endParaRPr lang="sr-Latn-RS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72E1C2-E85F-A751-2D3F-E6BC7EAE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618763"/>
            <a:ext cx="9513569" cy="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3200" dirty="0">
                <a:solidFill>
                  <a:srgbClr val="1E4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 ŽELIM</a:t>
            </a:r>
            <a:r>
              <a:rPr lang="sr-Latn-RS" dirty="0">
                <a:solidFill>
                  <a:srgbClr val="1E4D64"/>
                </a:solidFill>
              </a:rPr>
              <a:t>O DA BUDEMO</a:t>
            </a:r>
            <a:r>
              <a:rPr 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1E4D6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DF422-361F-F53F-85BD-8C335D7F7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" y="1767939"/>
            <a:ext cx="5476650" cy="40651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FEF2D-6E58-B37F-86CE-B4DD70811B9F}"/>
              </a:ext>
            </a:extLst>
          </p:cNvPr>
          <p:cNvSpPr txBox="1">
            <a:spLocks/>
          </p:cNvSpPr>
          <p:nvPr/>
        </p:nvSpPr>
        <p:spPr>
          <a:xfrm>
            <a:off x="6253818" y="1767938"/>
            <a:ext cx="5823882" cy="447129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DC punjači na svakih 50 km autoputa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Ugodno putovanje električnim vozilima i vozačima u tranzitu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Pogodnosti: manja stopa PDV-a, poreza na registraciju, subvencije za kupovinu punjača, vožnja žutom trakom, besplatan parking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Do kraja 2024. &gt; 3.000 registrovanih EV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U pripremi regulativa za naplatu punjenja i na punjačima u vlasništvu JP Putevi Srbije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72E1C2-E85F-A751-2D3F-E6BC7EAE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618763"/>
            <a:ext cx="9513569" cy="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3200" dirty="0">
                <a:solidFill>
                  <a:srgbClr val="1E4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UĆI U TRKU NA VREME</a:t>
            </a:r>
            <a:br>
              <a:rPr 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1E4D64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92A6BC-91DF-54A6-BD48-30D9DFF27823}"/>
              </a:ext>
            </a:extLst>
          </p:cNvPr>
          <p:cNvSpPr txBox="1">
            <a:spLocks/>
          </p:cNvSpPr>
          <p:nvPr/>
        </p:nvSpPr>
        <p:spPr>
          <a:xfrm>
            <a:off x="6288160" y="1788712"/>
            <a:ext cx="5649839" cy="45739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PRAVNA REGULATIVA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DOSTUPNI KAPACITET NA LOKACIJI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OPREMA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MODELI FINANSIRANJA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19EA0-3A22-C0D1-DB7C-C479C901B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2"/>
          <a:stretch/>
        </p:blipFill>
        <p:spPr>
          <a:xfrm>
            <a:off x="696940" y="1788713"/>
            <a:ext cx="5417791" cy="41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72E1C2-E85F-A751-2D3F-E6BC7EAE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618763"/>
            <a:ext cx="9513569" cy="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3200" dirty="0">
                <a:solidFill>
                  <a:srgbClr val="1E4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PRAVNA REGULATIVA</a:t>
            </a:r>
            <a:br>
              <a:rPr 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1E4D64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92A6BC-91DF-54A6-BD48-30D9DFF27823}"/>
              </a:ext>
            </a:extLst>
          </p:cNvPr>
          <p:cNvSpPr txBox="1">
            <a:spLocks/>
          </p:cNvSpPr>
          <p:nvPr/>
        </p:nvSpPr>
        <p:spPr>
          <a:xfrm>
            <a:off x="6819835" y="1490916"/>
            <a:ext cx="5076889" cy="50051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Zakon o planiranju i izgradnji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čl.2./38)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mesto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punjenje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mesto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kome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puniti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zameniti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bateriju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jednom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59)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punjač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uređaj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postavljen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zemljištu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koji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javnu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privatnu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namenu</a:t>
            </a: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čl. 133. do 153 građevinske dozvole, postupka izdavanja, rokovi važenja...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čl. 144. - posebna vrsta objekata se može graditi i bez pribavljanja akta nadležnog organa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čl.145. - ...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punjače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električna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okviru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stanica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snabdevanje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gorivom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motornih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vozila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javnim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putevima</a:t>
            </a: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čl.201 stav 7. tačka 13a - Pravilnik o posebnoj vrsti objekata i posebnoj vrsti radova za koje nije potrebno pribavljati akt nadležnog organa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Zakon o energetici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postavljanje elektro-punjača za električne automobile, nije eksplicitno prepoznato kao energetska delatnost koja bi podrazumevala pribavljanje licence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Čeka se uredba Vlade Republike Srbije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A31480-3921-740D-2ABD-7DF8E903FDC7}"/>
              </a:ext>
            </a:extLst>
          </p:cNvPr>
          <p:cNvGrpSpPr/>
          <p:nvPr/>
        </p:nvGrpSpPr>
        <p:grpSpPr>
          <a:xfrm>
            <a:off x="628650" y="1525835"/>
            <a:ext cx="6059278" cy="4494326"/>
            <a:chOff x="3288511" y="2045145"/>
            <a:chExt cx="5742993" cy="3999984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7FAD3FF1-E97F-98F9-6213-918357C20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511" y="2045145"/>
              <a:ext cx="5742993" cy="399998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C4F00A-6BF2-23D8-562F-CAB879C66993}"/>
                </a:ext>
              </a:extLst>
            </p:cNvPr>
            <p:cNvSpPr/>
            <p:nvPr/>
          </p:nvSpPr>
          <p:spPr>
            <a:xfrm>
              <a:off x="4854103" y="2401914"/>
              <a:ext cx="1994169" cy="326740"/>
            </a:xfrm>
            <a:prstGeom prst="rect">
              <a:avLst/>
            </a:prstGeom>
            <a:solidFill>
              <a:srgbClr val="D2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Vlasnik punjača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8EEAC0-7431-BCC8-6618-E62018F488FC}"/>
                </a:ext>
              </a:extLst>
            </p:cNvPr>
            <p:cNvSpPr/>
            <p:nvPr/>
          </p:nvSpPr>
          <p:spPr>
            <a:xfrm>
              <a:off x="4980780" y="3250642"/>
              <a:ext cx="1813212" cy="455626"/>
            </a:xfrm>
            <a:prstGeom prst="rect">
              <a:avLst/>
            </a:prstGeom>
            <a:solidFill>
              <a:srgbClr val="D2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</a:t>
              </a:r>
              <a:r>
                <a:rPr lang="sr-Latn-R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sr-Latn-R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punjačkog mesta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3AEDAA-E24C-DC7B-4FA3-364CC9A398D9}"/>
                </a:ext>
              </a:extLst>
            </p:cNvPr>
            <p:cNvSpPr/>
            <p:nvPr/>
          </p:nvSpPr>
          <p:spPr>
            <a:xfrm>
              <a:off x="7065923" y="3263799"/>
              <a:ext cx="1739231" cy="442469"/>
            </a:xfrm>
            <a:prstGeom prst="rect">
              <a:avLst/>
            </a:prstGeom>
            <a:solidFill>
              <a:srgbClr val="D2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sr-Latn-R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lektroenergetski sistem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52A00D-A0BF-7D61-4D16-D904C7FA8599}"/>
                </a:ext>
              </a:extLst>
            </p:cNvPr>
            <p:cNvSpPr/>
            <p:nvPr/>
          </p:nvSpPr>
          <p:spPr>
            <a:xfrm>
              <a:off x="3410476" y="3263799"/>
              <a:ext cx="1298373" cy="455626"/>
            </a:xfrm>
            <a:prstGeom prst="rect">
              <a:avLst/>
            </a:prstGeom>
            <a:solidFill>
              <a:srgbClr val="D2D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Vozač električnog vozila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85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92A6BC-91DF-54A6-BD48-30D9DFF27823}"/>
              </a:ext>
            </a:extLst>
          </p:cNvPr>
          <p:cNvSpPr txBox="1">
            <a:spLocks/>
          </p:cNvSpPr>
          <p:nvPr/>
        </p:nvSpPr>
        <p:spPr>
          <a:xfrm>
            <a:off x="7161776" y="1556264"/>
            <a:ext cx="4877824" cy="4361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Raspoloživa električna snaga po lokacijama 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Broj slobodnih, raspoloživih parking mesta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Udaljenost od glavnih putnih pravaca i koridora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Pristup lokaciji</a:t>
            </a: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EA5238"/>
              </a:buClr>
              <a:buFont typeface="Wingdings" panose="05000000000000000000" pitchFamily="2" charset="2"/>
              <a:buChar char="§"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car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EAC49D4A-5DBC-5EE6-623F-6BD40677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2" y="1556264"/>
            <a:ext cx="6553999" cy="436105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D4AA5703-0D91-298C-D581-4F841243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37" y="618763"/>
            <a:ext cx="9513569" cy="79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3200" dirty="0">
                <a:solidFill>
                  <a:srgbClr val="1E4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KAPACITETA NA LOKACIJI</a:t>
            </a:r>
            <a:br>
              <a:rPr lang="sr-Latn-R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92A6BC-91DF-54A6-BD48-30D9DFF27823}"/>
              </a:ext>
            </a:extLst>
          </p:cNvPr>
          <p:cNvSpPr txBox="1">
            <a:spLocks/>
          </p:cNvSpPr>
          <p:nvPr/>
        </p:nvSpPr>
        <p:spPr>
          <a:xfrm>
            <a:off x="7177932" y="1596064"/>
            <a:ext cx="4671167" cy="46431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3300" b="1" dirty="0">
                <a:latin typeface="Arial" panose="020B0604020202020204" pitchFamily="34" charset="0"/>
                <a:cs typeface="Arial" panose="020B0604020202020204" pitchFamily="34" charset="0"/>
              </a:rPr>
              <a:t>Punjač sa odgovarajućih priključkom, uobičajeno CCS/CHAdeMO, Tip 2 za sporije punjenje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3300" b="1" dirty="0">
                <a:latin typeface="Arial" panose="020B0604020202020204" pitchFamily="34" charset="0"/>
                <a:cs typeface="Arial" panose="020B0604020202020204" pitchFamily="34" charset="0"/>
              </a:rPr>
              <a:t>Oznake i obeležavanje parking mesta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3300" b="1" dirty="0">
                <a:latin typeface="Arial" panose="020B0604020202020204" pitchFamily="34" charset="0"/>
                <a:cs typeface="Arial" panose="020B0604020202020204" pitchFamily="34" charset="0"/>
              </a:rPr>
              <a:t>Priključak električne energije sa odgovarajućom zaštitnom opremom i napojni kablovi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3300" b="1" dirty="0">
                <a:latin typeface="Arial" panose="020B0604020202020204" pitchFamily="34" charset="0"/>
                <a:cs typeface="Arial" panose="020B0604020202020204" pitchFamily="34" charset="0"/>
              </a:rPr>
              <a:t>Merenje i tarifiranje</a:t>
            </a: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729FA-0681-ADC0-9718-28EA0A0D4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2319"/>
          <a:stretch/>
        </p:blipFill>
        <p:spPr>
          <a:xfrm>
            <a:off x="596900" y="1596064"/>
            <a:ext cx="6466629" cy="4643173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1891393A-093E-C54E-7D95-A250FEDD958A}"/>
              </a:ext>
            </a:extLst>
          </p:cNvPr>
          <p:cNvSpPr txBox="1">
            <a:spLocks/>
          </p:cNvSpPr>
          <p:nvPr/>
        </p:nvSpPr>
        <p:spPr>
          <a:xfrm>
            <a:off x="476737" y="618763"/>
            <a:ext cx="9513569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4D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r-Latn-RS" dirty="0">
                <a:solidFill>
                  <a:srgbClr val="1E4D64"/>
                </a:solidFill>
              </a:rPr>
              <a:t>OPREMA</a:t>
            </a:r>
            <a:br>
              <a:rPr lang="sr-Latn-RS" dirty="0"/>
            </a:br>
            <a:endParaRPr lang="sr-Latn-RS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8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92A6BC-91DF-54A6-BD48-30D9DFF27823}"/>
              </a:ext>
            </a:extLst>
          </p:cNvPr>
          <p:cNvSpPr txBox="1">
            <a:spLocks/>
          </p:cNvSpPr>
          <p:nvPr/>
        </p:nvSpPr>
        <p:spPr>
          <a:xfrm>
            <a:off x="6819200" y="1550014"/>
            <a:ext cx="5233099" cy="5066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I model – vaša investicija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ü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Nabavka i instalacija punjača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ü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Integracija na platformu za punjenje i naplatu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ü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Održavanje i osiguranje punjača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ü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Troškovi električne energije i drugi troškovi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None/>
            </a:pP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§"/>
            </a:pP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II model – naša investicija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A5238"/>
              </a:buClr>
              <a:buFont typeface="Wingdings" panose="05000000000000000000" pitchFamily="2" charset="2"/>
              <a:buChar char="ü"/>
            </a:pPr>
            <a:r>
              <a:rPr lang="sr-Latn-R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Punjač, ugradnja, integracija na platformu za punjenje i naplatu, održavanje i osiguranje punjača</a:t>
            </a:r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telephone booth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9A1B1CF4-0F85-32E0-9D4D-8C0D8A18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3"/>
          <a:stretch/>
        </p:blipFill>
        <p:spPr>
          <a:xfrm>
            <a:off x="632195" y="1623870"/>
            <a:ext cx="6136905" cy="426873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4897FBF2-7079-602F-1B73-269AF593B7E7}"/>
              </a:ext>
            </a:extLst>
          </p:cNvPr>
          <p:cNvSpPr txBox="1">
            <a:spLocks/>
          </p:cNvSpPr>
          <p:nvPr/>
        </p:nvSpPr>
        <p:spPr>
          <a:xfrm>
            <a:off x="476737" y="618763"/>
            <a:ext cx="9513569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4D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r-Latn-RS" dirty="0">
                <a:solidFill>
                  <a:srgbClr val="1E4D64"/>
                </a:solidFill>
              </a:rPr>
              <a:t>MODELI FINANSIRANJE</a:t>
            </a:r>
            <a:br>
              <a:rPr lang="sr-Latn-RS" dirty="0"/>
            </a:br>
            <a:endParaRPr lang="sr-Latn-RS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0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3F904D-A740-8D1A-4B70-57C765B2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5" y="1901957"/>
            <a:ext cx="11287627" cy="42059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Upravljanje energijom i kontrola potrošnje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Skalabilna hijerarhijska struktura koja prati rast broja punjača i korisnika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Mogućnost integracije različitih punjača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Alati sa upravljanje punjačima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Provera stanja punjača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Plaćanje i automatsko izdavanje računa</a:t>
            </a:r>
          </a:p>
          <a:p>
            <a:pPr>
              <a:lnSpc>
                <a:spcPct val="150000"/>
              </a:lnSpc>
              <a:buClr>
                <a:srgbClr val="EA5238"/>
              </a:buClr>
              <a:buSzPct val="100000"/>
              <a:buFont typeface="Wingdings" panose="05000000000000000000" pitchFamily="2" charset="2"/>
              <a:buChar char="§"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Tehnička podrška stručnog tima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ABBF3-830E-59A0-F20B-985AC54E59AC}"/>
              </a:ext>
            </a:extLst>
          </p:cNvPr>
          <p:cNvSpPr txBox="1"/>
          <p:nvPr/>
        </p:nvSpPr>
        <p:spPr>
          <a:xfrm>
            <a:off x="502295" y="1438347"/>
            <a:ext cx="10453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solidFill>
                  <a:srgbClr val="EA52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UPRAVLJIVOST nad sistemom mora postojati: 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86F703B-9BD1-C551-29D1-CCE57B2C3A0D}"/>
              </a:ext>
            </a:extLst>
          </p:cNvPr>
          <p:cNvSpPr txBox="1">
            <a:spLocks/>
          </p:cNvSpPr>
          <p:nvPr/>
        </p:nvSpPr>
        <p:spPr>
          <a:xfrm>
            <a:off x="476737" y="618763"/>
            <a:ext cx="9513569" cy="79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44D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sr-Latn-RS" dirty="0">
                <a:solidFill>
                  <a:srgbClr val="1E4D64"/>
                </a:solidFill>
              </a:rPr>
              <a:t>UPRAVLJIVOST NAD SISTEMOM</a:t>
            </a:r>
            <a:br>
              <a:rPr lang="sr-Latn-RS" dirty="0"/>
            </a:br>
            <a:endParaRPr lang="sr-Latn-RS" dirty="0">
              <a:solidFill>
                <a:srgbClr val="1E4D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3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733</Words>
  <Application>Microsoft Macintosh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GDE ŽELIMO DA BUDEMO  </vt:lpstr>
      <vt:lpstr>KAKO UĆI U TRKU NA VREME </vt:lpstr>
      <vt:lpstr>PRAVNA REGULATIVA </vt:lpstr>
      <vt:lpstr>DOSTUPNOST KAPACITETA NA LOKACIJI </vt:lpstr>
      <vt:lpstr>PowerPoint Presentation</vt:lpstr>
      <vt:lpstr>PowerPoint Presentation</vt:lpstr>
      <vt:lpstr>PowerPoint Presentation</vt:lpstr>
      <vt:lpstr>PowerPoint Presentation</vt:lpstr>
      <vt:lpstr>NAŠI PARTNERI</vt:lpstr>
      <vt:lpstr>NAŠI PARTNERI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Milenković</dc:creator>
  <cp:lastModifiedBy>Primoz Lemez</cp:lastModifiedBy>
  <cp:revision>33</cp:revision>
  <dcterms:created xsi:type="dcterms:W3CDTF">2022-08-03T07:06:05Z</dcterms:created>
  <dcterms:modified xsi:type="dcterms:W3CDTF">2023-11-14T15:06:43Z</dcterms:modified>
</cp:coreProperties>
</file>