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29" r:id="rId2"/>
    <p:sldId id="428" r:id="rId3"/>
    <p:sldId id="434" r:id="rId4"/>
    <p:sldId id="433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11" r:id="rId20"/>
    <p:sldId id="410" r:id="rId21"/>
    <p:sldId id="442" r:id="rId22"/>
    <p:sldId id="453" r:id="rId2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75"/>
  </p:normalViewPr>
  <p:slideViewPr>
    <p:cSldViewPr snapToGrid="0">
      <p:cViewPr varScale="1">
        <p:scale>
          <a:sx n="109" d="100"/>
          <a:sy n="109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E480-EC3C-8342-A4D2-3367C978AB7D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DF47C-68BE-6347-BD42-602012BBBF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99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Po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podatkih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Statista se je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leta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2022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na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svetu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naredilo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približno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1,2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bilijona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fotografij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s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pametnimi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telefoni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. To je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več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kot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10-krat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več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kot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leta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2012, ko se je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naredilo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le 120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milijard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fotografij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</a:p>
          <a:p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Danes se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več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kot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95 %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vseh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fotografij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posname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s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pametnimi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telefoni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en-SI" dirty="0"/>
          </a:p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A3670-4CFA-7542-807C-3244AD4BDC31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9096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Po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podatkih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Statista se je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leta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2022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na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svetu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naredilo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približno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1,2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bilijona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fotografij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s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pametnimi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telefoni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. To je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več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kot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10-krat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več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kot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leta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2012, ko se je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naredilo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le 120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milijard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fotografij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</a:p>
          <a:p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Danes se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več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kot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95 %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vseh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fotografij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posname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s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pametnimi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Google Sans"/>
              </a:rPr>
              <a:t>telefoni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en-SI" dirty="0"/>
          </a:p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A3670-4CFA-7542-807C-3244AD4BDC31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7994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dirty="0"/>
              <a:t>Zakaj ljudje kupujejo Tesle; ker je vse OK, vključno s polnjenjem na poti!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A3670-4CFA-7542-807C-3244AD4BDC31}" type="slidenum">
              <a:rPr lang="en-SI" smtClean="0"/>
              <a:t>19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3064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dirty="0"/>
              <a:t>Ljudje bodo brez vsakršnega zadržka in z veseljem kupovali EV, ko bodo ti v vsem boljši, kot 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A3670-4CFA-7542-807C-3244AD4BDC31}" type="slidenum">
              <a:rPr lang="en-SI" smtClean="0"/>
              <a:t>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6768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9187-6AD4-E0EE-985C-B980747A9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1AF09-DEB5-CC3E-41D3-01D05906D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961E-554D-1EF3-07BF-4DFD4F22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28A4-9284-CC85-72C5-37776166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BF0D-A75F-148E-6068-33EEF28B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7670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2D73-F890-8F04-874B-FD05FF37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B0C55-40D7-ACD6-1E3D-FB7EC38E6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0A11-A932-30B3-25F9-051E73FA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52B7-AFDB-9376-CB53-D7B82AAE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0CAA-173C-BB2F-53AE-FB1F7BA5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6741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B6580-8738-387F-19D0-6EDFE2998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8B1BB-FE72-566C-5AFA-4075104E2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40396-892E-8036-8817-5A9311F9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44616-2681-D086-1926-DEDED1E8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6DE8B-DFC1-27E9-A22D-7BCA1184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7813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venstre kulepunkter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C17F5569-619C-7546-B0E3-25151F7FB5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440363"/>
            <a:ext cx="5798884" cy="57374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9F74054-2EF9-A04B-A24A-F5DE14AD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68" y="440363"/>
            <a:ext cx="5070352" cy="1349476"/>
          </a:xfrm>
        </p:spPr>
        <p:txBody>
          <a:bodyPr anchor="b">
            <a:noAutofit/>
          </a:bodyPr>
          <a:lstStyle>
            <a:lvl1pPr algn="l">
              <a:defRPr sz="3733" b="1">
                <a:solidFill>
                  <a:srgbClr val="004D9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82F857A2-B0C9-384B-8C04-EC9C8DCF6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830" y="1789839"/>
            <a:ext cx="5089391" cy="423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9D"/>
                </a:solidFill>
              </a:defRPr>
            </a:lvl1pPr>
            <a:lvl2pPr>
              <a:defRPr>
                <a:solidFill>
                  <a:srgbClr val="004D9D"/>
                </a:solidFill>
              </a:defRPr>
            </a:lvl2pPr>
            <a:lvl3pPr>
              <a:defRPr>
                <a:solidFill>
                  <a:srgbClr val="004D9D"/>
                </a:solidFill>
              </a:defRPr>
            </a:lvl3pPr>
            <a:lvl4pPr>
              <a:defRPr>
                <a:solidFill>
                  <a:srgbClr val="004D9D"/>
                </a:solidFill>
              </a:defRPr>
            </a:lvl4pPr>
            <a:lvl5pPr>
              <a:defRPr>
                <a:solidFill>
                  <a:srgbClr val="004D9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004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A577-4845-7D33-204D-B744A1E1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E6E5-F6BF-6307-BE2F-999827F96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45C6-8AC3-B9D1-C609-2506CAB1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CDCD-7631-FBB0-8C4B-F37D8042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7EE2-F5CC-C936-71CE-25CDAD05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807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A93A-B147-568F-072B-A8A3404D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7AA36-3453-FA10-137F-8F90736A3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B265-439E-405F-9575-B5597F7A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C0DA-0EA0-DCA4-B9D0-6C3E2A63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62B4-98E3-7422-E431-F17B74D7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570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A856-4BF1-1A8C-6D15-E9041EE4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1B9F8-24D4-E31F-CA42-8FCBD1E4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BAA75-FE57-297C-6096-B86A85E76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F2A9A-1EBB-9B3C-23F8-50115E8D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E84DE-678F-06D0-C2B2-4DBB2D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4B33A-3468-4C7C-F189-30825D22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492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BE13-9984-A2F7-EAD0-37029283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19740-5553-F4A4-616C-DA1442D0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0F00A-8008-66FD-14C0-E0E0DC3D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44909-8D9D-4FC7-94C4-1DDA372B1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8044F-0008-E4F5-646C-9B541BDE7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98699-F95F-6040-B202-12742EBD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551AB-A81E-5120-7E54-270BE555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71B17-C964-F4E1-CC41-4F28F0DF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515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5883-21A3-B5E0-BDAF-07D03DA2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F02C9-A159-7306-4158-FB515D0F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4BEC9-9CED-A75B-4579-71BC2EED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13983-9EB0-31F9-D22D-F187614C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206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1CA88-6905-EB6D-D2ED-C879DCB7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A4B33-C8D0-71C8-B9D5-6E4BABD6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FF74-5809-850E-F309-E32BCCC2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226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F03F-981C-9412-1A03-9686CC54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EF9D-6F3C-1A90-750E-F9A4484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5200F-F758-D79F-F174-606DEDCAF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966A2-EFB1-2629-C6A3-E84FF24A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1B2D2-67DF-6C33-4ED9-EA919C58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F67C9-3B55-E10B-293A-1372FB10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697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E9E8-6B8D-1337-7EB0-1664598F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40D48-B60E-7BA8-0248-99FC3DD3F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E1A67-B27D-19F7-672B-70A7F84F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47712-081E-66A4-D2CF-BFDB8D51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6CE2-2C5B-B5DD-EECB-1411A006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29BE4-68AA-6ED5-B9BF-39659253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3210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8455-71E5-3EF5-D836-E94F0C8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F89C7-54BD-8A04-D5AE-E411476CD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A0BD-D540-0596-34F4-C9D705449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B99D-2C19-0D49-8377-D84C3EFE06CF}" type="datetimeFigureOut">
              <a:rPr lang="en-SI" smtClean="0"/>
              <a:t>16/11/2023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AC50-8057-8E16-FA44-B5A0511BA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CFEC-F30A-CC20-3CBC-25B4707C0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94ED-00C4-DC4C-8DB0-44CCE380367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23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2EF90-2142-8C53-9F14-E30EE3FC9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1365472"/>
            <a:ext cx="10978470" cy="3564636"/>
          </a:xfrm>
        </p:spPr>
        <p:txBody>
          <a:bodyPr anchor="ctr">
            <a:normAutofit/>
          </a:bodyPr>
          <a:lstStyle/>
          <a:p>
            <a:pPr algn="l"/>
            <a:r>
              <a:rPr lang="en-GB" sz="6600" b="0" i="0" dirty="0">
                <a:solidFill>
                  <a:srgbClr val="37415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Future Story of Past Sales of Electric Vehicles</a:t>
            </a:r>
            <a:endParaRPr lang="en-SI" sz="23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horse and a car graph&#10;&#10;Description automatically generated">
            <a:extLst>
              <a:ext uri="{FF2B5EF4-FFF2-40B4-BE49-F238E27FC236}">
                <a16:creationId xmlns:a16="http://schemas.microsoft.com/office/drawing/2014/main" id="{8846C9C5-0689-585E-66BB-D51D4342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82786" y="-32559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F105B9-3530-48A7-0C25-28E90ECF1D96}"/>
              </a:ext>
            </a:extLst>
          </p:cNvPr>
          <p:cNvSpPr/>
          <p:nvPr/>
        </p:nvSpPr>
        <p:spPr>
          <a:xfrm>
            <a:off x="265670" y="278027"/>
            <a:ext cx="3719384" cy="29788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Picture 2" descr="2021 Ford Mustang Shelby GT500 Review, Pricing, And Specs">
            <a:extLst>
              <a:ext uri="{FF2B5EF4-FFF2-40B4-BE49-F238E27FC236}">
                <a16:creationId xmlns:a16="http://schemas.microsoft.com/office/drawing/2014/main" id="{638E9CD1-E136-4142-B0A1-26DDA28A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" y="658255"/>
            <a:ext cx="3224722" cy="18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CD1A92-DD1E-F919-27A9-63728ABFE8D3}"/>
              </a:ext>
            </a:extLst>
          </p:cNvPr>
          <p:cNvGrpSpPr/>
          <p:nvPr/>
        </p:nvGrpSpPr>
        <p:grpSpPr>
          <a:xfrm>
            <a:off x="4284804" y="278027"/>
            <a:ext cx="3719384" cy="2978815"/>
            <a:chOff x="4236308" y="278027"/>
            <a:chExt cx="3719384" cy="297881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297881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4" descr="2024 Toyota Prius">
              <a:extLst>
                <a:ext uri="{FF2B5EF4-FFF2-40B4-BE49-F238E27FC236}">
                  <a16:creationId xmlns:a16="http://schemas.microsoft.com/office/drawing/2014/main" id="{A5B61A90-9CFB-061B-9B57-2CCE1B0F7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553" y="808627"/>
              <a:ext cx="3022893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EF85A-678F-C88F-544E-73C71F8576A4}"/>
              </a:ext>
            </a:extLst>
          </p:cNvPr>
          <p:cNvGrpSpPr/>
          <p:nvPr/>
        </p:nvGrpSpPr>
        <p:grpSpPr>
          <a:xfrm>
            <a:off x="8303937" y="278027"/>
            <a:ext cx="3719384" cy="6301946"/>
            <a:chOff x="8206946" y="278027"/>
            <a:chExt cx="3719384" cy="630194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9A8F342-14A6-0174-281A-7ECB1D4682AA}"/>
                </a:ext>
              </a:extLst>
            </p:cNvPr>
            <p:cNvSpPr/>
            <p:nvPr/>
          </p:nvSpPr>
          <p:spPr>
            <a:xfrm>
              <a:off x="8206946" y="278027"/>
              <a:ext cx="3719384" cy="630194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C86AA8-068B-E790-66B3-CF02AA3ED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 t="26509" r="25704" b="935"/>
            <a:stretch/>
          </p:blipFill>
          <p:spPr bwMode="auto">
            <a:xfrm>
              <a:off x="8453884" y="2445479"/>
              <a:ext cx="3225115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2C61E6-0A70-5A76-DA9F-090232679FBF}"/>
              </a:ext>
            </a:extLst>
          </p:cNvPr>
          <p:cNvSpPr/>
          <p:nvPr/>
        </p:nvSpPr>
        <p:spPr>
          <a:xfrm>
            <a:off x="318089" y="3601158"/>
            <a:ext cx="3719384" cy="29788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4" name="Picture 6" descr="Close-up of classic analogue film camera against white background Stock  Photo - Alamy">
            <a:extLst>
              <a:ext uri="{FF2B5EF4-FFF2-40B4-BE49-F238E27FC236}">
                <a16:creationId xmlns:a16="http://schemas.microsoft.com/office/drawing/2014/main" id="{67B9C067-0B6B-F980-AA23-4D3DC746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r="5557" b="20625"/>
          <a:stretch/>
        </p:blipFill>
        <p:spPr bwMode="auto">
          <a:xfrm>
            <a:off x="610146" y="4241511"/>
            <a:ext cx="3135269" cy="16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E5EDA7-D5FE-065F-20ED-1677D6701A45}"/>
              </a:ext>
            </a:extLst>
          </p:cNvPr>
          <p:cNvSpPr/>
          <p:nvPr/>
        </p:nvSpPr>
        <p:spPr>
          <a:xfrm>
            <a:off x="4284411" y="3601157"/>
            <a:ext cx="3719384" cy="297881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6" name="Picture 4" descr="7 Best Sony Cameras to Buy in 2021 - Sony Mirrorless Cameras">
            <a:extLst>
              <a:ext uri="{FF2B5EF4-FFF2-40B4-BE49-F238E27FC236}">
                <a16:creationId xmlns:a16="http://schemas.microsoft.com/office/drawing/2014/main" id="{C6076C5A-2132-CB18-DA54-9DDDD5A0A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20926"/>
          <a:stretch/>
        </p:blipFill>
        <p:spPr bwMode="auto">
          <a:xfrm>
            <a:off x="4754811" y="4155706"/>
            <a:ext cx="2778581" cy="1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F39317-4171-60B5-1C13-82EE8C49E2B5}"/>
              </a:ext>
            </a:extLst>
          </p:cNvPr>
          <p:cNvSpPr/>
          <p:nvPr/>
        </p:nvSpPr>
        <p:spPr>
          <a:xfrm>
            <a:off x="12942232" y="3601157"/>
            <a:ext cx="3719384" cy="29788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7" name="Picture 8" descr="iPhone 15 Pro Max 'Tetraprism' Means Better 5x Telephoto Camera - CNET">
            <a:extLst>
              <a:ext uri="{FF2B5EF4-FFF2-40B4-BE49-F238E27FC236}">
                <a16:creationId xmlns:a16="http://schemas.microsoft.com/office/drawing/2014/main" id="{BA4B4259-4643-F55E-6756-4F7D6713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083" y="4241510"/>
            <a:ext cx="2935288" cy="16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37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F105B9-3530-48A7-0C25-28E90ECF1D96}"/>
              </a:ext>
            </a:extLst>
          </p:cNvPr>
          <p:cNvSpPr/>
          <p:nvPr/>
        </p:nvSpPr>
        <p:spPr>
          <a:xfrm>
            <a:off x="265670" y="278027"/>
            <a:ext cx="3719384" cy="29788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Picture 2" descr="2021 Ford Mustang Shelby GT500 Review, Pricing, And Specs">
            <a:extLst>
              <a:ext uri="{FF2B5EF4-FFF2-40B4-BE49-F238E27FC236}">
                <a16:creationId xmlns:a16="http://schemas.microsoft.com/office/drawing/2014/main" id="{638E9CD1-E136-4142-B0A1-26DDA28A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" y="658255"/>
            <a:ext cx="3224722" cy="18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CD1A92-DD1E-F919-27A9-63728ABFE8D3}"/>
              </a:ext>
            </a:extLst>
          </p:cNvPr>
          <p:cNvGrpSpPr/>
          <p:nvPr/>
        </p:nvGrpSpPr>
        <p:grpSpPr>
          <a:xfrm>
            <a:off x="4284804" y="278027"/>
            <a:ext cx="3719384" cy="2978815"/>
            <a:chOff x="4236308" y="278027"/>
            <a:chExt cx="3719384" cy="297881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297881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4" descr="2024 Toyota Prius">
              <a:extLst>
                <a:ext uri="{FF2B5EF4-FFF2-40B4-BE49-F238E27FC236}">
                  <a16:creationId xmlns:a16="http://schemas.microsoft.com/office/drawing/2014/main" id="{A5B61A90-9CFB-061B-9B57-2CCE1B0F7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553" y="808627"/>
              <a:ext cx="3022893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EF85A-678F-C88F-544E-73C71F8576A4}"/>
              </a:ext>
            </a:extLst>
          </p:cNvPr>
          <p:cNvGrpSpPr/>
          <p:nvPr/>
        </p:nvGrpSpPr>
        <p:grpSpPr>
          <a:xfrm>
            <a:off x="8303937" y="278027"/>
            <a:ext cx="3719384" cy="2978815"/>
            <a:chOff x="8206946" y="278027"/>
            <a:chExt cx="3719384" cy="297881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9A8F342-14A6-0174-281A-7ECB1D4682AA}"/>
                </a:ext>
              </a:extLst>
            </p:cNvPr>
            <p:cNvSpPr/>
            <p:nvPr/>
          </p:nvSpPr>
          <p:spPr>
            <a:xfrm>
              <a:off x="8206946" y="278027"/>
              <a:ext cx="3719384" cy="297881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C86AA8-068B-E790-66B3-CF02AA3ED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 t="26509" r="25704" b="935"/>
            <a:stretch/>
          </p:blipFill>
          <p:spPr bwMode="auto">
            <a:xfrm>
              <a:off x="8454080" y="767098"/>
              <a:ext cx="3225115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2C61E6-0A70-5A76-DA9F-090232679FBF}"/>
              </a:ext>
            </a:extLst>
          </p:cNvPr>
          <p:cNvSpPr/>
          <p:nvPr/>
        </p:nvSpPr>
        <p:spPr>
          <a:xfrm>
            <a:off x="318089" y="3601158"/>
            <a:ext cx="3719384" cy="29788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4" name="Picture 6" descr="Close-up of classic analogue film camera against white background Stock  Photo - Alamy">
            <a:extLst>
              <a:ext uri="{FF2B5EF4-FFF2-40B4-BE49-F238E27FC236}">
                <a16:creationId xmlns:a16="http://schemas.microsoft.com/office/drawing/2014/main" id="{67B9C067-0B6B-F980-AA23-4D3DC746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r="5557" b="20625"/>
          <a:stretch/>
        </p:blipFill>
        <p:spPr bwMode="auto">
          <a:xfrm>
            <a:off x="610146" y="4241511"/>
            <a:ext cx="3135269" cy="16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E5EDA7-D5FE-065F-20ED-1677D6701A45}"/>
              </a:ext>
            </a:extLst>
          </p:cNvPr>
          <p:cNvSpPr/>
          <p:nvPr/>
        </p:nvSpPr>
        <p:spPr>
          <a:xfrm>
            <a:off x="4284411" y="3601157"/>
            <a:ext cx="3719384" cy="297881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6" name="Picture 4" descr="7 Best Sony Cameras to Buy in 2021 - Sony Mirrorless Cameras">
            <a:extLst>
              <a:ext uri="{FF2B5EF4-FFF2-40B4-BE49-F238E27FC236}">
                <a16:creationId xmlns:a16="http://schemas.microsoft.com/office/drawing/2014/main" id="{C6076C5A-2132-CB18-DA54-9DDDD5A0A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20926"/>
          <a:stretch/>
        </p:blipFill>
        <p:spPr bwMode="auto">
          <a:xfrm>
            <a:off x="4754811" y="4155706"/>
            <a:ext cx="2778581" cy="1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6FBEE44-3997-FAC2-4B1F-ADDC2F9688BE}"/>
              </a:ext>
            </a:extLst>
          </p:cNvPr>
          <p:cNvSpPr/>
          <p:nvPr/>
        </p:nvSpPr>
        <p:spPr>
          <a:xfrm>
            <a:off x="8303937" y="3591499"/>
            <a:ext cx="3719384" cy="29788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7" name="Picture 8" descr="iPhone 15 Pro Max 'Tetraprism' Means Better 5x Telephoto Camera - CNET">
            <a:extLst>
              <a:ext uri="{FF2B5EF4-FFF2-40B4-BE49-F238E27FC236}">
                <a16:creationId xmlns:a16="http://schemas.microsoft.com/office/drawing/2014/main" id="{39B9C79F-E6F3-4C12-3F3B-F89EEDB9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88" y="4231852"/>
            <a:ext cx="2935288" cy="16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6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er in forest">
            <a:extLst>
              <a:ext uri="{FF2B5EF4-FFF2-40B4-BE49-F238E27FC236}">
                <a16:creationId xmlns:a16="http://schemas.microsoft.com/office/drawing/2014/main" id="{EEDAEFD0-448C-D606-71CB-D05D58FEA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294" y="-512590"/>
            <a:ext cx="12206294" cy="813434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B8FC3E-8334-826E-486D-C196A2588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94" y="-3261969"/>
            <a:ext cx="5859923" cy="2314912"/>
          </a:xfrm>
        </p:spPr>
        <p:txBody>
          <a:bodyPr>
            <a:noAutofit/>
          </a:bodyPr>
          <a:lstStyle/>
          <a:p>
            <a:r>
              <a:rPr lang="en-GB" sz="3600" b="1" dirty="0">
                <a:ln w="28575">
                  <a:solidFill>
                    <a:schemeClr val="bg1"/>
                  </a:solidFill>
                </a:ln>
                <a:solidFill>
                  <a:srgbClr val="76DE00"/>
                </a:solidFill>
                <a:latin typeface="Gill Sans Ultra Bold" panose="020B0A02020104020203" pitchFamily="34" charset="77"/>
                <a:ea typeface="+mn-ea"/>
                <a:cs typeface="+mn-cs"/>
              </a:rPr>
              <a:t>Ecology is not a reason to buy an EV!</a:t>
            </a:r>
            <a:endParaRPr lang="en-SI" sz="3600" b="1" dirty="0">
              <a:ln w="28575">
                <a:solidFill>
                  <a:schemeClr val="bg1"/>
                </a:solidFill>
              </a:ln>
              <a:solidFill>
                <a:srgbClr val="76DE00"/>
              </a:solidFill>
              <a:latin typeface="Gill Sans Ultra Bold" panose="020B0A02020104020203" pitchFamily="34" charset="77"/>
              <a:ea typeface="+mn-ea"/>
              <a:cs typeface="+mn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3CD81C8-8E3B-1800-A2CC-DE556FD25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5196" y="8056226"/>
            <a:ext cx="9144000" cy="509587"/>
          </a:xfrm>
        </p:spPr>
        <p:txBody>
          <a:bodyPr>
            <a:normAutofit lnSpcReduction="10000"/>
          </a:bodyPr>
          <a:lstStyle/>
          <a:p>
            <a:r>
              <a:rPr lang="en-GB" sz="3200" spc="1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Gill Sans Ultra Bold" panose="020B0A02020104020203" pitchFamily="34" charset="77"/>
              </a:rPr>
              <a:t>Just like it wasn't with cameras!</a:t>
            </a:r>
            <a:endParaRPr lang="en-SI" sz="3200" spc="1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Gill Sans Ultra Bold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22537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er in forest">
            <a:extLst>
              <a:ext uri="{FF2B5EF4-FFF2-40B4-BE49-F238E27FC236}">
                <a16:creationId xmlns:a16="http://schemas.microsoft.com/office/drawing/2014/main" id="{EEDAEFD0-448C-D606-71CB-D05D58FE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4" y="-512590"/>
            <a:ext cx="12206294" cy="8134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2D9C1-4940-11C6-8346-972AAA234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94" y="167031"/>
            <a:ext cx="12192000" cy="2387600"/>
          </a:xfrm>
        </p:spPr>
        <p:txBody>
          <a:bodyPr>
            <a:noAutofit/>
          </a:bodyPr>
          <a:lstStyle/>
          <a:p>
            <a:r>
              <a:rPr lang="en-GB" sz="7200" b="1" dirty="0">
                <a:ln w="28575">
                  <a:solidFill>
                    <a:schemeClr val="bg1"/>
                  </a:solidFill>
                </a:ln>
                <a:solidFill>
                  <a:srgbClr val="76DE00"/>
                </a:solidFill>
                <a:latin typeface="Gill Sans Ultra Bold" panose="020B0A02020104020203" pitchFamily="34" charset="77"/>
                <a:ea typeface="+mn-ea"/>
                <a:cs typeface="+mn-cs"/>
              </a:rPr>
              <a:t>Ecology is not a reason to buy an EV!</a:t>
            </a:r>
            <a:endParaRPr lang="en-SI" sz="7200" b="1" dirty="0">
              <a:ln w="28575">
                <a:solidFill>
                  <a:schemeClr val="bg1"/>
                </a:solidFill>
              </a:ln>
              <a:solidFill>
                <a:srgbClr val="76DE00"/>
              </a:solidFill>
              <a:latin typeface="Gill Sans Ultra Bold" panose="020B0A02020104020203" pitchFamily="34" charset="77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16C4B-1C09-6EB1-90E1-2664D5BED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53" y="5810893"/>
            <a:ext cx="9144000" cy="509587"/>
          </a:xfrm>
        </p:spPr>
        <p:txBody>
          <a:bodyPr>
            <a:normAutofit lnSpcReduction="10000"/>
          </a:bodyPr>
          <a:lstStyle/>
          <a:p>
            <a:r>
              <a:rPr lang="en-GB" sz="3200" spc="1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Gill Sans Ultra Bold" panose="020B0A02020104020203" pitchFamily="34" charset="77"/>
              </a:rPr>
              <a:t>Just like it wasn't with cameras!</a:t>
            </a:r>
            <a:endParaRPr lang="en-SI" sz="3200" spc="1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Gill Sans Ultra Bold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598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B319A-CDE9-117A-0D5F-DC861C12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793" r="580" b="6973"/>
          <a:stretch/>
        </p:blipFill>
        <p:spPr>
          <a:xfrm>
            <a:off x="-229340" y="0"/>
            <a:ext cx="1265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535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B319A-CDE9-117A-0D5F-DC861C12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793" r="580" b="6973"/>
          <a:stretch/>
        </p:blipFill>
        <p:spPr>
          <a:xfrm>
            <a:off x="-8458200" y="-4460908"/>
            <a:ext cx="20879540" cy="1131890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8A692C8-D35A-8D3F-F1A8-3AFC13FF0A9B}"/>
              </a:ext>
            </a:extLst>
          </p:cNvPr>
          <p:cNvSpPr/>
          <p:nvPr/>
        </p:nvSpPr>
        <p:spPr>
          <a:xfrm>
            <a:off x="6694714" y="3069771"/>
            <a:ext cx="4474029" cy="21880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2673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B319A-CDE9-117A-0D5F-DC861C12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793" r="580" b="6973"/>
          <a:stretch/>
        </p:blipFill>
        <p:spPr>
          <a:xfrm>
            <a:off x="-4338084" y="0"/>
            <a:ext cx="18479386" cy="1066395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79300D-EE13-4257-2987-5CE9B123F61B}"/>
              </a:ext>
            </a:extLst>
          </p:cNvPr>
          <p:cNvSpPr/>
          <p:nvPr/>
        </p:nvSpPr>
        <p:spPr>
          <a:xfrm>
            <a:off x="297712" y="1155032"/>
            <a:ext cx="11695814" cy="1630698"/>
          </a:xfrm>
          <a:prstGeom prst="roundRect">
            <a:avLst>
              <a:gd name="adj" fmla="val 2035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153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B319A-CDE9-117A-0D5F-DC861C12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793" r="580" b="6973"/>
          <a:stretch/>
        </p:blipFill>
        <p:spPr>
          <a:xfrm>
            <a:off x="-4253024" y="-1212111"/>
            <a:ext cx="18479386" cy="1066395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79300D-EE13-4257-2987-5CE9B123F61B}"/>
              </a:ext>
            </a:extLst>
          </p:cNvPr>
          <p:cNvSpPr/>
          <p:nvPr/>
        </p:nvSpPr>
        <p:spPr>
          <a:xfrm>
            <a:off x="297712" y="1466800"/>
            <a:ext cx="11695814" cy="1318930"/>
          </a:xfrm>
          <a:prstGeom prst="roundRect">
            <a:avLst>
              <a:gd name="adj" fmla="val 2035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6026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B319A-CDE9-117A-0D5F-DC861C12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793" r="580" b="6973"/>
          <a:stretch/>
        </p:blipFill>
        <p:spPr>
          <a:xfrm>
            <a:off x="-4104169" y="-3805955"/>
            <a:ext cx="18479386" cy="1066395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79300D-EE13-4257-2987-5CE9B123F61B}"/>
              </a:ext>
            </a:extLst>
          </p:cNvPr>
          <p:cNvSpPr/>
          <p:nvPr/>
        </p:nvSpPr>
        <p:spPr>
          <a:xfrm>
            <a:off x="106325" y="3700130"/>
            <a:ext cx="11695814" cy="1531088"/>
          </a:xfrm>
          <a:prstGeom prst="roundRect">
            <a:avLst>
              <a:gd name="adj" fmla="val 2035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773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car in a room&#10;&#10;Description automatically generated">
            <a:extLst>
              <a:ext uri="{FF2B5EF4-FFF2-40B4-BE49-F238E27FC236}">
                <a16:creationId xmlns:a16="http://schemas.microsoft.com/office/drawing/2014/main" id="{708C426E-1C8E-29DD-5B2D-3DAABCB92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3685927" y="-1850064"/>
            <a:ext cx="19166924" cy="107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and a car graph&#10;&#10;Description automatically generated">
            <a:extLst>
              <a:ext uri="{FF2B5EF4-FFF2-40B4-BE49-F238E27FC236}">
                <a16:creationId xmlns:a16="http://schemas.microsoft.com/office/drawing/2014/main" id="{517126A2-5A0F-A491-FFBA-BBCC5BB9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30E21205-DD9A-8AD9-43D0-50662727C75D}"/>
              </a:ext>
            </a:extLst>
          </p:cNvPr>
          <p:cNvSpPr/>
          <p:nvPr/>
        </p:nvSpPr>
        <p:spPr>
          <a:xfrm rot="11732002">
            <a:off x="5337545" y="7570381"/>
            <a:ext cx="1956390" cy="574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A1280A2-6777-FE42-5C10-52C2FE62E7E7}"/>
              </a:ext>
            </a:extLst>
          </p:cNvPr>
          <p:cNvSpPr/>
          <p:nvPr/>
        </p:nvSpPr>
        <p:spPr>
          <a:xfrm rot="6688854">
            <a:off x="6510669" y="-1690331"/>
            <a:ext cx="1956390" cy="57415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29102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CBC04A-F736-7D19-0E54-C0A3EC501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19830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kia - Nokia 6110, GSM handportable, 1998 | Facebook">
            <a:extLst>
              <a:ext uri="{FF2B5EF4-FFF2-40B4-BE49-F238E27FC236}">
                <a16:creationId xmlns:a16="http://schemas.microsoft.com/office/drawing/2014/main" id="{201FB72F-2B63-3E35-EA90-A24FA412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052" y="-3022685"/>
            <a:ext cx="4572966" cy="5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69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kia - Nokia 6110, GSM handportable, 1998 | Facebook">
            <a:extLst>
              <a:ext uri="{FF2B5EF4-FFF2-40B4-BE49-F238E27FC236}">
                <a16:creationId xmlns:a16="http://schemas.microsoft.com/office/drawing/2014/main" id="{3DF1C19A-B0B4-2B94-4D7C-B794AFE9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91" y="765544"/>
            <a:ext cx="4572966" cy="5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E5DD77-738E-278D-1073-506B8E4A4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19830"/>
          <a:stretch/>
        </p:blipFill>
        <p:spPr bwMode="auto">
          <a:xfrm>
            <a:off x="12680890" y="293916"/>
            <a:ext cx="4572966" cy="25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9E8300B-21A6-658B-B870-6145729F4841}"/>
              </a:ext>
            </a:extLst>
          </p:cNvPr>
          <p:cNvSpPr txBox="1">
            <a:spLocks/>
          </p:cNvSpPr>
          <p:nvPr/>
        </p:nvSpPr>
        <p:spPr>
          <a:xfrm>
            <a:off x="-2133597" y="0"/>
            <a:ext cx="6146797" cy="21151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500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00C93751-2794-CE81-93A6-5C1F5B21447B}"/>
              </a:ext>
            </a:extLst>
          </p:cNvPr>
          <p:cNvSpPr txBox="1">
            <a:spLocks/>
          </p:cNvSpPr>
          <p:nvPr/>
        </p:nvSpPr>
        <p:spPr>
          <a:xfrm>
            <a:off x="1966912" y="7753350"/>
            <a:ext cx="8258176" cy="6318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I">
                <a:latin typeface="Aharoni" panose="02010803020104030203" pitchFamily="2" charset="-79"/>
                <a:cs typeface="Aharoni" panose="02010803020104030203" pitchFamily="2" charset="-79"/>
              </a:rPr>
              <a:t>Primož Lemež, Belgrad, November 2023</a:t>
            </a:r>
            <a:endParaRPr lang="en-SI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395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827633-CEDA-8785-DC76-8E156DF7F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SI" sz="7200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0923186-F78A-9447-9937-83C11B94F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SI" sz="2800" dirty="0">
                <a:latin typeface="Aharoni" panose="02010803020104030203" pitchFamily="2" charset="-79"/>
                <a:cs typeface="Aharoni" panose="02010803020104030203" pitchFamily="2" charset="-79"/>
              </a:rPr>
              <a:t>Primož Lemež, Belgrad, November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and a car graph&#10;&#10;Description automatically generated">
            <a:extLst>
              <a:ext uri="{FF2B5EF4-FFF2-40B4-BE49-F238E27FC236}">
                <a16:creationId xmlns:a16="http://schemas.microsoft.com/office/drawing/2014/main" id="{517126A2-5A0F-A491-FFBA-BBCC5BB9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08451"/>
            <a:ext cx="12192000" cy="12192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30E21205-DD9A-8AD9-43D0-50662727C75D}"/>
              </a:ext>
            </a:extLst>
          </p:cNvPr>
          <p:cNvSpPr/>
          <p:nvPr/>
        </p:nvSpPr>
        <p:spPr>
          <a:xfrm rot="12544277">
            <a:off x="4929772" y="4635795"/>
            <a:ext cx="1956390" cy="574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A1280A2-6777-FE42-5C10-52C2FE62E7E7}"/>
              </a:ext>
            </a:extLst>
          </p:cNvPr>
          <p:cNvSpPr/>
          <p:nvPr/>
        </p:nvSpPr>
        <p:spPr>
          <a:xfrm rot="5400000">
            <a:off x="4578899" y="1712087"/>
            <a:ext cx="1956390" cy="57415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6C1C56-A13F-E4E1-C08D-CEBAB2C7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8" y="7200899"/>
            <a:ext cx="3927845" cy="30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ARINSKI PISALNI STROJ UNIS TBM de Luxe ORANŽEN">
            <a:extLst>
              <a:ext uri="{FF2B5EF4-FFF2-40B4-BE49-F238E27FC236}">
                <a16:creationId xmlns:a16="http://schemas.microsoft.com/office/drawing/2014/main" id="{644B28DC-672E-356B-1C63-774439E8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127" y="7692656"/>
            <a:ext cx="3622432" cy="29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odak 1880806 Gold 200 Film, GB13536-H - Pack of 3 (Yellow/Purple) :  Amazon.in: Electronics">
            <a:extLst>
              <a:ext uri="{FF2B5EF4-FFF2-40B4-BE49-F238E27FC236}">
                <a16:creationId xmlns:a16="http://schemas.microsoft.com/office/drawing/2014/main" id="{38724004-0713-E536-8593-6F025574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3" y="-3152554"/>
            <a:ext cx="2239405" cy="28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4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7AB5EE-1BBD-86A6-3A99-47D61379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" y="1799560"/>
            <a:ext cx="3927845" cy="30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INSKI PISALNI STROJ UNIS TBM de Luxe ORANŽEN">
            <a:extLst>
              <a:ext uri="{FF2B5EF4-FFF2-40B4-BE49-F238E27FC236}">
                <a16:creationId xmlns:a16="http://schemas.microsoft.com/office/drawing/2014/main" id="{E9129D3A-C438-D7FA-B9DA-39B9D29E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76" y="1908544"/>
            <a:ext cx="3622432" cy="29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dak 1880806 Gold 200 Film, GB13536-H - Pack of 3 (Yellow/Purple) :  Amazon.in: Electronics">
            <a:extLst>
              <a:ext uri="{FF2B5EF4-FFF2-40B4-BE49-F238E27FC236}">
                <a16:creationId xmlns:a16="http://schemas.microsoft.com/office/drawing/2014/main" id="{EFCF2B76-78EE-6774-B92B-B3342A29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72" y="1908544"/>
            <a:ext cx="2239405" cy="28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D81EFBA-3130-3031-D299-D083678B0570}"/>
              </a:ext>
            </a:extLst>
          </p:cNvPr>
          <p:cNvGrpSpPr/>
          <p:nvPr/>
        </p:nvGrpSpPr>
        <p:grpSpPr>
          <a:xfrm>
            <a:off x="-4706035" y="2877177"/>
            <a:ext cx="489635" cy="1009023"/>
            <a:chOff x="265670" y="278027"/>
            <a:chExt cx="3719384" cy="630194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A5865D0-7755-70AF-74EA-2426C6FA8FE7}"/>
                </a:ext>
              </a:extLst>
            </p:cNvPr>
            <p:cNvSpPr/>
            <p:nvPr/>
          </p:nvSpPr>
          <p:spPr>
            <a:xfrm>
              <a:off x="265670" y="278027"/>
              <a:ext cx="3719384" cy="63019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5" name="Picture 6" descr="Close-up of classic analogue film camera against white background Stock  Photo - Alamy">
              <a:extLst>
                <a:ext uri="{FF2B5EF4-FFF2-40B4-BE49-F238E27FC236}">
                  <a16:creationId xmlns:a16="http://schemas.microsoft.com/office/drawing/2014/main" id="{C4C73B78-141A-379E-6E7A-EF6DE27402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08" r="5557" b="20625"/>
            <a:stretch/>
          </p:blipFill>
          <p:spPr bwMode="auto">
            <a:xfrm>
              <a:off x="557727" y="2590410"/>
              <a:ext cx="3135269" cy="167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58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A6C7B0-FAF1-FAD1-2DF1-4432EE0D5635}"/>
              </a:ext>
            </a:extLst>
          </p:cNvPr>
          <p:cNvGrpSpPr/>
          <p:nvPr/>
        </p:nvGrpSpPr>
        <p:grpSpPr>
          <a:xfrm>
            <a:off x="281723" y="264987"/>
            <a:ext cx="3719384" cy="6301946"/>
            <a:chOff x="265670" y="278027"/>
            <a:chExt cx="3719384" cy="630194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3F105B9-3530-48A7-0C25-28E90ECF1D96}"/>
                </a:ext>
              </a:extLst>
            </p:cNvPr>
            <p:cNvSpPr/>
            <p:nvPr/>
          </p:nvSpPr>
          <p:spPr>
            <a:xfrm>
              <a:off x="265670" y="278027"/>
              <a:ext cx="3719384" cy="63019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5" name="Picture 6" descr="Close-up of classic analogue film camera against white background Stock  Photo - Alamy">
              <a:extLst>
                <a:ext uri="{FF2B5EF4-FFF2-40B4-BE49-F238E27FC236}">
                  <a16:creationId xmlns:a16="http://schemas.microsoft.com/office/drawing/2014/main" id="{EBFB24C3-B8F7-06BC-282F-2273613C7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08" r="5557" b="20625"/>
            <a:stretch/>
          </p:blipFill>
          <p:spPr bwMode="auto">
            <a:xfrm>
              <a:off x="557727" y="2590410"/>
              <a:ext cx="3135269" cy="167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38AD42-B97E-B3D5-BC60-3F69E86B2D11}"/>
              </a:ext>
            </a:extLst>
          </p:cNvPr>
          <p:cNvGrpSpPr/>
          <p:nvPr/>
        </p:nvGrpSpPr>
        <p:grpSpPr>
          <a:xfrm>
            <a:off x="4218821" y="7549685"/>
            <a:ext cx="3719384" cy="6301946"/>
            <a:chOff x="4236308" y="278027"/>
            <a:chExt cx="3719384" cy="630194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63019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7" name="Picture 4" descr="7 Best Sony Cameras to Buy in 2021 - Sony Mirrorless Cameras">
              <a:extLst>
                <a:ext uri="{FF2B5EF4-FFF2-40B4-BE49-F238E27FC236}">
                  <a16:creationId xmlns:a16="http://schemas.microsoft.com/office/drawing/2014/main" id="{6414DE9B-C7D3-CEC6-B819-43971BCAC9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20926"/>
            <a:stretch/>
          </p:blipFill>
          <p:spPr bwMode="auto">
            <a:xfrm>
              <a:off x="4706709" y="2590410"/>
              <a:ext cx="2778581" cy="17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66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A6C7B0-FAF1-FAD1-2DF1-4432EE0D5635}"/>
              </a:ext>
            </a:extLst>
          </p:cNvPr>
          <p:cNvGrpSpPr/>
          <p:nvPr/>
        </p:nvGrpSpPr>
        <p:grpSpPr>
          <a:xfrm>
            <a:off x="265670" y="278027"/>
            <a:ext cx="3719384" cy="6301946"/>
            <a:chOff x="265670" y="278027"/>
            <a:chExt cx="3719384" cy="630194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3F105B9-3530-48A7-0C25-28E90ECF1D96}"/>
                </a:ext>
              </a:extLst>
            </p:cNvPr>
            <p:cNvSpPr/>
            <p:nvPr/>
          </p:nvSpPr>
          <p:spPr>
            <a:xfrm>
              <a:off x="265670" y="278027"/>
              <a:ext cx="3719384" cy="63019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5" name="Picture 6" descr="Close-up of classic analogue film camera against white background Stock  Photo - Alamy">
              <a:extLst>
                <a:ext uri="{FF2B5EF4-FFF2-40B4-BE49-F238E27FC236}">
                  <a16:creationId xmlns:a16="http://schemas.microsoft.com/office/drawing/2014/main" id="{EBFB24C3-B8F7-06BC-282F-2273613C7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08" r="5557" b="20625"/>
            <a:stretch/>
          </p:blipFill>
          <p:spPr bwMode="auto">
            <a:xfrm>
              <a:off x="557727" y="2590410"/>
              <a:ext cx="3135269" cy="167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33DA39-8FF0-67A2-7FB9-B2B84B845C3C}"/>
              </a:ext>
            </a:extLst>
          </p:cNvPr>
          <p:cNvGrpSpPr/>
          <p:nvPr/>
        </p:nvGrpSpPr>
        <p:grpSpPr>
          <a:xfrm>
            <a:off x="12778946" y="-6301946"/>
            <a:ext cx="3719384" cy="6301946"/>
            <a:chOff x="8206946" y="278027"/>
            <a:chExt cx="3719384" cy="630194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55D6945-DCBC-5E4A-908C-737D19972D57}"/>
                </a:ext>
              </a:extLst>
            </p:cNvPr>
            <p:cNvSpPr/>
            <p:nvPr/>
          </p:nvSpPr>
          <p:spPr>
            <a:xfrm>
              <a:off x="8206946" y="278027"/>
              <a:ext cx="3719384" cy="630194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8" descr="iPhone 15 Pro Max 'Tetraprism' Means Better 5x Telephoto Camera - CNET">
              <a:extLst>
                <a:ext uri="{FF2B5EF4-FFF2-40B4-BE49-F238E27FC236}">
                  <a16:creationId xmlns:a16="http://schemas.microsoft.com/office/drawing/2014/main" id="{CE4A5142-040A-27EE-D7E6-61006BE71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994" y="2590410"/>
              <a:ext cx="2935288" cy="16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38AD42-B97E-B3D5-BC60-3F69E86B2D11}"/>
              </a:ext>
            </a:extLst>
          </p:cNvPr>
          <p:cNvGrpSpPr/>
          <p:nvPr/>
        </p:nvGrpSpPr>
        <p:grpSpPr>
          <a:xfrm>
            <a:off x="4236308" y="278027"/>
            <a:ext cx="3719384" cy="6301946"/>
            <a:chOff x="4236308" y="278027"/>
            <a:chExt cx="3719384" cy="630194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63019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7" name="Picture 4" descr="7 Best Sony Cameras to Buy in 2021 - Sony Mirrorless Cameras">
              <a:extLst>
                <a:ext uri="{FF2B5EF4-FFF2-40B4-BE49-F238E27FC236}">
                  <a16:creationId xmlns:a16="http://schemas.microsoft.com/office/drawing/2014/main" id="{6414DE9B-C7D3-CEC6-B819-43971BCAC9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20926"/>
            <a:stretch/>
          </p:blipFill>
          <p:spPr bwMode="auto">
            <a:xfrm>
              <a:off x="4706709" y="2590410"/>
              <a:ext cx="2778581" cy="17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98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A6C7B0-FAF1-FAD1-2DF1-4432EE0D5635}"/>
              </a:ext>
            </a:extLst>
          </p:cNvPr>
          <p:cNvGrpSpPr/>
          <p:nvPr/>
        </p:nvGrpSpPr>
        <p:grpSpPr>
          <a:xfrm>
            <a:off x="265670" y="278027"/>
            <a:ext cx="3719384" cy="6301946"/>
            <a:chOff x="265670" y="278027"/>
            <a:chExt cx="3719384" cy="630194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3F105B9-3530-48A7-0C25-28E90ECF1D96}"/>
                </a:ext>
              </a:extLst>
            </p:cNvPr>
            <p:cNvSpPr/>
            <p:nvPr/>
          </p:nvSpPr>
          <p:spPr>
            <a:xfrm>
              <a:off x="265670" y="278027"/>
              <a:ext cx="3719384" cy="63019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5" name="Picture 6" descr="Close-up of classic analogue film camera against white background Stock  Photo - Alamy">
              <a:extLst>
                <a:ext uri="{FF2B5EF4-FFF2-40B4-BE49-F238E27FC236}">
                  <a16:creationId xmlns:a16="http://schemas.microsoft.com/office/drawing/2014/main" id="{EBFB24C3-B8F7-06BC-282F-2273613C7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08" r="5557" b="20625"/>
            <a:stretch/>
          </p:blipFill>
          <p:spPr bwMode="auto">
            <a:xfrm>
              <a:off x="557727" y="2590410"/>
              <a:ext cx="3135269" cy="167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33DA39-8FF0-67A2-7FB9-B2B84B845C3C}"/>
              </a:ext>
            </a:extLst>
          </p:cNvPr>
          <p:cNvGrpSpPr/>
          <p:nvPr/>
        </p:nvGrpSpPr>
        <p:grpSpPr>
          <a:xfrm>
            <a:off x="8212373" y="320929"/>
            <a:ext cx="3719384" cy="6301946"/>
            <a:chOff x="8206946" y="278027"/>
            <a:chExt cx="3719384" cy="630194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55D6945-DCBC-5E4A-908C-737D19972D57}"/>
                </a:ext>
              </a:extLst>
            </p:cNvPr>
            <p:cNvSpPr/>
            <p:nvPr/>
          </p:nvSpPr>
          <p:spPr>
            <a:xfrm>
              <a:off x="8206946" y="278027"/>
              <a:ext cx="3719384" cy="630194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8" descr="iPhone 15 Pro Max 'Tetraprism' Means Better 5x Telephoto Camera - CNET">
              <a:extLst>
                <a:ext uri="{FF2B5EF4-FFF2-40B4-BE49-F238E27FC236}">
                  <a16:creationId xmlns:a16="http://schemas.microsoft.com/office/drawing/2014/main" id="{CE4A5142-040A-27EE-D7E6-61006BE71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994" y="2590410"/>
              <a:ext cx="2935288" cy="16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38AD42-B97E-B3D5-BC60-3F69E86B2D11}"/>
              </a:ext>
            </a:extLst>
          </p:cNvPr>
          <p:cNvGrpSpPr/>
          <p:nvPr/>
        </p:nvGrpSpPr>
        <p:grpSpPr>
          <a:xfrm>
            <a:off x="4239022" y="278027"/>
            <a:ext cx="3719384" cy="6301946"/>
            <a:chOff x="4236308" y="278027"/>
            <a:chExt cx="3719384" cy="630194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63019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7" name="Picture 4" descr="7 Best Sony Cameras to Buy in 2021 - Sony Mirrorless Cameras">
              <a:extLst>
                <a:ext uri="{FF2B5EF4-FFF2-40B4-BE49-F238E27FC236}">
                  <a16:creationId xmlns:a16="http://schemas.microsoft.com/office/drawing/2014/main" id="{6414DE9B-C7D3-CEC6-B819-43971BCAC9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20926"/>
            <a:stretch/>
          </p:blipFill>
          <p:spPr bwMode="auto">
            <a:xfrm>
              <a:off x="4706709" y="2590410"/>
              <a:ext cx="2778581" cy="17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7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F105B9-3530-48A7-0C25-28E90ECF1D96}"/>
              </a:ext>
            </a:extLst>
          </p:cNvPr>
          <p:cNvSpPr/>
          <p:nvPr/>
        </p:nvSpPr>
        <p:spPr>
          <a:xfrm>
            <a:off x="265670" y="278027"/>
            <a:ext cx="3719384" cy="630194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Picture 2" descr="2021 Ford Mustang Shelby GT500 Review, Pricing, And Specs">
            <a:extLst>
              <a:ext uri="{FF2B5EF4-FFF2-40B4-BE49-F238E27FC236}">
                <a16:creationId xmlns:a16="http://schemas.microsoft.com/office/drawing/2014/main" id="{638E9CD1-E136-4142-B0A1-26DDA28A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1" y="2523031"/>
            <a:ext cx="3224722" cy="18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CD1A92-DD1E-F919-27A9-63728ABFE8D3}"/>
              </a:ext>
            </a:extLst>
          </p:cNvPr>
          <p:cNvGrpSpPr/>
          <p:nvPr/>
        </p:nvGrpSpPr>
        <p:grpSpPr>
          <a:xfrm>
            <a:off x="4284804" y="278027"/>
            <a:ext cx="3719384" cy="6301946"/>
            <a:chOff x="4236308" y="278027"/>
            <a:chExt cx="3719384" cy="630194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63019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4" descr="2024 Toyota Prius">
              <a:extLst>
                <a:ext uri="{FF2B5EF4-FFF2-40B4-BE49-F238E27FC236}">
                  <a16:creationId xmlns:a16="http://schemas.microsoft.com/office/drawing/2014/main" id="{A5B61A90-9CFB-061B-9B57-2CCE1B0F7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553" y="2470192"/>
              <a:ext cx="3022893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EF85A-678F-C88F-544E-73C71F8576A4}"/>
              </a:ext>
            </a:extLst>
          </p:cNvPr>
          <p:cNvGrpSpPr/>
          <p:nvPr/>
        </p:nvGrpSpPr>
        <p:grpSpPr>
          <a:xfrm>
            <a:off x="8303937" y="278027"/>
            <a:ext cx="3719384" cy="6301946"/>
            <a:chOff x="8206946" y="278027"/>
            <a:chExt cx="3719384" cy="630194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9A8F342-14A6-0174-281A-7ECB1D4682AA}"/>
                </a:ext>
              </a:extLst>
            </p:cNvPr>
            <p:cNvSpPr/>
            <p:nvPr/>
          </p:nvSpPr>
          <p:spPr>
            <a:xfrm>
              <a:off x="8206946" y="278027"/>
              <a:ext cx="3719384" cy="630194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C86AA8-068B-E790-66B3-CF02AA3ED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 t="26509" r="25704" b="935"/>
            <a:stretch/>
          </p:blipFill>
          <p:spPr bwMode="auto">
            <a:xfrm>
              <a:off x="8453884" y="2445479"/>
              <a:ext cx="3225115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011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F105B9-3530-48A7-0C25-28E90ECF1D96}"/>
              </a:ext>
            </a:extLst>
          </p:cNvPr>
          <p:cNvSpPr/>
          <p:nvPr/>
        </p:nvSpPr>
        <p:spPr>
          <a:xfrm>
            <a:off x="265670" y="278027"/>
            <a:ext cx="3719384" cy="29788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Picture 2" descr="2021 Ford Mustang Shelby GT500 Review, Pricing, And Specs">
            <a:extLst>
              <a:ext uri="{FF2B5EF4-FFF2-40B4-BE49-F238E27FC236}">
                <a16:creationId xmlns:a16="http://schemas.microsoft.com/office/drawing/2014/main" id="{638E9CD1-E136-4142-B0A1-26DDA28A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" y="658255"/>
            <a:ext cx="3224722" cy="18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CD1A92-DD1E-F919-27A9-63728ABFE8D3}"/>
              </a:ext>
            </a:extLst>
          </p:cNvPr>
          <p:cNvGrpSpPr/>
          <p:nvPr/>
        </p:nvGrpSpPr>
        <p:grpSpPr>
          <a:xfrm>
            <a:off x="4284804" y="278027"/>
            <a:ext cx="3719384" cy="6301946"/>
            <a:chOff x="4236308" y="278027"/>
            <a:chExt cx="3719384" cy="630194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D2E5870-A0FA-A23C-BF37-EC6F06DD7908}"/>
                </a:ext>
              </a:extLst>
            </p:cNvPr>
            <p:cNvSpPr/>
            <p:nvPr/>
          </p:nvSpPr>
          <p:spPr>
            <a:xfrm>
              <a:off x="4236308" y="278027"/>
              <a:ext cx="3719384" cy="63019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4" descr="2024 Toyota Prius">
              <a:extLst>
                <a:ext uri="{FF2B5EF4-FFF2-40B4-BE49-F238E27FC236}">
                  <a16:creationId xmlns:a16="http://schemas.microsoft.com/office/drawing/2014/main" id="{A5B61A90-9CFB-061B-9B57-2CCE1B0F7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850" y="2445479"/>
              <a:ext cx="3022893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EF85A-678F-C88F-544E-73C71F8576A4}"/>
              </a:ext>
            </a:extLst>
          </p:cNvPr>
          <p:cNvGrpSpPr/>
          <p:nvPr/>
        </p:nvGrpSpPr>
        <p:grpSpPr>
          <a:xfrm>
            <a:off x="8303937" y="278027"/>
            <a:ext cx="3719384" cy="6301946"/>
            <a:chOff x="8206946" y="278027"/>
            <a:chExt cx="3719384" cy="630194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9A8F342-14A6-0174-281A-7ECB1D4682AA}"/>
                </a:ext>
              </a:extLst>
            </p:cNvPr>
            <p:cNvSpPr/>
            <p:nvPr/>
          </p:nvSpPr>
          <p:spPr>
            <a:xfrm>
              <a:off x="8206946" y="278027"/>
              <a:ext cx="3719384" cy="630194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C86AA8-068B-E790-66B3-CF02AA3ED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 t="26509" r="25704" b="935"/>
            <a:stretch/>
          </p:blipFill>
          <p:spPr bwMode="auto">
            <a:xfrm>
              <a:off x="8453884" y="2445479"/>
              <a:ext cx="3225115" cy="191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2C61E6-0A70-5A76-DA9F-090232679FBF}"/>
              </a:ext>
            </a:extLst>
          </p:cNvPr>
          <p:cNvSpPr/>
          <p:nvPr/>
        </p:nvSpPr>
        <p:spPr>
          <a:xfrm>
            <a:off x="318089" y="3601158"/>
            <a:ext cx="3719384" cy="29788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4" name="Picture 6" descr="Close-up of classic analogue film camera against white background Stock  Photo - Alamy">
            <a:extLst>
              <a:ext uri="{FF2B5EF4-FFF2-40B4-BE49-F238E27FC236}">
                <a16:creationId xmlns:a16="http://schemas.microsoft.com/office/drawing/2014/main" id="{67B9C067-0B6B-F980-AA23-4D3DC746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r="5557" b="20625"/>
          <a:stretch/>
        </p:blipFill>
        <p:spPr bwMode="auto">
          <a:xfrm>
            <a:off x="610146" y="4241511"/>
            <a:ext cx="3135269" cy="16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E5EDA7-D5FE-065F-20ED-1677D6701A45}"/>
              </a:ext>
            </a:extLst>
          </p:cNvPr>
          <p:cNvSpPr/>
          <p:nvPr/>
        </p:nvSpPr>
        <p:spPr>
          <a:xfrm>
            <a:off x="4236308" y="8858957"/>
            <a:ext cx="3719384" cy="297881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6" name="Picture 4" descr="7 Best Sony Cameras to Buy in 2021 - Sony Mirrorless Cameras">
            <a:extLst>
              <a:ext uri="{FF2B5EF4-FFF2-40B4-BE49-F238E27FC236}">
                <a16:creationId xmlns:a16="http://schemas.microsoft.com/office/drawing/2014/main" id="{C6076C5A-2132-CB18-DA54-9DDDD5A0A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20926"/>
          <a:stretch/>
        </p:blipFill>
        <p:spPr bwMode="auto">
          <a:xfrm>
            <a:off x="4706708" y="9413506"/>
            <a:ext cx="2778581" cy="1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3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208</Words>
  <Application>Microsoft Macintosh PowerPoint</Application>
  <PresentationFormat>Widescreen</PresentationFormat>
  <Paragraphs>19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Gill Sans Ultra Bold</vt:lpstr>
      <vt:lpstr>Google Sans</vt:lpstr>
      <vt:lpstr>Office Theme</vt:lpstr>
      <vt:lpstr>The Future Story of Past Sales of Electric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Ecology is not a reason to buy an EV!</vt:lpstr>
      <vt:lpstr>Ecology is not a reason to buy an EV!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Primoz Lemez</dc:creator>
  <cp:lastModifiedBy>Primoz Lemez</cp:lastModifiedBy>
  <cp:revision>6</cp:revision>
  <dcterms:created xsi:type="dcterms:W3CDTF">2023-11-11T11:40:13Z</dcterms:created>
  <dcterms:modified xsi:type="dcterms:W3CDTF">2023-11-16T04:39:26Z</dcterms:modified>
</cp:coreProperties>
</file>