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5" r:id="rId2"/>
    <p:sldId id="256" r:id="rId3"/>
    <p:sldId id="266" r:id="rId4"/>
    <p:sldId id="257" r:id="rId5"/>
    <p:sldId id="267" r:id="rId6"/>
    <p:sldId id="258" r:id="rId7"/>
    <p:sldId id="262" r:id="rId8"/>
    <p:sldId id="268" r:id="rId9"/>
    <p:sldId id="259" r:id="rId10"/>
    <p:sldId id="263" r:id="rId11"/>
    <p:sldId id="269" r:id="rId12"/>
    <p:sldId id="270" r:id="rId13"/>
    <p:sldId id="260" r:id="rId14"/>
    <p:sldId id="271" r:id="rId15"/>
    <p:sldId id="272" r:id="rId16"/>
    <p:sldId id="264" r:id="rId17"/>
    <p:sldId id="273" r:id="rId18"/>
    <p:sldId id="261" r:id="rId19"/>
    <p:sldId id="274" r:id="rId20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>
      <p:cViewPr>
        <p:scale>
          <a:sx n="60" d="100"/>
          <a:sy n="60" d="100"/>
        </p:scale>
        <p:origin x="2552" y="10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30605-667B-124E-A64D-1B9CA4DF657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765E-A7EB-6B4E-812F-5219D0A020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1684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78538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58430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11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45923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53710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21926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0912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0788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01205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48458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30582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19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9925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7828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326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585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8610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5631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9456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0537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4765E-A7EB-6B4E-812F-5219D0A02034}" type="slidenum">
              <a:rPr lang="en-SI" smtClean="0"/>
              <a:t>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9631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3307-2B60-D2BE-517E-D98B7A389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ECCC7-8415-1F35-C172-5DB1491FA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5E47-032B-2846-5702-0D24C140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EFDB-E5F2-FB66-6081-514176D0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A12D-C7D9-37AC-F77B-412207BB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1078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8A15-8306-B542-9410-5A86988B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CA4E0-ACA6-B50D-B4A8-9D0C7AC29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215D5-15D7-FF06-4E5B-DF9540DC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0E1CD-41E6-2F9F-3795-33A1DDDE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0DF08-99C8-D313-3E76-7A2EF29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3999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EC9E4-F4B1-F9FC-1F4E-9EEB4D2B4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CEE73-4FFD-216F-318D-4200CA56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B12D9-E540-1BD6-97E5-9EFF06F9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1600-AF0E-C113-0872-677420AD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AC0AD-9229-F3D9-485A-599C9C4E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1866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2958-3863-F8A8-A217-CCD28BA4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0A8B8-F96F-7013-4035-921CD241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BE3B9-5E0E-A936-9F2B-0F320C18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4D002-AE03-9F71-9933-6B7907B3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66BF-E947-EA43-63D6-EBB7F6F2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53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D60F6-E7C9-F9DB-336B-771AF710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9B4A9-73CD-C3D3-53F9-79CF8ABB8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C241-46BD-5812-E567-47E836E0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FC1E0-FC95-2FB9-9D06-4BE1934F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1516B-7312-11AE-7618-567B6452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8421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F233-B5ED-A37A-8F3C-E6C5A2F2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9F078-5465-14A0-3404-8EFD366F2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0E57-41C1-886E-9931-3CEDBACB3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789F2-A66D-02FF-D8C8-2297D5AA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F36F4-F0BD-A8A8-7F79-F2BEE24B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0C2B5-086D-4AA7-5554-E240F859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2952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8EAC-E330-C467-EA4F-05CED989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26FD5-B99C-E741-32E0-D805CED1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2F407-0A33-228C-9841-2A02B2E76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D25FF-30C5-8640-ED51-352C4E38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D082F-AF59-8611-74BA-1E98E8666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9778B-D140-EC90-8687-1CE1ACD6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CB73C-1C7A-1B9A-1915-EDAEBAFB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E6023B-A9A2-B47C-2B12-A103B484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6972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392F-8E0A-5766-A373-85BE7FA2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254DD-A350-D59C-00D9-26C91B3B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407E0-914A-AD42-92C8-7C0446EC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3452-2696-ADBB-3CF4-00DFCA22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10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82558-6128-8A47-4F5D-860AF642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B2BE8F-7F02-0597-99EB-6173BB26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A6776-EA4E-B482-DC85-FAF5279F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8012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6E1A-171C-921A-0628-18DCA61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52E36-92FE-E38A-7725-A128970F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1239E-3DA2-3E77-9377-6758C1AD1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802B7-7AD7-9ABA-B5A7-DE8DCCBEE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0DE8B-AFF8-58EE-DD31-61486433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862CC-257E-EE3C-C4CD-52A254C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1136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3042-7ED9-DA34-4620-0A627A37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85F5E-ECCD-BC1E-7E8E-7D911FB09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7FAAF-C44B-9441-075C-A771FC74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B9123-3240-A1E2-DC86-72EC709C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202B4-1064-DAB8-2A55-9804B300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EBD3C-F0C4-F439-ABDE-05B2540A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273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E28DD-481F-0B8E-FEDC-2A363D3A7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3859F-C195-C31F-C630-05C26EE6E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4C06D-FEEF-7A6D-D783-8238CAA39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6DFF-E046-8744-A113-4DB32EF0A2F4}" type="datetimeFigureOut">
              <a:rPr lang="en-SI" smtClean="0"/>
              <a:t>14/11/2023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8263-EF96-2CEC-DB46-3B2CE75BC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3BFD8-1D84-33DB-92A8-DB35B07C4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4EE9-1F7B-0B41-85FF-7511EE85C48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2484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lake in the middle of the mountains">
            <a:extLst>
              <a:ext uri="{FF2B5EF4-FFF2-40B4-BE49-F238E27FC236}">
                <a16:creationId xmlns:a16="http://schemas.microsoft.com/office/drawing/2014/main" id="{2F6CD81E-2D0A-E13A-A39D-17BEFA5E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" b="13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6023B-FE80-8B72-6D85-5A4BF3EB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-1574905"/>
            <a:ext cx="11247120" cy="1328229"/>
          </a:xfrm>
        </p:spPr>
        <p:txBody>
          <a:bodyPr anchor="t">
            <a:noAutofit/>
          </a:bodyPr>
          <a:lstStyle/>
          <a:p>
            <a:r>
              <a:rPr lang="en-GB" sz="4400" b="0" i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Gill Sans Ultra Bold" panose="020B0A02020104020203" pitchFamily="34" charset="77"/>
              </a:rPr>
              <a:t>Eco Challenges of Transportation</a:t>
            </a:r>
            <a:endParaRPr lang="en-SI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179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F71EFEB-7A71-E964-FD6A-03703125C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7" t="22372" r="7021" b="12041"/>
          <a:stretch/>
        </p:blipFill>
        <p:spPr>
          <a:xfrm>
            <a:off x="-8989595" y="3189961"/>
            <a:ext cx="6673516" cy="2983831"/>
          </a:xfrm>
          <a:prstGeom prst="rect">
            <a:avLst/>
          </a:prstGeom>
        </p:spPr>
      </p:pic>
      <p:pic>
        <p:nvPicPr>
          <p:cNvPr id="10" name="Picture 9" descr="A group of vans parked in a parking lot&#10;&#10;Description automatically generated">
            <a:extLst>
              <a:ext uri="{FF2B5EF4-FFF2-40B4-BE49-F238E27FC236}">
                <a16:creationId xmlns:a16="http://schemas.microsoft.com/office/drawing/2014/main" id="{E1FE397D-DAED-37FF-7B2D-7A3841C52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2" t="23130" r="14869" b="112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28902-E274-9095-ADEF-7448E6330CE0}"/>
              </a:ext>
            </a:extLst>
          </p:cNvPr>
          <p:cNvSpPr/>
          <p:nvPr/>
        </p:nvSpPr>
        <p:spPr>
          <a:xfrm>
            <a:off x="-98621" y="4091716"/>
            <a:ext cx="12290621" cy="2766284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12F22-43F5-9550-5184-B829DEEC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5376"/>
            <a:ext cx="10515600" cy="2293015"/>
          </a:xfrm>
        </p:spPr>
        <p:txBody>
          <a:bodyPr>
            <a:normAutofit fontScale="90000"/>
          </a:bodyPr>
          <a:lstStyle/>
          <a:p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In Ljubljana, during delivery times, 90 percent of all pollution is attributed to delivery services</a:t>
            </a:r>
            <a:endParaRPr lang="en-SI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6786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500">
        <p159:morph option="byObject"/>
      </p:transition>
    </mc:Choice>
    <mc:Fallback>
      <p:transition spd="slow" advClick="0" advTm="1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F71EFEB-7A71-E964-FD6A-03703125C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7" t="22372" r="7021" b="12041"/>
          <a:stretch/>
        </p:blipFill>
        <p:spPr>
          <a:xfrm>
            <a:off x="-1573163" y="0"/>
            <a:ext cx="15338326" cy="6858000"/>
          </a:xfrm>
          <a:prstGeom prst="rect">
            <a:avLst/>
          </a:prstGeom>
        </p:spPr>
      </p:pic>
      <p:pic>
        <p:nvPicPr>
          <p:cNvPr id="10" name="Picture 9" descr="A group of vans parked in a parking lot&#10;&#10;Description automatically generated">
            <a:extLst>
              <a:ext uri="{FF2B5EF4-FFF2-40B4-BE49-F238E27FC236}">
                <a16:creationId xmlns:a16="http://schemas.microsoft.com/office/drawing/2014/main" id="{E1FE397D-DAED-37FF-7B2D-7A3841C52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2" t="23130" r="14869" b="11283"/>
          <a:stretch/>
        </p:blipFill>
        <p:spPr>
          <a:xfrm>
            <a:off x="18679885" y="-4702628"/>
            <a:ext cx="4267199" cy="2400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28902-E274-9095-ADEF-7448E6330CE0}"/>
              </a:ext>
            </a:extLst>
          </p:cNvPr>
          <p:cNvSpPr/>
          <p:nvPr/>
        </p:nvSpPr>
        <p:spPr>
          <a:xfrm>
            <a:off x="-98621" y="4091716"/>
            <a:ext cx="12290621" cy="2766284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12F22-43F5-9550-5184-B829DEEC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5376"/>
            <a:ext cx="10515600" cy="2293015"/>
          </a:xfrm>
        </p:spPr>
        <p:txBody>
          <a:bodyPr>
            <a:normAutofit fontScale="90000"/>
          </a:bodyPr>
          <a:lstStyle/>
          <a:p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In Ljubljana, during delivery times, 90 percent of all pollution is attributed to delivery services</a:t>
            </a:r>
            <a:endParaRPr lang="en-SI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956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flags on top&#10;&#10;Description automatically generated">
            <a:extLst>
              <a:ext uri="{FF2B5EF4-FFF2-40B4-BE49-F238E27FC236}">
                <a16:creationId xmlns:a16="http://schemas.microsoft.com/office/drawing/2014/main" id="{971E12B6-3DE2-D093-F933-58D62AB0F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8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388D8-A45B-BAAD-B855-6DD9946D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31218"/>
            <a:ext cx="10515600" cy="1325563"/>
          </a:xfrm>
        </p:spPr>
        <p:txBody>
          <a:bodyPr/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Both Ljubljana and Belgrade share a similar problem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3447597"/>
      </p:ext>
    </p:extLst>
  </p:cSld>
  <p:clrMapOvr>
    <a:masterClrMapping/>
  </p:clrMapOvr>
  <p:transition spd="slow" advClick="0" advTm="2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 on a pedestal with a sunset in the background&#10;&#10;Description automatically generated">
            <a:extLst>
              <a:ext uri="{FF2B5EF4-FFF2-40B4-BE49-F238E27FC236}">
                <a16:creationId xmlns:a16="http://schemas.microsoft.com/office/drawing/2014/main" id="{EC594535-AD34-751B-8657-6D29193D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65125"/>
            <a:ext cx="7772400" cy="5829300"/>
          </a:xfrm>
          <a:prstGeom prst="rect">
            <a:avLst/>
          </a:prstGeom>
        </p:spPr>
      </p:pic>
      <p:pic>
        <p:nvPicPr>
          <p:cNvPr id="9" name="Picture 8" descr="A building with flags on top&#10;&#10;Description automatically generated">
            <a:extLst>
              <a:ext uri="{FF2B5EF4-FFF2-40B4-BE49-F238E27FC236}">
                <a16:creationId xmlns:a16="http://schemas.microsoft.com/office/drawing/2014/main" id="{971E12B6-3DE2-D093-F933-58D62AB0F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8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388D8-A45B-BAAD-B855-6DD9946D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Both Ljubljana and Belgrade share a similar problem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973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 on a pedestal with a sunset in the background&#10;&#10;Description automatically generated">
            <a:extLst>
              <a:ext uri="{FF2B5EF4-FFF2-40B4-BE49-F238E27FC236}">
                <a16:creationId xmlns:a16="http://schemas.microsoft.com/office/drawing/2014/main" id="{EC594535-AD34-751B-8657-6D29193DB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pic>
        <p:nvPicPr>
          <p:cNvPr id="9" name="Picture 8" descr="A building with flags on top&#10;&#10;Description automatically generated">
            <a:extLst>
              <a:ext uri="{FF2B5EF4-FFF2-40B4-BE49-F238E27FC236}">
                <a16:creationId xmlns:a16="http://schemas.microsoft.com/office/drawing/2014/main" id="{971E12B6-3DE2-D093-F933-58D62AB0F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81"/>
          <a:stretch/>
        </p:blipFill>
        <p:spPr>
          <a:xfrm>
            <a:off x="-1219200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388D8-A45B-BAAD-B855-6DD9946D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Both Ljubljana and Belgrade share a similar problem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73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ledice gonje proti dizlom: poceni avti tudi v Slovenijo? - siol.net">
            <a:extLst>
              <a:ext uri="{FF2B5EF4-FFF2-40B4-BE49-F238E27FC236}">
                <a16:creationId xmlns:a16="http://schemas.microsoft.com/office/drawing/2014/main" id="{E55CC443-CA05-E1B7-57FE-6E4BDE537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4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D7D68-FE60-54CC-6311-F3A9E1A6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2086"/>
            <a:ext cx="10515600" cy="1325563"/>
          </a:xfrm>
        </p:spPr>
        <p:txBody>
          <a:bodyPr>
            <a:normAutofit/>
          </a:bodyPr>
          <a:lstStyle/>
          <a:p>
            <a:r>
              <a:rPr lang="en-GB" sz="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Delivery vehicles typically keep their engines running during loading and unloading</a:t>
            </a:r>
            <a:endParaRPr lang="en-SI" sz="5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4884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ledice gonje proti dizlom: poceni avti tudi v Slovenijo? - siol.net">
            <a:extLst>
              <a:ext uri="{FF2B5EF4-FFF2-40B4-BE49-F238E27FC236}">
                <a16:creationId xmlns:a16="http://schemas.microsoft.com/office/drawing/2014/main" id="{E55CC443-CA05-E1B7-57FE-6E4BDE537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024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D7D68-FE60-54CC-6311-F3A9E1A6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47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Delivery vehicles typically keep their engines running during loading and unloading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3481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51CBCD6-4D93-9002-6976-01534E97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89346D8-A00A-AC89-B672-51EC72C2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745" y="0"/>
            <a:ext cx="1035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FA9CA4-4317-7C03-01EB-524A634B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Solution:</a:t>
            </a:r>
            <a:endParaRPr lang="en-SI" sz="2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144BF2-0F1A-87B2-A0F3-B912096E393F}"/>
              </a:ext>
            </a:extLst>
          </p:cNvPr>
          <p:cNvSpPr/>
          <p:nvPr/>
        </p:nvSpPr>
        <p:spPr>
          <a:xfrm>
            <a:off x="0" y="7223125"/>
            <a:ext cx="12290621" cy="3030280"/>
          </a:xfrm>
          <a:prstGeom prst="rect">
            <a:avLst/>
          </a:prstGeom>
          <a:solidFill>
            <a:srgbClr val="404040">
              <a:alpha val="74118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0D09-FA34-FD35-0373-36160323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5283"/>
            <a:ext cx="10515600" cy="2339162"/>
          </a:xfrm>
        </p:spPr>
        <p:txBody>
          <a:bodyPr>
            <a:normAutofit/>
          </a:bodyPr>
          <a:lstStyle/>
          <a:p>
            <a:r>
              <a:rPr lang="en-GB" sz="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Electric Vehicle Delivery: Shifting towards electric vehicles for deliveries.</a:t>
            </a:r>
            <a:br>
              <a:rPr lang="en-GB" sz="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"Centralized" Delivery: Reducing the number of delivery vehicles by up to 50 percent through centralized logistics.</a:t>
            </a:r>
            <a:br>
              <a:rPr lang="en-GB" sz="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Addressing these challenges is crucial for creating a more sustainable and environmentally friendly transportation system.</a:t>
            </a:r>
            <a:endParaRPr lang="en-SI" sz="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1934836"/>
      </p:ext>
    </p:extLst>
  </p:cSld>
  <p:clrMapOvr>
    <a:masterClrMapping/>
  </p:clrMapOvr>
  <p:transition spd="slow" advClick="0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51CBCD6-4D93-9002-6976-01534E97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89346D8-A00A-AC89-B672-51EC72C2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745" y="0"/>
            <a:ext cx="1035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FA9CA4-4317-7C03-01EB-524A634B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72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Solution:</a:t>
            </a:r>
            <a:endParaRPr lang="en-SI" sz="72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144BF2-0F1A-87B2-A0F3-B912096E393F}"/>
              </a:ext>
            </a:extLst>
          </p:cNvPr>
          <p:cNvSpPr/>
          <p:nvPr/>
        </p:nvSpPr>
        <p:spPr>
          <a:xfrm>
            <a:off x="-2" y="3827721"/>
            <a:ext cx="12290621" cy="3030280"/>
          </a:xfrm>
          <a:prstGeom prst="rect">
            <a:avLst/>
          </a:prstGeom>
          <a:solidFill>
            <a:srgbClr val="40404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0D09-FA34-FD35-0373-36160323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16819"/>
            <a:ext cx="10515600" cy="2339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Electric Vehicle Delivery: Shifting towards electric vehicles for deliveries.</a:t>
            </a:r>
            <a:br>
              <a:rPr lang="en-GB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"Centralized" Delivery: Reducing the number of delivery vehicles by up to </a:t>
            </a:r>
            <a:r>
              <a:rPr lang="en-GB" sz="4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50</a:t>
            </a:r>
            <a:r>
              <a:rPr lang="en-GB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percent through centralized logistics.</a:t>
            </a:r>
            <a:endParaRPr lang="en-SI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4087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D51CBCD6-4D93-9002-6976-01534E97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314" y="9427030"/>
            <a:ext cx="5126300" cy="28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89346D8-A00A-AC89-B672-51EC72C2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"/>
            <a:ext cx="12192000" cy="696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FA9CA4-4317-7C03-01EB-524A634B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72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Solution:</a:t>
            </a:r>
            <a:endParaRPr lang="en-SI" sz="72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144BF2-0F1A-87B2-A0F3-B912096E393F}"/>
              </a:ext>
            </a:extLst>
          </p:cNvPr>
          <p:cNvSpPr/>
          <p:nvPr/>
        </p:nvSpPr>
        <p:spPr>
          <a:xfrm>
            <a:off x="0" y="4912054"/>
            <a:ext cx="12290621" cy="2061412"/>
          </a:xfrm>
          <a:prstGeom prst="rect">
            <a:avLst/>
          </a:prstGeom>
          <a:solidFill>
            <a:srgbClr val="40404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0D09-FA34-FD35-0373-36160323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5558"/>
            <a:ext cx="10515600" cy="1490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Addressing these challenges is crucial for creating a more sustainable and environmentally friendly transportation system.</a:t>
            </a:r>
            <a:endParaRPr lang="en-SI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8758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lake in the middle of the mountains">
            <a:extLst>
              <a:ext uri="{FF2B5EF4-FFF2-40B4-BE49-F238E27FC236}">
                <a16:creationId xmlns:a16="http://schemas.microsoft.com/office/drawing/2014/main" id="{2F6CD81E-2D0A-E13A-A39D-17BEFA5E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" b="13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6023B-FE80-8B72-6D85-5A4BF3EB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317691"/>
            <a:ext cx="11247120" cy="1328229"/>
          </a:xfrm>
        </p:spPr>
        <p:txBody>
          <a:bodyPr anchor="t">
            <a:noAutofit/>
          </a:bodyPr>
          <a:lstStyle/>
          <a:p>
            <a:r>
              <a:rPr lang="en-GB" sz="4400" b="0" i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Gill Sans Ultra Bold" panose="020B0A02020104020203" pitchFamily="34" charset="77"/>
              </a:rPr>
              <a:t>Eco Challenges of Transportation</a:t>
            </a:r>
            <a:endParaRPr lang="en-SI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4165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ganizacija koja razmišlja - GO-GO Coach">
            <a:extLst>
              <a:ext uri="{FF2B5EF4-FFF2-40B4-BE49-F238E27FC236}">
                <a16:creationId xmlns:a16="http://schemas.microsoft.com/office/drawing/2014/main" id="{C4414CBD-D8E1-0867-6BD0-3EA89C1D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0E0798-FF94-BB99-F6F7-8EB1B94F2B78}"/>
              </a:ext>
            </a:extLst>
          </p:cNvPr>
          <p:cNvSpPr/>
          <p:nvPr/>
        </p:nvSpPr>
        <p:spPr>
          <a:xfrm>
            <a:off x="12397562" y="0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EACE8-058F-961D-CAE5-4AD87875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97661" y="-2286850"/>
            <a:ext cx="11704320" cy="1752892"/>
          </a:xfrm>
        </p:spPr>
        <p:txBody>
          <a:bodyPr>
            <a:noAutofit/>
          </a:bodyPr>
          <a:lstStyle/>
          <a:p>
            <a:pPr algn="l"/>
            <a:r>
              <a:rPr lang="en-GB" sz="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We need to act in two directions:</a:t>
            </a:r>
            <a:br>
              <a:rPr lang="en-GB" sz="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</a:br>
            <a:r>
              <a:rPr lang="en-GB" sz="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Reducing Emissions and improving Organization</a:t>
            </a:r>
            <a:endParaRPr lang="en-SI" sz="5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18185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ganizacija koja razmišlja - GO-GO Coach">
            <a:extLst>
              <a:ext uri="{FF2B5EF4-FFF2-40B4-BE49-F238E27FC236}">
                <a16:creationId xmlns:a16="http://schemas.microsoft.com/office/drawing/2014/main" id="{C4414CBD-D8E1-0867-6BD0-3EA89C1D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0E0798-FF94-BB99-F6F7-8EB1B94F2B78}"/>
              </a:ext>
            </a:extLst>
          </p:cNvPr>
          <p:cNvSpPr/>
          <p:nvPr/>
        </p:nvSpPr>
        <p:spPr>
          <a:xfrm>
            <a:off x="-1" y="0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EACE8-058F-961D-CAE5-4AD87875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01169"/>
            <a:ext cx="11704320" cy="1752892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We need to act in two directions:</a:t>
            </a:r>
            <a:b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</a:br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Reducing Emissions and improving Organization</a:t>
            </a:r>
            <a:endParaRPr lang="en-SI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8277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ške) dizelske dileme | AMZS">
            <a:extLst>
              <a:ext uri="{FF2B5EF4-FFF2-40B4-BE49-F238E27FC236}">
                <a16:creationId xmlns:a16="http://schemas.microsoft.com/office/drawing/2014/main" id="{D6AAE6A7-B96D-4A68-253F-965091E29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21010" r="28158" b="23305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33B554-744A-16F6-DD09-44471B0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38" y="7343584"/>
            <a:ext cx="10515600" cy="2257616"/>
          </a:xfrm>
        </p:spPr>
        <p:txBody>
          <a:bodyPr>
            <a:normAutofit fontScale="90000"/>
          </a:bodyPr>
          <a:lstStyle/>
          <a:p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The most significant health problem arises from emissions during the "last mile" delivery</a:t>
            </a:r>
            <a:endParaRPr lang="en-SI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55553"/>
      </p:ext>
    </p:extLst>
  </p:cSld>
  <p:clrMapOvr>
    <a:masterClrMapping/>
  </p:clrMapOvr>
  <p:transition spd="slow" advTm="2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ške) dizelske dileme | AMZS">
            <a:extLst>
              <a:ext uri="{FF2B5EF4-FFF2-40B4-BE49-F238E27FC236}">
                <a16:creationId xmlns:a16="http://schemas.microsoft.com/office/drawing/2014/main" id="{D6AAE6A7-B96D-4A68-253F-965091E29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21010" r="28158" b="23305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33B554-744A-16F6-DD09-44471B0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512" y="4600384"/>
            <a:ext cx="10515600" cy="2257616"/>
          </a:xfrm>
        </p:spPr>
        <p:txBody>
          <a:bodyPr>
            <a:normAutofit fontScale="90000"/>
          </a:bodyPr>
          <a:lstStyle/>
          <a:p>
            <a:r>
              <a:rPr lang="en-GB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The most significant health problem arises from emissions during the "last mile" delivery</a:t>
            </a:r>
            <a:endParaRPr lang="en-SI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pic>
        <p:nvPicPr>
          <p:cNvPr id="6" name="Picture 2" descr="Birmingham Council seeks contractors for £1.4bn resi works | Construction  News">
            <a:extLst>
              <a:ext uri="{FF2B5EF4-FFF2-40B4-BE49-F238E27FC236}">
                <a16:creationId xmlns:a16="http://schemas.microsoft.com/office/drawing/2014/main" id="{D40449E1-CE22-99D0-C298-5EA8367B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963" y="-4189228"/>
            <a:ext cx="5911703" cy="33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5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rmingham Council seeks contractors for £1.4bn resi works | Construction  News">
            <a:extLst>
              <a:ext uri="{FF2B5EF4-FFF2-40B4-BE49-F238E27FC236}">
                <a16:creationId xmlns:a16="http://schemas.microsoft.com/office/drawing/2014/main" id="{BE8354A7-4A2E-D931-5AFA-C939F26D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32E93-E82C-0D14-0563-9B29C1E1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9343"/>
            <a:ext cx="10515600" cy="1886183"/>
          </a:xfrm>
        </p:spPr>
        <p:txBody>
          <a:bodyPr>
            <a:normAutofit/>
          </a:bodyPr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In Birmingham, it is claimed that 30 percent of all pollution comes from delivery services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46772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75EED8D-450E-8B67-68E6-C99D014F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9" t="22678" r="22422" b="15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040BD7-9468-DD35-331D-69D1755FCC77}"/>
              </a:ext>
            </a:extLst>
          </p:cNvPr>
          <p:cNvSpPr/>
          <p:nvPr/>
        </p:nvSpPr>
        <p:spPr>
          <a:xfrm>
            <a:off x="-12714515" y="0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15DA-D347-0228-EE2C-9C0D4F5E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09" y="-1637846"/>
            <a:ext cx="10515600" cy="1325563"/>
          </a:xfrm>
        </p:spPr>
        <p:txBody>
          <a:bodyPr/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Challenges of Delivery in Traffic-Restricted Areas: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1678F-6F8B-8514-945A-3A780157BCB6}"/>
              </a:ext>
            </a:extLst>
          </p:cNvPr>
          <p:cNvSpPr/>
          <p:nvPr/>
        </p:nvSpPr>
        <p:spPr>
          <a:xfrm>
            <a:off x="13030200" y="4853063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E34F-3715-3236-F62D-EDEF4D7D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773400" y="4853063"/>
            <a:ext cx="10515600" cy="1325563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500" b="0" i="0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High concentration of vehicles in a small time window.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500" b="0" i="0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Deliveries coincide with school drop-offs and adults commuting to work.</a:t>
            </a:r>
          </a:p>
        </p:txBody>
      </p:sp>
    </p:spTree>
    <p:extLst>
      <p:ext uri="{BB962C8B-B14F-4D97-AF65-F5344CB8AC3E}">
        <p14:creationId xmlns:p14="http://schemas.microsoft.com/office/powerpoint/2010/main" val="86565683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75EED8D-450E-8B67-68E6-C99D014F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9" t="22678" r="22422" b="15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040BD7-9468-DD35-331D-69D1755FCC77}"/>
              </a:ext>
            </a:extLst>
          </p:cNvPr>
          <p:cNvSpPr/>
          <p:nvPr/>
        </p:nvSpPr>
        <p:spPr>
          <a:xfrm>
            <a:off x="-1" y="0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215DA-D347-0228-EE2C-9C0D4F5E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 Ultra Bold" panose="020B0A02020104020203" pitchFamily="34" charset="77"/>
              </a:rPr>
              <a:t>Challenges of Delivery in Traffic-Restricted Areas:</a:t>
            </a:r>
            <a:endParaRPr lang="en-SI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1678F-6F8B-8514-945A-3A780157BCB6}"/>
              </a:ext>
            </a:extLst>
          </p:cNvPr>
          <p:cNvSpPr/>
          <p:nvPr/>
        </p:nvSpPr>
        <p:spPr>
          <a:xfrm>
            <a:off x="-2" y="4903941"/>
            <a:ext cx="12290621" cy="1954060"/>
          </a:xfrm>
          <a:prstGeom prst="rect">
            <a:avLst/>
          </a:prstGeom>
          <a:solidFill>
            <a:schemeClr val="tx1">
              <a:lumMod val="75000"/>
              <a:lumOff val="2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8E34F-3715-3236-F62D-EDEF4D7D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7312"/>
            <a:ext cx="10515600" cy="1325563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High concentration of vehicles in a small time window.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000" b="0" i="0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Deliveries coincide with school drop-offs and adults commuting to work.</a:t>
            </a:r>
          </a:p>
        </p:txBody>
      </p:sp>
      <p:pic>
        <p:nvPicPr>
          <p:cNvPr id="7" name="Picture 6" descr="A group of vans parked in a parking lot&#10;&#10;Description automatically generated">
            <a:extLst>
              <a:ext uri="{FF2B5EF4-FFF2-40B4-BE49-F238E27FC236}">
                <a16:creationId xmlns:a16="http://schemas.microsoft.com/office/drawing/2014/main" id="{95641854-2977-7AEA-0159-D2AB4C3A0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2" t="23130" r="14869" b="11283"/>
          <a:stretch/>
        </p:blipFill>
        <p:spPr>
          <a:xfrm>
            <a:off x="-12611101" y="-64928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9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341</Words>
  <Application>Microsoft Macintosh PowerPoint</Application>
  <PresentationFormat>Widescreen</PresentationFormat>
  <Paragraphs>45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Gill Sans Ultra Bold</vt:lpstr>
      <vt:lpstr>Söhne</vt:lpstr>
      <vt:lpstr>Office Theme</vt:lpstr>
      <vt:lpstr>Eco Challenges of Transportation</vt:lpstr>
      <vt:lpstr>Eco Challenges of Transportation</vt:lpstr>
      <vt:lpstr>We need to act in two directions: Reducing Emissions and improving Organization</vt:lpstr>
      <vt:lpstr>We need to act in two directions: Reducing Emissions and improving Organization</vt:lpstr>
      <vt:lpstr>The most significant health problem arises from emissions during the "last mile" delivery</vt:lpstr>
      <vt:lpstr>The most significant health problem arises from emissions during the "last mile" delivery</vt:lpstr>
      <vt:lpstr>In Birmingham, it is claimed that 30 percent of all pollution comes from delivery services.</vt:lpstr>
      <vt:lpstr>Challenges of Delivery in Traffic-Restricted Areas:</vt:lpstr>
      <vt:lpstr>Challenges of Delivery in Traffic-Restricted Areas:</vt:lpstr>
      <vt:lpstr>In Ljubljana, during delivery times, 90 percent of all pollution is attributed to delivery services</vt:lpstr>
      <vt:lpstr>In Ljubljana, during delivery times, 90 percent of all pollution is attributed to delivery services</vt:lpstr>
      <vt:lpstr>Both Ljubljana and Belgrade share a similar problem</vt:lpstr>
      <vt:lpstr>Both Ljubljana and Belgrade share a similar problem</vt:lpstr>
      <vt:lpstr>Both Ljubljana and Belgrade share a similar problem</vt:lpstr>
      <vt:lpstr>Delivery vehicles typically keep their engines running during loading and unloading</vt:lpstr>
      <vt:lpstr>Delivery vehicles typically keep their engines running during loading and unloading</vt:lpstr>
      <vt:lpstr>Solution:</vt:lpstr>
      <vt:lpstr>Solution:</vt:lpstr>
      <vt:lpstr>Solution: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transporta</dc:title>
  <dc:creator>Primoz Lemez</dc:creator>
  <cp:lastModifiedBy>Primoz Lemez</cp:lastModifiedBy>
  <cp:revision>8</cp:revision>
  <dcterms:created xsi:type="dcterms:W3CDTF">2023-11-12T18:13:48Z</dcterms:created>
  <dcterms:modified xsi:type="dcterms:W3CDTF">2023-11-14T06:53:47Z</dcterms:modified>
</cp:coreProperties>
</file>