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147477318" r:id="rId4"/>
    <p:sldId id="283" r:id="rId5"/>
    <p:sldId id="2147477319" r:id="rId6"/>
    <p:sldId id="2147477321" r:id="rId7"/>
    <p:sldId id="2147477320" r:id="rId8"/>
    <p:sldId id="2147477317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A41"/>
    <a:srgbClr val="F63A41"/>
    <a:srgbClr val="F93843"/>
    <a:srgbClr val="F83942"/>
    <a:srgbClr val="F03D40"/>
    <a:srgbClr val="F43B41"/>
    <a:srgbClr val="A6A6A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0" autoAdjust="0"/>
  </p:normalViewPr>
  <p:slideViewPr>
    <p:cSldViewPr>
      <p:cViewPr varScale="1">
        <p:scale>
          <a:sx n="68" d="100"/>
          <a:sy n="68" d="100"/>
        </p:scale>
        <p:origin x="100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3200" dirty="0"/>
              <a:t>EU</a:t>
            </a:r>
          </a:p>
        </c:rich>
      </c:tx>
      <c:layout>
        <c:manualLayout>
          <c:xMode val="edge"/>
          <c:yMode val="edge"/>
          <c:x val="0.37709237437649279"/>
          <c:y val="1.1673698972377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38-449B-BCAC-A23CE4EF4A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38-449B-BCAC-A23CE4EF4A0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38-449B-BCAC-A23CE4EF4A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38-449B-BCAC-A23CE4EF4A0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38-449B-BCAC-A23CE4EF4A0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Petrol</c:v>
                </c:pt>
                <c:pt idx="1">
                  <c:v>Hybrid</c:v>
                </c:pt>
                <c:pt idx="2">
                  <c:v>Diesel</c:v>
                </c:pt>
                <c:pt idx="3">
                  <c:v>Others</c:v>
                </c:pt>
                <c:pt idx="4">
                  <c:v>Electric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0.35</c:v>
                </c:pt>
                <c:pt idx="2">
                  <c:v>0.13</c:v>
                </c:pt>
                <c:pt idx="3">
                  <c:v>0.03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B-4EAA-8A53-95C8A3F18B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3200" dirty="0"/>
              <a:t>SERBIA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SRBIJA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C4-4DE0-9943-7C57E8C36CF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C4-4DE0-9943-7C57E8C36CF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C4-4DE0-9943-7C57E8C36CF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C4-4DE0-9943-7C57E8C36CF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9C4-4DE0-9943-7C57E8C36CF9}"/>
              </c:ext>
            </c:extLst>
          </c:dPt>
          <c:dLbls>
            <c:dLbl>
              <c:idx val="4"/>
              <c:layout>
                <c:manualLayout>
                  <c:x val="6.0441776481653343E-3"/>
                  <c:y val="0.189190675625285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4-4DE0-9943-7C57E8C36CF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Benzin</c:v>
                </c:pt>
                <c:pt idx="1">
                  <c:v>Hibridi</c:v>
                </c:pt>
                <c:pt idx="2">
                  <c:v>Dizel</c:v>
                </c:pt>
                <c:pt idx="3">
                  <c:v>Ostalo</c:v>
                </c:pt>
                <c:pt idx="4">
                  <c:v>Električna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0.22</c:v>
                </c:pt>
                <c:pt idx="2">
                  <c:v>0.19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C4-4DE0-9943-7C57E8C36C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07F5-E686-47F4-962D-6C445203FB3D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74388-1CF8-4810-83D6-66DBDDC2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74388-1CF8-4810-83D6-66DBDDC24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74388-1CF8-4810-83D6-66DBDDC24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 flipV="1">
            <a:off x="14472028" y="0"/>
            <a:ext cx="3815972" cy="4529343"/>
          </a:xfrm>
          <a:custGeom>
            <a:avLst/>
            <a:gdLst/>
            <a:ahLst/>
            <a:cxnLst/>
            <a:rect l="l" t="t" r="r" b="b"/>
            <a:pathLst>
              <a:path w="3815972" h="4529343">
                <a:moveTo>
                  <a:pt x="3815972" y="4529343"/>
                </a:moveTo>
                <a:lnTo>
                  <a:pt x="0" y="4529343"/>
                </a:lnTo>
                <a:lnTo>
                  <a:pt x="0" y="0"/>
                </a:lnTo>
                <a:lnTo>
                  <a:pt x="3815972" y="0"/>
                </a:lnTo>
                <a:lnTo>
                  <a:pt x="3815972" y="452934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31907" y="4076813"/>
            <a:ext cx="1378007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sr-Latn-RS" sz="6600" dirty="0">
                <a:solidFill>
                  <a:srgbClr val="000000"/>
                </a:solidFill>
                <a:latin typeface="+mj-lt"/>
              </a:rPr>
              <a:t>SERBIAN ASSOCIATION OF VEHICLE AND SPARE PARTS IMPORTERS</a:t>
            </a:r>
            <a:endParaRPr lang="en-US" sz="6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75027" y="7060939"/>
            <a:ext cx="669382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4"/>
              </a:lnSpc>
              <a:spcBef>
                <a:spcPct val="0"/>
              </a:spcBef>
            </a:pPr>
            <a:r>
              <a:rPr lang="sr-Latn-RS" sz="4000" spc="120" dirty="0">
                <a:solidFill>
                  <a:srgbClr val="000000"/>
                </a:solidFill>
              </a:rPr>
              <a:t>10. </a:t>
            </a:r>
            <a:r>
              <a:rPr lang="sr-Latn-RS" sz="4000" spc="120" dirty="0" err="1">
                <a:solidFill>
                  <a:srgbClr val="000000"/>
                </a:solidFill>
              </a:rPr>
              <a:t>Symposium</a:t>
            </a:r>
            <a:r>
              <a:rPr lang="sr-Latn-RS" sz="4000" spc="120" dirty="0">
                <a:solidFill>
                  <a:srgbClr val="000000"/>
                </a:solidFill>
              </a:rPr>
              <a:t> E-</a:t>
            </a:r>
            <a:r>
              <a:rPr lang="sr-Latn-RS" sz="4000" spc="120" dirty="0" err="1">
                <a:solidFill>
                  <a:srgbClr val="000000"/>
                </a:solidFill>
              </a:rPr>
              <a:t>mobility</a:t>
            </a:r>
            <a:r>
              <a:rPr lang="sr-Latn-RS" sz="4000" spc="120" dirty="0">
                <a:solidFill>
                  <a:srgbClr val="000000"/>
                </a:solidFill>
              </a:rPr>
              <a:t> </a:t>
            </a:r>
            <a:endParaRPr lang="en-US" sz="4000" spc="120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13549062" y="5548061"/>
            <a:ext cx="5886880" cy="3590997"/>
          </a:xfrm>
          <a:custGeom>
            <a:avLst/>
            <a:gdLst/>
            <a:ahLst/>
            <a:cxnLst/>
            <a:rect l="l" t="t" r="r" b="b"/>
            <a:pathLst>
              <a:path w="5886880" h="3590997">
                <a:moveTo>
                  <a:pt x="0" y="0"/>
                </a:moveTo>
                <a:lnTo>
                  <a:pt x="5886881" y="0"/>
                </a:lnTo>
                <a:lnTo>
                  <a:pt x="5886881" y="3590997"/>
                </a:lnTo>
                <a:lnTo>
                  <a:pt x="0" y="3590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2389524" cy="2626502"/>
          </a:xfrm>
          <a:custGeom>
            <a:avLst/>
            <a:gdLst/>
            <a:ahLst/>
            <a:cxnLst/>
            <a:rect l="l" t="t" r="r" b="b"/>
            <a:pathLst>
              <a:path w="2389524" h="2626502">
                <a:moveTo>
                  <a:pt x="0" y="0"/>
                </a:moveTo>
                <a:lnTo>
                  <a:pt x="2389524" y="0"/>
                </a:lnTo>
                <a:lnTo>
                  <a:pt x="2389524" y="2626502"/>
                </a:lnTo>
                <a:lnTo>
                  <a:pt x="0" y="2626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06872" y="8877300"/>
            <a:ext cx="7230140" cy="10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ctr">
              <a:lnSpc>
                <a:spcPts val="4355"/>
              </a:lnSpc>
            </a:pPr>
            <a:r>
              <a:rPr lang="sr-Latn-RS" sz="3110" dirty="0">
                <a:solidFill>
                  <a:srgbClr val="000000"/>
                </a:solidFill>
              </a:rPr>
              <a:t>Hotel </a:t>
            </a:r>
            <a:r>
              <a:rPr lang="sr-Latn-RS" sz="3110" dirty="0" err="1">
                <a:solidFill>
                  <a:srgbClr val="000000"/>
                </a:solidFill>
              </a:rPr>
              <a:t>Crowne</a:t>
            </a:r>
            <a:r>
              <a:rPr lang="sr-Latn-RS" sz="3110" dirty="0">
                <a:solidFill>
                  <a:srgbClr val="000000"/>
                </a:solidFill>
              </a:rPr>
              <a:t> </a:t>
            </a:r>
            <a:r>
              <a:rPr lang="sr-Latn-RS" sz="3110" dirty="0" err="1">
                <a:solidFill>
                  <a:srgbClr val="000000"/>
                </a:solidFill>
              </a:rPr>
              <a:t>Plaza</a:t>
            </a:r>
            <a:endParaRPr lang="en-US" sz="3110" dirty="0">
              <a:solidFill>
                <a:srgbClr val="000000"/>
              </a:solidFill>
            </a:endParaRPr>
          </a:p>
          <a:p>
            <a:pPr algn="ctr">
              <a:lnSpc>
                <a:spcPts val="4355"/>
              </a:lnSpc>
            </a:pPr>
            <a:r>
              <a:rPr lang="en-US" sz="3110" dirty="0">
                <a:solidFill>
                  <a:srgbClr val="000000"/>
                </a:solidFill>
              </a:rPr>
              <a:t>Be</a:t>
            </a:r>
            <a:r>
              <a:rPr lang="sr-Latn-RS" sz="3110" dirty="0" err="1">
                <a:solidFill>
                  <a:srgbClr val="000000"/>
                </a:solidFill>
              </a:rPr>
              <a:t>lgrade</a:t>
            </a:r>
            <a:r>
              <a:rPr lang="en-US" sz="3110" dirty="0">
                <a:solidFill>
                  <a:srgbClr val="000000"/>
                </a:solidFill>
              </a:rPr>
              <a:t>, </a:t>
            </a:r>
            <a:r>
              <a:rPr lang="sr-Latn-RS" sz="3110" dirty="0">
                <a:solidFill>
                  <a:srgbClr val="000000"/>
                </a:solidFill>
              </a:rPr>
              <a:t>15. – 16. </a:t>
            </a:r>
            <a:r>
              <a:rPr lang="sr-Latn-RS" sz="3110" dirty="0" err="1">
                <a:solidFill>
                  <a:srgbClr val="000000"/>
                </a:solidFill>
              </a:rPr>
              <a:t>November</a:t>
            </a:r>
            <a:r>
              <a:rPr lang="sr-Latn-RS" sz="3110" dirty="0">
                <a:solidFill>
                  <a:srgbClr val="000000"/>
                </a:solidFill>
              </a:rPr>
              <a:t> 2023</a:t>
            </a:r>
            <a:r>
              <a:rPr lang="en-US" sz="311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477000" y="1327157"/>
            <a:ext cx="5257800" cy="0"/>
          </a:xfrm>
          <a:prstGeom prst="line">
            <a:avLst/>
          </a:prstGeom>
          <a:ln w="76200" cap="flat">
            <a:solidFill>
              <a:srgbClr val="F03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6441466" y="8433562"/>
            <a:ext cx="1846534" cy="1826390"/>
          </a:xfrm>
          <a:custGeom>
            <a:avLst/>
            <a:gdLst/>
            <a:ahLst/>
            <a:cxnLst/>
            <a:rect l="l" t="t" r="r" b="b"/>
            <a:pathLst>
              <a:path w="1846534" h="1826390">
                <a:moveTo>
                  <a:pt x="0" y="1826389"/>
                </a:moveTo>
                <a:lnTo>
                  <a:pt x="1846534" y="1826389"/>
                </a:lnTo>
                <a:lnTo>
                  <a:pt x="1846534" y="0"/>
                </a:lnTo>
                <a:lnTo>
                  <a:pt x="0" y="0"/>
                </a:lnTo>
                <a:lnTo>
                  <a:pt x="0" y="182638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389524" cy="2626502"/>
          </a:xfrm>
          <a:custGeom>
            <a:avLst/>
            <a:gdLst/>
            <a:ahLst/>
            <a:cxnLst/>
            <a:rect l="l" t="t" r="r" b="b"/>
            <a:pathLst>
              <a:path w="2389524" h="2626502">
                <a:moveTo>
                  <a:pt x="0" y="0"/>
                </a:moveTo>
                <a:lnTo>
                  <a:pt x="2389524" y="0"/>
                </a:lnTo>
                <a:lnTo>
                  <a:pt x="2389524" y="2626502"/>
                </a:lnTo>
                <a:lnTo>
                  <a:pt x="0" y="2626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60776" y="-50464"/>
            <a:ext cx="12166447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1"/>
              </a:lnSpc>
              <a:spcBef>
                <a:spcPct val="0"/>
              </a:spcBef>
            </a:pPr>
            <a:r>
              <a:rPr lang="sr-Latn-RS" sz="6600" dirty="0">
                <a:latin typeface="+mj-lt"/>
              </a:rPr>
              <a:t>WHO WE ARE ?</a:t>
            </a:r>
            <a:endParaRPr lang="en-US" sz="8586" dirty="0">
              <a:latin typeface="+mj-lt"/>
            </a:endParaRPr>
          </a:p>
        </p:txBody>
      </p:sp>
      <p:sp>
        <p:nvSpPr>
          <p:cNvPr id="8" name="Freeform 3"/>
          <p:cNvSpPr/>
          <p:nvPr/>
        </p:nvSpPr>
        <p:spPr>
          <a:xfrm rot="5400000" flipH="1">
            <a:off x="13018223" y="-450469"/>
            <a:ext cx="4819308" cy="5720246"/>
          </a:xfrm>
          <a:custGeom>
            <a:avLst/>
            <a:gdLst/>
            <a:ahLst/>
            <a:cxnLst/>
            <a:rect l="l" t="t" r="r" b="b"/>
            <a:pathLst>
              <a:path w="4819308" h="5720246">
                <a:moveTo>
                  <a:pt x="4819308" y="0"/>
                </a:moveTo>
                <a:lnTo>
                  <a:pt x="0" y="0"/>
                </a:lnTo>
                <a:lnTo>
                  <a:pt x="0" y="5720246"/>
                </a:lnTo>
                <a:lnTo>
                  <a:pt x="4819308" y="5720246"/>
                </a:lnTo>
                <a:lnTo>
                  <a:pt x="48193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9" name="Freeform 3"/>
          <p:cNvSpPr/>
          <p:nvPr/>
        </p:nvSpPr>
        <p:spPr>
          <a:xfrm rot="16200000" flipH="1">
            <a:off x="450469" y="5017223"/>
            <a:ext cx="4819308" cy="5720246"/>
          </a:xfrm>
          <a:custGeom>
            <a:avLst/>
            <a:gdLst/>
            <a:ahLst/>
            <a:cxnLst/>
            <a:rect l="l" t="t" r="r" b="b"/>
            <a:pathLst>
              <a:path w="4819308" h="5720246">
                <a:moveTo>
                  <a:pt x="4819308" y="0"/>
                </a:moveTo>
                <a:lnTo>
                  <a:pt x="0" y="0"/>
                </a:lnTo>
                <a:lnTo>
                  <a:pt x="0" y="5720246"/>
                </a:lnTo>
                <a:lnTo>
                  <a:pt x="4819308" y="5720246"/>
                </a:lnTo>
                <a:lnTo>
                  <a:pt x="48193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1094D5-420F-656F-D6A7-7966D5A63A4E}"/>
              </a:ext>
            </a:extLst>
          </p:cNvPr>
          <p:cNvSpPr/>
          <p:nvPr/>
        </p:nvSpPr>
        <p:spPr>
          <a:xfrm>
            <a:off x="3167079" y="3120851"/>
            <a:ext cx="4326890" cy="4377758"/>
          </a:xfrm>
          <a:prstGeom prst="ellipse">
            <a:avLst/>
          </a:prstGeom>
          <a:noFill/>
          <a:ln w="69850" cap="flat" cmpd="sng" algn="ctr">
            <a:solidFill>
              <a:sysClr val="window" lastClr="FFFFFF">
                <a:lumMod val="75000"/>
                <a:alpha val="30000"/>
              </a:sysClr>
            </a:solidFill>
            <a:prstDash val="solid"/>
            <a:miter lim="800000"/>
          </a:ln>
          <a:effectLst/>
        </p:spPr>
        <p:txBody>
          <a:bodyPr lIns="137133" tIns="68567" rIns="137133" bIns="68567" rtlCol="0" anchor="ctr"/>
          <a:lstStyle/>
          <a:p>
            <a:pPr algn="ctr" defTabSz="685800">
              <a:defRPr/>
            </a:pPr>
            <a:endParaRPr lang="en-US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8">
            <a:extLst>
              <a:ext uri="{FF2B5EF4-FFF2-40B4-BE49-F238E27FC236}">
                <a16:creationId xmlns:a16="http://schemas.microsoft.com/office/drawing/2014/main" id="{AA678C19-B238-B5EE-66BE-33016B114577}"/>
              </a:ext>
            </a:extLst>
          </p:cNvPr>
          <p:cNvSpPr>
            <a:spLocks noEditPoints="1"/>
          </p:cNvSpPr>
          <p:nvPr/>
        </p:nvSpPr>
        <p:spPr bwMode="auto">
          <a:xfrm>
            <a:off x="4731157" y="3288397"/>
            <a:ext cx="1252724" cy="987060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rgbClr val="ED894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26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2380325E-632E-FDC1-40C8-42EA134B27F1}"/>
              </a:ext>
            </a:extLst>
          </p:cNvPr>
          <p:cNvSpPr>
            <a:spLocks noEditPoints="1"/>
          </p:cNvSpPr>
          <p:nvPr/>
        </p:nvSpPr>
        <p:spPr bwMode="auto">
          <a:xfrm>
            <a:off x="4707118" y="3239367"/>
            <a:ext cx="1252724" cy="987060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rgbClr val="ED894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26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AC90A6C-82E2-B589-1DA4-6C92059F2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661" y="4478978"/>
            <a:ext cx="3200677" cy="1329043"/>
          </a:xfrm>
          <a:prstGeom prst="rect">
            <a:avLst/>
          </a:prstGeom>
        </p:spPr>
      </p:pic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774308BE-DFA9-02E8-5844-06473A049B17}"/>
              </a:ext>
            </a:extLst>
          </p:cNvPr>
          <p:cNvSpPr txBox="1"/>
          <p:nvPr/>
        </p:nvSpPr>
        <p:spPr>
          <a:xfrm>
            <a:off x="4443119" y="4309282"/>
            <a:ext cx="1828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Latn-RS" sz="1800" b="1" spc="41" dirty="0">
                <a:latin typeface="Arial" panose="020B0604020202020204" pitchFamily="34" charset="0"/>
                <a:cs typeface="Arial" panose="020B0604020202020204" pitchFamily="34" charset="0"/>
              </a:rPr>
              <a:t>No. OF MEMBERS</a:t>
            </a:r>
            <a:endParaRPr lang="en-US" sz="1800" b="1" spc="4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r-Latn-RS" sz="2800" b="1" spc="4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800" b="1" spc="4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r-Latn-RS" sz="2800" b="1" spc="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800" b="1" spc="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EA7A2322-81B0-2172-5655-D1A6FD412FA3}"/>
              </a:ext>
            </a:extLst>
          </p:cNvPr>
          <p:cNvSpPr txBox="1"/>
          <p:nvPr/>
        </p:nvSpPr>
        <p:spPr>
          <a:xfrm>
            <a:off x="2260000" y="5450877"/>
            <a:ext cx="61950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Latn-RS" sz="2000" b="1" spc="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AUTO BRANDS</a:t>
            </a:r>
          </a:p>
          <a:p>
            <a:pPr algn="ctr">
              <a:spcAft>
                <a:spcPts val="1200"/>
              </a:spcAft>
            </a:pPr>
            <a:r>
              <a:rPr lang="sr-Latn-RS" sz="2800" b="1" spc="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>
              <a:spcAft>
                <a:spcPts val="1200"/>
              </a:spcAft>
            </a:pPr>
            <a:r>
              <a:rPr lang="sr-Latn-RS" sz="2000" b="1" spc="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MOTO BRANDS</a:t>
            </a:r>
            <a:endParaRPr lang="en-US" sz="2000" b="1" spc="4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r-Latn-RS" sz="2800" b="1" spc="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b="1" spc="4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c 14">
            <a:extLst>
              <a:ext uri="{FF2B5EF4-FFF2-40B4-BE49-F238E27FC236}">
                <a16:creationId xmlns:a16="http://schemas.microsoft.com/office/drawing/2014/main" id="{16E2C80C-9309-690E-463C-1CD7D6A8A561}"/>
              </a:ext>
            </a:extLst>
          </p:cNvPr>
          <p:cNvSpPr/>
          <p:nvPr/>
        </p:nvSpPr>
        <p:spPr>
          <a:xfrm>
            <a:off x="10211337" y="2228316"/>
            <a:ext cx="6008193" cy="5826135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37133" tIns="68567" rIns="137133" bIns="68567"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3023D4-AD69-1245-9F88-5BA68883C3FD}"/>
              </a:ext>
            </a:extLst>
          </p:cNvPr>
          <p:cNvSpPr/>
          <p:nvPr/>
        </p:nvSpPr>
        <p:spPr>
          <a:xfrm>
            <a:off x="10208511" y="2228316"/>
            <a:ext cx="6008193" cy="5977815"/>
          </a:xfrm>
          <a:prstGeom prst="ellipse">
            <a:avLst/>
          </a:prstGeom>
          <a:noFill/>
          <a:ln w="69850" cap="flat" cmpd="sng" algn="ctr">
            <a:solidFill>
              <a:sysClr val="window" lastClr="FFFFFF">
                <a:lumMod val="75000"/>
                <a:alpha val="30000"/>
              </a:sysClr>
            </a:solidFill>
            <a:prstDash val="solid"/>
            <a:miter lim="800000"/>
          </a:ln>
          <a:effectLst/>
        </p:spPr>
        <p:txBody>
          <a:bodyPr lIns="137133" tIns="68567" rIns="137133" bIns="68567"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c 21" descr="Puzzle pieces">
            <a:extLst>
              <a:ext uri="{FF2B5EF4-FFF2-40B4-BE49-F238E27FC236}">
                <a16:creationId xmlns:a16="http://schemas.microsoft.com/office/drawing/2014/main" id="{D46B0BD2-2079-EF75-8E49-823C6BCC35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31057" y="2433547"/>
            <a:ext cx="1299350" cy="1299350"/>
          </a:xfrm>
          <a:prstGeom prst="rect">
            <a:avLst/>
          </a:prstGeom>
        </p:spPr>
      </p:pic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A21C4DB4-9623-829B-ECDD-B3C4702AA588}"/>
              </a:ext>
            </a:extLst>
          </p:cNvPr>
          <p:cNvSpPr txBox="1"/>
          <p:nvPr/>
        </p:nvSpPr>
        <p:spPr>
          <a:xfrm>
            <a:off x="10789707" y="3965080"/>
            <a:ext cx="48978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 to members in order to achieve better results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Organisation of events and education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Work group for e-mobility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29A48D-034B-22BE-48BB-9CCA2B830A3C}"/>
              </a:ext>
            </a:extLst>
          </p:cNvPr>
          <p:cNvSpPr/>
          <p:nvPr/>
        </p:nvSpPr>
        <p:spPr>
          <a:xfrm>
            <a:off x="7518136" y="6875316"/>
            <a:ext cx="3012956" cy="2900697"/>
          </a:xfrm>
          <a:prstGeom prst="ellipse">
            <a:avLst/>
          </a:prstGeom>
          <a:noFill/>
          <a:ln w="69850" cap="flat" cmpd="sng" algn="ctr">
            <a:solidFill>
              <a:srgbClr val="00B050">
                <a:alpha val="30000"/>
              </a:srgbClr>
            </a:solidFill>
            <a:prstDash val="solid"/>
            <a:miter lim="800000"/>
          </a:ln>
          <a:effectLst/>
        </p:spPr>
        <p:txBody>
          <a:bodyPr lIns="137133" tIns="68567" rIns="137133" bIns="68567"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:a16="http://schemas.microsoft.com/office/drawing/2014/main" id="{7DB3829D-EB08-7FB3-A3D7-86B64C7BBE08}"/>
              </a:ext>
            </a:extLst>
          </p:cNvPr>
          <p:cNvSpPr txBox="1"/>
          <p:nvPr/>
        </p:nvSpPr>
        <p:spPr>
          <a:xfrm>
            <a:off x="7259521" y="7904978"/>
            <a:ext cx="3530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Latn-RS" sz="3000" b="1" spc="41" dirty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endParaRPr lang="en-US" sz="3000" b="1" spc="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kvir za tekst 34">
            <a:extLst>
              <a:ext uri="{FF2B5EF4-FFF2-40B4-BE49-F238E27FC236}">
                <a16:creationId xmlns:a16="http://schemas.microsoft.com/office/drawing/2014/main" id="{4EA9FBAD-0D57-1D5F-0E86-1DE14C943A14}"/>
              </a:ext>
            </a:extLst>
          </p:cNvPr>
          <p:cNvSpPr txBox="1"/>
          <p:nvPr/>
        </p:nvSpPr>
        <p:spPr>
          <a:xfrm>
            <a:off x="4572000" y="49403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solidFill>
                  <a:schemeClr val="bg1"/>
                </a:solidFill>
              </a:rPr>
              <a:t>27 godina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424619BA-5C6C-6B3E-8630-6D111C9DABC7}"/>
              </a:ext>
            </a:extLst>
          </p:cNvPr>
          <p:cNvSpPr txBox="1"/>
          <p:nvPr/>
        </p:nvSpPr>
        <p:spPr>
          <a:xfrm>
            <a:off x="8226418" y="8660420"/>
            <a:ext cx="16136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600"/>
              </a:spcAft>
              <a:defRPr sz="2800" b="1" spc="5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Latn-RS" sz="3000" dirty="0">
                <a:solidFill>
                  <a:schemeClr val="tx1"/>
                </a:solidFill>
              </a:rPr>
              <a:t>IN 1996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720246" y="1327157"/>
            <a:ext cx="6847507" cy="50464"/>
          </a:xfrm>
          <a:prstGeom prst="line">
            <a:avLst/>
          </a:prstGeom>
          <a:ln w="76200" cap="flat">
            <a:solidFill>
              <a:srgbClr val="F03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6441466" y="8433562"/>
            <a:ext cx="1846534" cy="1826390"/>
          </a:xfrm>
          <a:custGeom>
            <a:avLst/>
            <a:gdLst/>
            <a:ahLst/>
            <a:cxnLst/>
            <a:rect l="l" t="t" r="r" b="b"/>
            <a:pathLst>
              <a:path w="1846534" h="1826390">
                <a:moveTo>
                  <a:pt x="0" y="1826389"/>
                </a:moveTo>
                <a:lnTo>
                  <a:pt x="1846534" y="1826389"/>
                </a:lnTo>
                <a:lnTo>
                  <a:pt x="1846534" y="0"/>
                </a:lnTo>
                <a:lnTo>
                  <a:pt x="0" y="0"/>
                </a:lnTo>
                <a:lnTo>
                  <a:pt x="0" y="182638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389524" cy="2626502"/>
          </a:xfrm>
          <a:custGeom>
            <a:avLst/>
            <a:gdLst/>
            <a:ahLst/>
            <a:cxnLst/>
            <a:rect l="l" t="t" r="r" b="b"/>
            <a:pathLst>
              <a:path w="2389524" h="2626502">
                <a:moveTo>
                  <a:pt x="0" y="0"/>
                </a:moveTo>
                <a:lnTo>
                  <a:pt x="2389524" y="0"/>
                </a:lnTo>
                <a:lnTo>
                  <a:pt x="2389524" y="2626502"/>
                </a:lnTo>
                <a:lnTo>
                  <a:pt x="0" y="2626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60776" y="-50464"/>
            <a:ext cx="12166447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1"/>
              </a:lnSpc>
              <a:spcBef>
                <a:spcPct val="0"/>
              </a:spcBef>
            </a:pPr>
            <a:r>
              <a:rPr lang="sr-Latn-RS" sz="6600" dirty="0">
                <a:latin typeface="+mj-lt"/>
              </a:rPr>
              <a:t>E-</a:t>
            </a:r>
            <a:r>
              <a:rPr lang="sr-Latn-RS" sz="6600" dirty="0" err="1">
                <a:latin typeface="+mj-lt"/>
              </a:rPr>
              <a:t>mobility</a:t>
            </a:r>
            <a:r>
              <a:rPr lang="sr-Latn-RS" sz="6600" dirty="0">
                <a:latin typeface="+mj-lt"/>
              </a:rPr>
              <a:t> in </a:t>
            </a:r>
            <a:r>
              <a:rPr lang="sr-Latn-RS" sz="6600" dirty="0" err="1">
                <a:latin typeface="+mj-lt"/>
              </a:rPr>
              <a:t>Serbia</a:t>
            </a:r>
            <a:endParaRPr lang="en-US" sz="8586" dirty="0">
              <a:latin typeface="+mj-lt"/>
            </a:endParaRPr>
          </a:p>
        </p:txBody>
      </p:sp>
      <p:sp>
        <p:nvSpPr>
          <p:cNvPr id="8" name="Freeform 3"/>
          <p:cNvSpPr/>
          <p:nvPr/>
        </p:nvSpPr>
        <p:spPr>
          <a:xfrm rot="5400000" flipH="1">
            <a:off x="13018223" y="-450469"/>
            <a:ext cx="4819308" cy="5720246"/>
          </a:xfrm>
          <a:custGeom>
            <a:avLst/>
            <a:gdLst/>
            <a:ahLst/>
            <a:cxnLst/>
            <a:rect l="l" t="t" r="r" b="b"/>
            <a:pathLst>
              <a:path w="4819308" h="5720246">
                <a:moveTo>
                  <a:pt x="4819308" y="0"/>
                </a:moveTo>
                <a:lnTo>
                  <a:pt x="0" y="0"/>
                </a:lnTo>
                <a:lnTo>
                  <a:pt x="0" y="5720246"/>
                </a:lnTo>
                <a:lnTo>
                  <a:pt x="4819308" y="5720246"/>
                </a:lnTo>
                <a:lnTo>
                  <a:pt x="48193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AC90A6C-82E2-B589-1DA4-6C92059F2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661" y="4478978"/>
            <a:ext cx="3200677" cy="1329043"/>
          </a:xfrm>
          <a:prstGeom prst="rect">
            <a:avLst/>
          </a:prstGeom>
        </p:spPr>
      </p:pic>
      <p:sp>
        <p:nvSpPr>
          <p:cNvPr id="35" name="Okvir za tekst 34">
            <a:extLst>
              <a:ext uri="{FF2B5EF4-FFF2-40B4-BE49-F238E27FC236}">
                <a16:creationId xmlns:a16="http://schemas.microsoft.com/office/drawing/2014/main" id="{4EA9FBAD-0D57-1D5F-0E86-1DE14C943A14}"/>
              </a:ext>
            </a:extLst>
          </p:cNvPr>
          <p:cNvSpPr txBox="1"/>
          <p:nvPr/>
        </p:nvSpPr>
        <p:spPr>
          <a:xfrm>
            <a:off x="4572000" y="49403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solidFill>
                  <a:schemeClr val="bg1"/>
                </a:solidFill>
              </a:rPr>
              <a:t>27 godina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F158A7D-9596-D362-8E9D-3339BE384ABD}"/>
              </a:ext>
            </a:extLst>
          </p:cNvPr>
          <p:cNvSpPr/>
          <p:nvPr/>
        </p:nvSpPr>
        <p:spPr>
          <a:xfrm>
            <a:off x="1004735" y="2883108"/>
            <a:ext cx="87308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Total No.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passanger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vehicles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: 2.5 M</a:t>
            </a: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Population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6.7 M</a:t>
            </a: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No.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passanger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vehicles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/ 1000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citizens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 372</a:t>
            </a: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Average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age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passanger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vehicle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17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years</a:t>
            </a: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Total No.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electric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vehicles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cca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. 1800</a:t>
            </a: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Total No.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Plug-in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hybrid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vehicles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cca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. 8000</a:t>
            </a: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2023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Sales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figures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 83%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used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cars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, 17%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new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cars</a:t>
            </a: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en-US" sz="3200" dirty="0">
              <a:ln w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EB75CD32-8B21-D0DC-9A32-AD47A15BBE1A}"/>
              </a:ext>
            </a:extLst>
          </p:cNvPr>
          <p:cNvGrpSpPr/>
          <p:nvPr/>
        </p:nvGrpSpPr>
        <p:grpSpPr>
          <a:xfrm>
            <a:off x="0" y="114300"/>
            <a:ext cx="228600" cy="10172700"/>
            <a:chOff x="0" y="0"/>
            <a:chExt cx="75160" cy="2709333"/>
          </a:xfrm>
          <a:solidFill>
            <a:srgbClr val="F43B41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D8811E1-503E-7288-B29F-BC3A64DED854}"/>
                </a:ext>
              </a:extLst>
            </p:cNvPr>
            <p:cNvSpPr/>
            <p:nvPr/>
          </p:nvSpPr>
          <p:spPr>
            <a:xfrm>
              <a:off x="0" y="0"/>
              <a:ext cx="75160" cy="2709333"/>
            </a:xfrm>
            <a:custGeom>
              <a:avLst/>
              <a:gdLst/>
              <a:ahLst/>
              <a:cxnLst/>
              <a:rect l="l" t="t" r="r" b="b"/>
              <a:pathLst>
                <a:path w="75160" h="2709333">
                  <a:moveTo>
                    <a:pt x="0" y="0"/>
                  </a:moveTo>
                  <a:lnTo>
                    <a:pt x="75160" y="0"/>
                  </a:lnTo>
                  <a:lnTo>
                    <a:pt x="7516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EC1A292E-61D8-75E7-F6F1-B1F8ACA8D218}"/>
                </a:ext>
              </a:extLst>
            </p:cNvPr>
            <p:cNvSpPr txBox="1"/>
            <p:nvPr/>
          </p:nvSpPr>
          <p:spPr>
            <a:xfrm>
              <a:off x="0" y="-38100"/>
              <a:ext cx="75160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Rectangle 14">
            <a:extLst>
              <a:ext uri="{FF2B5EF4-FFF2-40B4-BE49-F238E27FC236}">
                <a16:creationId xmlns:a16="http://schemas.microsoft.com/office/drawing/2014/main" id="{909E000F-DBA3-F9AF-224A-0B2F4ED97744}"/>
              </a:ext>
            </a:extLst>
          </p:cNvPr>
          <p:cNvSpPr/>
          <p:nvPr/>
        </p:nvSpPr>
        <p:spPr>
          <a:xfrm>
            <a:off x="0" y="10096500"/>
            <a:ext cx="18288000" cy="304800"/>
          </a:xfrm>
          <a:prstGeom prst="rect">
            <a:avLst/>
          </a:prstGeom>
          <a:solidFill>
            <a:srgbClr val="F4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Slika 31">
            <a:extLst>
              <a:ext uri="{FF2B5EF4-FFF2-40B4-BE49-F238E27FC236}">
                <a16:creationId xmlns:a16="http://schemas.microsoft.com/office/drawing/2014/main" id="{FFA2AC24-B32C-A5D2-C34B-71A305F4A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52" y="1742903"/>
            <a:ext cx="7282347" cy="72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4300"/>
            <a:ext cx="228600" cy="10172700"/>
            <a:chOff x="0" y="0"/>
            <a:chExt cx="75160" cy="2709333"/>
          </a:xfrm>
          <a:solidFill>
            <a:srgbClr val="F43B41"/>
          </a:solidFill>
        </p:grpSpPr>
        <p:sp>
          <p:nvSpPr>
            <p:cNvPr id="12" name="Freeform 11"/>
            <p:cNvSpPr/>
            <p:nvPr/>
          </p:nvSpPr>
          <p:spPr>
            <a:xfrm>
              <a:off x="0" y="0"/>
              <a:ext cx="75160" cy="2709333"/>
            </a:xfrm>
            <a:custGeom>
              <a:avLst/>
              <a:gdLst/>
              <a:ahLst/>
              <a:cxnLst/>
              <a:rect l="l" t="t" r="r" b="b"/>
              <a:pathLst>
                <a:path w="75160" h="2709333">
                  <a:moveTo>
                    <a:pt x="0" y="0"/>
                  </a:moveTo>
                  <a:lnTo>
                    <a:pt x="75160" y="0"/>
                  </a:lnTo>
                  <a:lnTo>
                    <a:pt x="7516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-38100"/>
              <a:ext cx="75160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096500"/>
            <a:ext cx="18288000" cy="304800"/>
          </a:xfrm>
          <a:prstGeom prst="rect">
            <a:avLst/>
          </a:prstGeom>
          <a:solidFill>
            <a:srgbClr val="F4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6"/>
          <p:cNvSpPr txBox="1"/>
          <p:nvPr/>
        </p:nvSpPr>
        <p:spPr>
          <a:xfrm>
            <a:off x="1295400" y="1175137"/>
            <a:ext cx="13792200" cy="1358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16"/>
              </a:lnSpc>
              <a:spcBef>
                <a:spcPct val="0"/>
              </a:spcBef>
            </a:pPr>
            <a:r>
              <a:rPr lang="sr-Latn-RS" sz="3200" dirty="0">
                <a:ea typeface="Open Sans" charset="0"/>
                <a:cs typeface="Open Sans" charset="0"/>
              </a:rPr>
              <a:t>New-</a:t>
            </a:r>
            <a:r>
              <a:rPr lang="sr-Latn-RS" sz="3200" dirty="0" err="1">
                <a:ea typeface="Open Sans" charset="0"/>
                <a:cs typeface="Open Sans" charset="0"/>
              </a:rPr>
              <a:t>registered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passanger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vehicles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structure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by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fuel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type</a:t>
            </a:r>
            <a:r>
              <a:rPr lang="sr-Latn-RS" sz="3200" dirty="0">
                <a:ea typeface="Open Sans" charset="0"/>
                <a:cs typeface="Open Sans" charset="0"/>
              </a:rPr>
              <a:t> (Q1 – Q3):  </a:t>
            </a:r>
            <a:r>
              <a:rPr lang="sr-Latn-RS" sz="3200" dirty="0" err="1">
                <a:ea typeface="Open Sans" charset="0"/>
                <a:cs typeface="Open Sans" charset="0"/>
              </a:rPr>
              <a:t>Serbia</a:t>
            </a:r>
            <a:r>
              <a:rPr lang="sr-Latn-RS" sz="3200" dirty="0">
                <a:ea typeface="Open Sans" charset="0"/>
                <a:cs typeface="Open Sans" charset="0"/>
              </a:rPr>
              <a:t> </a:t>
            </a:r>
            <a:r>
              <a:rPr lang="sr-Latn-RS" sz="3200" dirty="0" err="1">
                <a:ea typeface="Open Sans" charset="0"/>
                <a:cs typeface="Open Sans" charset="0"/>
              </a:rPr>
              <a:t>vs</a:t>
            </a:r>
            <a:r>
              <a:rPr lang="sr-Latn-RS" sz="3200" dirty="0">
                <a:ea typeface="Open Sans" charset="0"/>
                <a:cs typeface="Open Sans" charset="0"/>
              </a:rPr>
              <a:t> EU</a:t>
            </a:r>
            <a:endParaRPr lang="sr-Latn-CS" sz="3200" dirty="0">
              <a:ea typeface="Open Sans" charset="0"/>
              <a:cs typeface="Open Sans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685800" y="2861196"/>
            <a:ext cx="167242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Clr>
                <a:srgbClr val="FF0000"/>
              </a:buClr>
              <a:buSzPct val="120000"/>
            </a:pPr>
            <a:endParaRPr lang="sr-Latn-R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34A3CB-D367-93F6-B32F-CA45864C8FF6}"/>
              </a:ext>
            </a:extLst>
          </p:cNvPr>
          <p:cNvGrpSpPr/>
          <p:nvPr/>
        </p:nvGrpSpPr>
        <p:grpSpPr>
          <a:xfrm>
            <a:off x="456019" y="3035606"/>
            <a:ext cx="18413633" cy="6527494"/>
            <a:chOff x="456019" y="1968806"/>
            <a:chExt cx="18413633" cy="6527494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512E8ED-10E7-CF89-D188-3873CB4D73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231647"/>
                </p:ext>
              </p:extLst>
            </p:nvPr>
          </p:nvGraphicFramePr>
          <p:xfrm>
            <a:off x="456019" y="1968806"/>
            <a:ext cx="9562641" cy="6527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C22F7D08-7C03-C08F-F754-CCB5FB8421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0861888"/>
                </p:ext>
              </p:extLst>
            </p:nvPr>
          </p:nvGraphicFramePr>
          <p:xfrm>
            <a:off x="9078410" y="1968806"/>
            <a:ext cx="9791242" cy="6527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D36BA1C-32EC-2239-573A-D6059E4510CB}"/>
              </a:ext>
            </a:extLst>
          </p:cNvPr>
          <p:cNvSpPr txBox="1"/>
          <p:nvPr/>
        </p:nvSpPr>
        <p:spPr>
          <a:xfrm>
            <a:off x="13974031" y="8561144"/>
            <a:ext cx="3857950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16"/>
              </a:lnSpc>
              <a:spcBef>
                <a:spcPct val="0"/>
              </a:spcBef>
            </a:pPr>
            <a:r>
              <a:rPr lang="sr-Latn-RS" sz="1800" dirty="0">
                <a:ea typeface="Open Sans" charset="0"/>
                <a:cs typeface="Open Sans" charset="0"/>
              </a:rPr>
              <a:t>Izvor podataka:  ACEA, </a:t>
            </a:r>
            <a:r>
              <a:rPr lang="sr-Latn-RS" sz="1800" dirty="0" err="1">
                <a:ea typeface="Open Sans" charset="0"/>
                <a:cs typeface="Open Sans" charset="0"/>
              </a:rPr>
              <a:t>Cube</a:t>
            </a:r>
            <a:r>
              <a:rPr lang="sr-Latn-RS" sz="1800" dirty="0">
                <a:ea typeface="Open Sans" charset="0"/>
                <a:cs typeface="Open Sans" charset="0"/>
              </a:rPr>
              <a:t> </a:t>
            </a:r>
            <a:r>
              <a:rPr lang="sr-Latn-RS" sz="1800" dirty="0" err="1">
                <a:ea typeface="Open Sans" charset="0"/>
                <a:cs typeface="Open Sans" charset="0"/>
              </a:rPr>
              <a:t>Solutions</a:t>
            </a:r>
            <a:endParaRPr lang="sr-Latn-CS" sz="1800" dirty="0">
              <a:ea typeface="Open Sans" charset="0"/>
              <a:cs typeface="Open Sans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1F3047E-0274-2AF9-79F6-99AD7476B895}"/>
              </a:ext>
            </a:extLst>
          </p:cNvPr>
          <p:cNvSpPr txBox="1"/>
          <p:nvPr/>
        </p:nvSpPr>
        <p:spPr>
          <a:xfrm>
            <a:off x="3060776" y="-50464"/>
            <a:ext cx="12166447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1"/>
              </a:lnSpc>
              <a:spcBef>
                <a:spcPct val="0"/>
              </a:spcBef>
            </a:pPr>
            <a:r>
              <a:rPr lang="sr-Latn-RS" sz="6600" dirty="0">
                <a:latin typeface="+mj-lt"/>
              </a:rPr>
              <a:t>E-</a:t>
            </a:r>
            <a:r>
              <a:rPr lang="sr-Latn-RS" sz="6600" dirty="0" err="1">
                <a:latin typeface="+mj-lt"/>
              </a:rPr>
              <a:t>mobility</a:t>
            </a:r>
            <a:r>
              <a:rPr lang="sr-Latn-RS" sz="6600" dirty="0">
                <a:latin typeface="+mj-lt"/>
              </a:rPr>
              <a:t> in </a:t>
            </a:r>
            <a:r>
              <a:rPr lang="sr-Latn-RS" sz="6600" dirty="0" err="1">
                <a:latin typeface="+mj-lt"/>
              </a:rPr>
              <a:t>Serbia</a:t>
            </a:r>
            <a:endParaRPr lang="en-US" sz="8586" dirty="0">
              <a:latin typeface="+mj-lt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589DB83-8F4F-881E-E047-F53A3BB34545}"/>
              </a:ext>
            </a:extLst>
          </p:cNvPr>
          <p:cNvSpPr/>
          <p:nvPr/>
        </p:nvSpPr>
        <p:spPr>
          <a:xfrm flipV="1">
            <a:off x="5791200" y="1327157"/>
            <a:ext cx="6776554" cy="0"/>
          </a:xfrm>
          <a:prstGeom prst="line">
            <a:avLst/>
          </a:prstGeom>
          <a:ln w="76200" cap="flat">
            <a:solidFill>
              <a:srgbClr val="F03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3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4300"/>
            <a:ext cx="228600" cy="10172700"/>
            <a:chOff x="0" y="0"/>
            <a:chExt cx="75160" cy="2709333"/>
          </a:xfrm>
          <a:solidFill>
            <a:srgbClr val="F43B41"/>
          </a:solidFill>
        </p:grpSpPr>
        <p:sp>
          <p:nvSpPr>
            <p:cNvPr id="12" name="Freeform 11"/>
            <p:cNvSpPr/>
            <p:nvPr/>
          </p:nvSpPr>
          <p:spPr>
            <a:xfrm>
              <a:off x="0" y="0"/>
              <a:ext cx="75160" cy="2709333"/>
            </a:xfrm>
            <a:custGeom>
              <a:avLst/>
              <a:gdLst/>
              <a:ahLst/>
              <a:cxnLst/>
              <a:rect l="l" t="t" r="r" b="b"/>
              <a:pathLst>
                <a:path w="75160" h="2709333">
                  <a:moveTo>
                    <a:pt x="0" y="0"/>
                  </a:moveTo>
                  <a:lnTo>
                    <a:pt x="75160" y="0"/>
                  </a:lnTo>
                  <a:lnTo>
                    <a:pt x="7516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-38100"/>
              <a:ext cx="75160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096500"/>
            <a:ext cx="18288000" cy="304800"/>
          </a:xfrm>
          <a:prstGeom prst="rect">
            <a:avLst/>
          </a:prstGeom>
          <a:solidFill>
            <a:srgbClr val="F4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/>
          <p:cNvSpPr txBox="1"/>
          <p:nvPr/>
        </p:nvSpPr>
        <p:spPr>
          <a:xfrm>
            <a:off x="685800" y="2861196"/>
            <a:ext cx="167242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Clr>
                <a:srgbClr val="FF0000"/>
              </a:buClr>
              <a:buSzPct val="120000"/>
            </a:pPr>
            <a:endParaRPr lang="sr-Latn-R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D36BA1C-32EC-2239-573A-D6059E4510CB}"/>
              </a:ext>
            </a:extLst>
          </p:cNvPr>
          <p:cNvSpPr txBox="1"/>
          <p:nvPr/>
        </p:nvSpPr>
        <p:spPr>
          <a:xfrm>
            <a:off x="13974031" y="8561144"/>
            <a:ext cx="3857950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16"/>
              </a:lnSpc>
              <a:spcBef>
                <a:spcPct val="0"/>
              </a:spcBef>
            </a:pPr>
            <a:r>
              <a:rPr lang="sr-Latn-RS" sz="1800" dirty="0">
                <a:ea typeface="Open Sans" charset="0"/>
                <a:cs typeface="Open Sans" charset="0"/>
              </a:rPr>
              <a:t>Izvor podataka:  ACEA, </a:t>
            </a:r>
            <a:r>
              <a:rPr lang="sr-Latn-RS" sz="1800" dirty="0" err="1">
                <a:ea typeface="Open Sans" charset="0"/>
                <a:cs typeface="Open Sans" charset="0"/>
              </a:rPr>
              <a:t>Cube</a:t>
            </a:r>
            <a:r>
              <a:rPr lang="sr-Latn-RS" sz="1800" dirty="0">
                <a:ea typeface="Open Sans" charset="0"/>
                <a:cs typeface="Open Sans" charset="0"/>
              </a:rPr>
              <a:t> </a:t>
            </a:r>
            <a:r>
              <a:rPr lang="sr-Latn-RS" sz="1800" dirty="0" err="1">
                <a:ea typeface="Open Sans" charset="0"/>
                <a:cs typeface="Open Sans" charset="0"/>
              </a:rPr>
              <a:t>Solutions</a:t>
            </a:r>
            <a:endParaRPr lang="sr-Latn-CS" sz="1800" dirty="0">
              <a:ea typeface="Open Sans" charset="0"/>
              <a:cs typeface="Open Sans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1F3047E-0274-2AF9-79F6-99AD7476B895}"/>
              </a:ext>
            </a:extLst>
          </p:cNvPr>
          <p:cNvSpPr txBox="1"/>
          <p:nvPr/>
        </p:nvSpPr>
        <p:spPr>
          <a:xfrm>
            <a:off x="3060776" y="-50464"/>
            <a:ext cx="12166447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1"/>
              </a:lnSpc>
              <a:spcBef>
                <a:spcPct val="0"/>
              </a:spcBef>
            </a:pPr>
            <a:r>
              <a:rPr lang="sr-Latn-RS" sz="6600" dirty="0">
                <a:latin typeface="+mj-lt"/>
              </a:rPr>
              <a:t>E-</a:t>
            </a:r>
            <a:r>
              <a:rPr lang="sr-Latn-RS" sz="6600" dirty="0" err="1">
                <a:latin typeface="+mj-lt"/>
              </a:rPr>
              <a:t>mobility</a:t>
            </a:r>
            <a:r>
              <a:rPr lang="sr-Latn-RS" sz="6600" dirty="0">
                <a:latin typeface="+mj-lt"/>
              </a:rPr>
              <a:t> in </a:t>
            </a:r>
            <a:r>
              <a:rPr lang="sr-Latn-RS" sz="6600" dirty="0" err="1">
                <a:latin typeface="+mj-lt"/>
              </a:rPr>
              <a:t>Serbia</a:t>
            </a:r>
            <a:endParaRPr lang="en-US" sz="8586" dirty="0">
              <a:latin typeface="+mj-lt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589DB83-8F4F-881E-E047-F53A3BB34545}"/>
              </a:ext>
            </a:extLst>
          </p:cNvPr>
          <p:cNvSpPr/>
          <p:nvPr/>
        </p:nvSpPr>
        <p:spPr>
          <a:xfrm flipV="1">
            <a:off x="5791200" y="1327157"/>
            <a:ext cx="6776554" cy="0"/>
          </a:xfrm>
          <a:prstGeom prst="line">
            <a:avLst/>
          </a:prstGeom>
          <a:ln w="76200" cap="flat">
            <a:solidFill>
              <a:srgbClr val="F03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08F65-AF5F-864A-13A9-96B37138E65A}"/>
              </a:ext>
            </a:extLst>
          </p:cNvPr>
          <p:cNvSpPr txBox="1"/>
          <p:nvPr/>
        </p:nvSpPr>
        <p:spPr>
          <a:xfrm>
            <a:off x="685800" y="1494566"/>
            <a:ext cx="10134600" cy="880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sr-Latn-RS" sz="2800" b="1" kern="1200" dirty="0">
                <a:latin typeface="+mn-lt"/>
                <a:ea typeface="+mn-ea"/>
                <a:cs typeface="+mn-cs"/>
              </a:rPr>
              <a:t>   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Existing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Public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Charger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network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800" b="1" kern="1200" dirty="0">
                <a:latin typeface="+mn-lt"/>
                <a:ea typeface="+mn-ea"/>
                <a:cs typeface="+mn-cs"/>
              </a:rPr>
              <a:t>:</a:t>
            </a:r>
            <a:endParaRPr lang="sr-Latn-RS" sz="2800" b="1" kern="1200" dirty="0"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en-GB" sz="2800" b="1" kern="1200" dirty="0">
              <a:latin typeface="+mn-lt"/>
              <a:ea typeface="+mn-ea"/>
              <a:cs typeface="+mn-cs"/>
            </a:endParaRP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en-GB" sz="2800" kern="1200" dirty="0">
                <a:latin typeface="+mn-lt"/>
                <a:ea typeface="+mn-ea"/>
                <a:cs typeface="+mn-cs"/>
              </a:rPr>
              <a:t>Two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main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>
                <a:latin typeface="+mn-lt"/>
                <a:ea typeface="+mn-ea"/>
                <a:cs typeface="+mn-cs"/>
              </a:rPr>
              <a:t>providers</a:t>
            </a:r>
            <a:r>
              <a:rPr lang="sr-Latn-RS" sz="2800" dirty="0"/>
              <a:t> </a:t>
            </a:r>
            <a:r>
              <a:rPr lang="sr-Latn-RS" sz="2800" dirty="0" err="1"/>
              <a:t>with</a:t>
            </a:r>
            <a:r>
              <a:rPr lang="sr-Latn-RS" sz="2800" dirty="0"/>
              <a:t> total </a:t>
            </a:r>
            <a:r>
              <a:rPr lang="sr-Latn-RS" sz="2800" dirty="0" err="1"/>
              <a:t>number</a:t>
            </a:r>
            <a:r>
              <a:rPr lang="sr-Latn-RS" sz="2800" dirty="0"/>
              <a:t> </a:t>
            </a:r>
            <a:r>
              <a:rPr lang="sr-Latn-RS" sz="2800" dirty="0" err="1"/>
              <a:t>of</a:t>
            </a:r>
            <a:r>
              <a:rPr lang="sr-Latn-RS" sz="2800" dirty="0"/>
              <a:t> </a:t>
            </a:r>
            <a:r>
              <a:rPr lang="sr-Latn-RS" sz="2800" dirty="0" err="1"/>
              <a:t>around</a:t>
            </a:r>
            <a:r>
              <a:rPr lang="sr-Latn-RS" sz="2800" dirty="0"/>
              <a:t> 100 </a:t>
            </a:r>
            <a:r>
              <a:rPr lang="sr-Latn-RS" sz="2800" dirty="0" err="1"/>
              <a:t>chargers</a:t>
            </a:r>
            <a:r>
              <a:rPr lang="sr-Latn-RS" sz="2800" dirty="0"/>
              <a:t> (AC+DC) </a:t>
            </a: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latin typeface="+mn-lt"/>
                <a:ea typeface="+mn-ea"/>
                <a:cs typeface="+mn-cs"/>
              </a:rPr>
              <a:t>    </a:t>
            </a:r>
            <a:r>
              <a:rPr lang="en-GB" sz="2800" kern="1200" dirty="0">
                <a:latin typeface="+mn-lt"/>
                <a:ea typeface="+mn-ea"/>
                <a:cs typeface="+mn-cs"/>
              </a:rPr>
              <a:t>They are 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both</a:t>
            </a:r>
            <a:r>
              <a:rPr lang="en-GB" sz="2800" kern="1200" dirty="0">
                <a:latin typeface="+mn-lt"/>
                <a:ea typeface="+mn-ea"/>
                <a:cs typeface="+mn-cs"/>
              </a:rPr>
              <a:t> installing and selling charging equipment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;  </a:t>
            </a: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latin typeface="+mn-lt"/>
                <a:ea typeface="+mn-ea"/>
                <a:cs typeface="+mn-cs"/>
              </a:rPr>
              <a:t>-  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Insufficient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number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of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DC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chargers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;</a:t>
            </a:r>
            <a:endParaRPr lang="en-GB" sz="2800" kern="1200" dirty="0">
              <a:latin typeface="+mn-lt"/>
              <a:ea typeface="+mn-ea"/>
              <a:cs typeface="+mn-cs"/>
            </a:endParaRP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en-GB" sz="2800" dirty="0"/>
              <a:t>Many </a:t>
            </a:r>
            <a:r>
              <a:rPr lang="en-GB" sz="2800" dirty="0" err="1"/>
              <a:t>charg</a:t>
            </a:r>
            <a:r>
              <a:rPr lang="sr-Latn-RS" sz="2800" dirty="0"/>
              <a:t>ing equipment </a:t>
            </a:r>
            <a:r>
              <a:rPr lang="en-GB" sz="2800" dirty="0"/>
              <a:t>manufacturing companies are represented (ABB, Schneider, </a:t>
            </a:r>
            <a:r>
              <a:rPr lang="en-GB" sz="2800" dirty="0" err="1"/>
              <a:t>Alpitronics</a:t>
            </a:r>
            <a:r>
              <a:rPr lang="en-GB" sz="2800" dirty="0"/>
              <a:t>…). One local manufacturer of DC chargers</a:t>
            </a:r>
            <a:r>
              <a:rPr lang="sr-Latn-RS" sz="2800" dirty="0"/>
              <a:t>;</a:t>
            </a:r>
            <a:endParaRPr lang="en-GB" sz="2800" kern="1200" dirty="0">
              <a:latin typeface="+mn-lt"/>
              <a:ea typeface="+mn-ea"/>
              <a:cs typeface="+mn-cs"/>
            </a:endParaRP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en-GB" sz="2800" kern="1200" dirty="0">
                <a:latin typeface="+mn-lt"/>
                <a:ea typeface="+mn-ea"/>
                <a:cs typeface="+mn-cs"/>
              </a:rPr>
              <a:t>Petrol companies setting up chargers on their stations.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(OMV 11, NIS 5, LEDI 10 on 2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locations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);</a:t>
            </a: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Store chains are improving but installing low power DC (24-50 kW) </a:t>
            </a:r>
            <a:r>
              <a:rPr lang="sr-Latn-RS" sz="2800" dirty="0" err="1"/>
              <a:t>chargers</a:t>
            </a:r>
            <a:r>
              <a:rPr lang="sr-Latn-RS" sz="2800" dirty="0"/>
              <a:t>;</a:t>
            </a:r>
            <a:endParaRPr lang="en-GB" sz="2800" kern="1200" dirty="0">
              <a:latin typeface="+mn-lt"/>
              <a:ea typeface="+mn-ea"/>
              <a:cs typeface="+mn-cs"/>
            </a:endParaRP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2 huge Tesla </a:t>
            </a:r>
            <a:r>
              <a:rPr lang="sr-Latn-RS" sz="2800" dirty="0" err="1"/>
              <a:t>hypercharger</a:t>
            </a:r>
            <a:r>
              <a:rPr lang="sr-Latn-RS" sz="2800" dirty="0"/>
              <a:t> </a:t>
            </a:r>
            <a:r>
              <a:rPr lang="sr-Latn-RS" sz="2800" dirty="0" err="1"/>
              <a:t>stations</a:t>
            </a:r>
            <a:r>
              <a:rPr lang="sr-Latn-RS" sz="2800" dirty="0"/>
              <a:t>;</a:t>
            </a: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8 DC charges installed by </a:t>
            </a:r>
            <a:r>
              <a:rPr lang="sr-Latn-RS" sz="2800" dirty="0" err="1"/>
              <a:t>the</a:t>
            </a:r>
            <a:r>
              <a:rPr lang="sr-Latn-RS" sz="2800" dirty="0"/>
              <a:t> </a:t>
            </a:r>
            <a:r>
              <a:rPr lang="sr-Latn-RS" sz="2800" dirty="0" err="1"/>
              <a:t>Public</a:t>
            </a:r>
            <a:r>
              <a:rPr lang="sr-Latn-RS" sz="2800" dirty="0"/>
              <a:t> </a:t>
            </a:r>
            <a:r>
              <a:rPr lang="sr-Latn-RS" sz="2800" dirty="0" err="1"/>
              <a:t>company</a:t>
            </a:r>
            <a:r>
              <a:rPr lang="sr-Latn-RS" sz="2800" dirty="0"/>
              <a:t> „Putevi Srbije“;</a:t>
            </a:r>
          </a:p>
          <a:p>
            <a:pPr marL="457200" indent="-4572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In total around 45 public DC chargers in Serbia. Many AC charges in </a:t>
            </a:r>
            <a:r>
              <a:rPr lang="sr-Latn-RS" sz="2800" dirty="0" err="1"/>
              <a:t>Serbia</a:t>
            </a:r>
            <a:r>
              <a:rPr lang="sr-Latn-RS" sz="2800" dirty="0"/>
              <a:t>, most of them in shopping malls and hotels.</a:t>
            </a: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-"/>
            </a:pPr>
            <a:endParaRPr lang="sr-Latn-RS" dirty="0"/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-"/>
            </a:pPr>
            <a:endParaRPr lang="en-GB" sz="1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288E6B-E3BB-4F59-297A-845AB71B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789" y="1624508"/>
            <a:ext cx="4572000" cy="2848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B9A80B1-F49E-F3A4-AECE-18BC1389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656" y="5961195"/>
            <a:ext cx="2633133" cy="2633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827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4300"/>
            <a:ext cx="228600" cy="10172700"/>
            <a:chOff x="0" y="0"/>
            <a:chExt cx="75160" cy="2709333"/>
          </a:xfrm>
          <a:solidFill>
            <a:srgbClr val="F43B41"/>
          </a:solidFill>
        </p:grpSpPr>
        <p:sp>
          <p:nvSpPr>
            <p:cNvPr id="12" name="Freeform 11"/>
            <p:cNvSpPr/>
            <p:nvPr/>
          </p:nvSpPr>
          <p:spPr>
            <a:xfrm>
              <a:off x="0" y="0"/>
              <a:ext cx="75160" cy="2709333"/>
            </a:xfrm>
            <a:custGeom>
              <a:avLst/>
              <a:gdLst/>
              <a:ahLst/>
              <a:cxnLst/>
              <a:rect l="l" t="t" r="r" b="b"/>
              <a:pathLst>
                <a:path w="75160" h="2709333">
                  <a:moveTo>
                    <a:pt x="0" y="0"/>
                  </a:moveTo>
                  <a:lnTo>
                    <a:pt x="75160" y="0"/>
                  </a:lnTo>
                  <a:lnTo>
                    <a:pt x="7516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-38100"/>
              <a:ext cx="75160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096500"/>
            <a:ext cx="18288000" cy="304800"/>
          </a:xfrm>
          <a:prstGeom prst="rect">
            <a:avLst/>
          </a:prstGeom>
          <a:solidFill>
            <a:srgbClr val="F4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/>
          <p:cNvSpPr txBox="1"/>
          <p:nvPr/>
        </p:nvSpPr>
        <p:spPr>
          <a:xfrm>
            <a:off x="685800" y="2861196"/>
            <a:ext cx="167242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Clr>
                <a:srgbClr val="FF0000"/>
              </a:buClr>
              <a:buSzPct val="120000"/>
            </a:pPr>
            <a:endParaRPr lang="sr-Latn-R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D36BA1C-32EC-2239-573A-D6059E4510CB}"/>
              </a:ext>
            </a:extLst>
          </p:cNvPr>
          <p:cNvSpPr txBox="1"/>
          <p:nvPr/>
        </p:nvSpPr>
        <p:spPr>
          <a:xfrm>
            <a:off x="13974031" y="8561144"/>
            <a:ext cx="3857950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16"/>
              </a:lnSpc>
              <a:spcBef>
                <a:spcPct val="0"/>
              </a:spcBef>
            </a:pPr>
            <a:r>
              <a:rPr lang="sr-Latn-RS" sz="1800" dirty="0">
                <a:ea typeface="Open Sans" charset="0"/>
                <a:cs typeface="Open Sans" charset="0"/>
              </a:rPr>
              <a:t>Izvor podataka:  ACEA, </a:t>
            </a:r>
            <a:r>
              <a:rPr lang="sr-Latn-RS" sz="1800" dirty="0" err="1">
                <a:ea typeface="Open Sans" charset="0"/>
                <a:cs typeface="Open Sans" charset="0"/>
              </a:rPr>
              <a:t>Cube</a:t>
            </a:r>
            <a:r>
              <a:rPr lang="sr-Latn-RS" sz="1800" dirty="0">
                <a:ea typeface="Open Sans" charset="0"/>
                <a:cs typeface="Open Sans" charset="0"/>
              </a:rPr>
              <a:t> </a:t>
            </a:r>
            <a:r>
              <a:rPr lang="sr-Latn-RS" sz="1800" dirty="0" err="1">
                <a:ea typeface="Open Sans" charset="0"/>
                <a:cs typeface="Open Sans" charset="0"/>
              </a:rPr>
              <a:t>Solutions</a:t>
            </a:r>
            <a:endParaRPr lang="sr-Latn-CS" sz="1800" dirty="0">
              <a:ea typeface="Open Sans" charset="0"/>
              <a:cs typeface="Open Sans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1F3047E-0274-2AF9-79F6-99AD7476B895}"/>
              </a:ext>
            </a:extLst>
          </p:cNvPr>
          <p:cNvSpPr txBox="1"/>
          <p:nvPr/>
        </p:nvSpPr>
        <p:spPr>
          <a:xfrm>
            <a:off x="3060776" y="-50464"/>
            <a:ext cx="12166447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1"/>
              </a:lnSpc>
              <a:spcBef>
                <a:spcPct val="0"/>
              </a:spcBef>
            </a:pPr>
            <a:r>
              <a:rPr lang="sr-Latn-RS" sz="6600" dirty="0">
                <a:latin typeface="+mj-lt"/>
              </a:rPr>
              <a:t>E-</a:t>
            </a:r>
            <a:r>
              <a:rPr lang="sr-Latn-RS" sz="6600" dirty="0" err="1">
                <a:latin typeface="+mj-lt"/>
              </a:rPr>
              <a:t>mobility</a:t>
            </a:r>
            <a:r>
              <a:rPr lang="sr-Latn-RS" sz="6600" dirty="0">
                <a:latin typeface="+mj-lt"/>
              </a:rPr>
              <a:t> in </a:t>
            </a:r>
            <a:r>
              <a:rPr lang="sr-Latn-RS" sz="6600" dirty="0" err="1">
                <a:latin typeface="+mj-lt"/>
              </a:rPr>
              <a:t>Serbia</a:t>
            </a:r>
            <a:endParaRPr lang="en-US" sz="8586" dirty="0">
              <a:latin typeface="+mj-lt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589DB83-8F4F-881E-E047-F53A3BB34545}"/>
              </a:ext>
            </a:extLst>
          </p:cNvPr>
          <p:cNvSpPr/>
          <p:nvPr/>
        </p:nvSpPr>
        <p:spPr>
          <a:xfrm flipV="1">
            <a:off x="5791200" y="1327157"/>
            <a:ext cx="6776554" cy="0"/>
          </a:xfrm>
          <a:prstGeom prst="line">
            <a:avLst/>
          </a:prstGeom>
          <a:ln w="76200" cap="flat">
            <a:solidFill>
              <a:srgbClr val="F03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08F65-AF5F-864A-13A9-96B37138E65A}"/>
              </a:ext>
            </a:extLst>
          </p:cNvPr>
          <p:cNvSpPr txBox="1"/>
          <p:nvPr/>
        </p:nvSpPr>
        <p:spPr>
          <a:xfrm>
            <a:off x="685800" y="1494566"/>
            <a:ext cx="10134600" cy="8940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sr-Latn-RS" sz="2800" b="1" kern="1200" dirty="0">
                <a:latin typeface="+mn-lt"/>
                <a:ea typeface="+mn-ea"/>
                <a:cs typeface="+mn-cs"/>
              </a:rPr>
              <a:t>   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Government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support</a:t>
            </a:r>
            <a:r>
              <a:rPr lang="en-GB" sz="2800" b="1" kern="1200" dirty="0">
                <a:latin typeface="+mn-lt"/>
                <a:ea typeface="+mn-ea"/>
                <a:cs typeface="+mn-cs"/>
              </a:rPr>
              <a:t>:</a:t>
            </a:r>
            <a:endParaRPr lang="sr-Latn-RS" sz="2800" b="1" kern="1200" dirty="0">
              <a:latin typeface="+mn-lt"/>
              <a:ea typeface="+mn-ea"/>
              <a:cs typeface="+mn-cs"/>
            </a:endParaRP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 err="1"/>
              <a:t>Government</a:t>
            </a:r>
            <a:r>
              <a:rPr lang="sr-Latn-RS" sz="2800" dirty="0"/>
              <a:t> </a:t>
            </a:r>
            <a:r>
              <a:rPr lang="sr-Latn-RS" sz="2800" dirty="0" err="1"/>
              <a:t>subsidies</a:t>
            </a:r>
            <a:r>
              <a:rPr lang="sr-Latn-RS" sz="2800" dirty="0"/>
              <a:t> </a:t>
            </a:r>
            <a:r>
              <a:rPr lang="sr-Latn-RS" sz="2800" dirty="0" err="1"/>
              <a:t>for</a:t>
            </a:r>
            <a:r>
              <a:rPr lang="sr-Latn-RS" sz="2800" dirty="0"/>
              <a:t> </a:t>
            </a:r>
            <a:r>
              <a:rPr lang="sr-Latn-RS" sz="2800" dirty="0" err="1"/>
              <a:t>purchasing</a:t>
            </a:r>
            <a:r>
              <a:rPr lang="sr-Latn-RS" sz="2800" dirty="0"/>
              <a:t> PHEV /BEV:</a:t>
            </a:r>
          </a:p>
          <a:p>
            <a:pPr marL="914400" lvl="1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400" dirty="0"/>
              <a:t>2020: 1M EUR</a:t>
            </a:r>
          </a:p>
          <a:p>
            <a:pPr marL="914400" lvl="1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400" dirty="0"/>
              <a:t>2021: 1M EUR</a:t>
            </a:r>
          </a:p>
          <a:p>
            <a:pPr marL="914400" lvl="1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400" dirty="0"/>
              <a:t>2022: 1.3M EUR</a:t>
            </a:r>
          </a:p>
          <a:p>
            <a:pPr marL="914400" lvl="1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400" dirty="0"/>
              <a:t>2023: 2.5M EUR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latin typeface="+mn-lt"/>
                <a:ea typeface="+mn-ea"/>
                <a:cs typeface="+mn-cs"/>
              </a:rPr>
              <a:t>5000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eur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dirty="0" err="1"/>
              <a:t>support</a:t>
            </a:r>
            <a:r>
              <a:rPr lang="sr-Latn-RS" sz="2800" dirty="0"/>
              <a:t> </a:t>
            </a:r>
            <a:r>
              <a:rPr lang="sr-Latn-RS" sz="2800" dirty="0" err="1"/>
              <a:t>for</a:t>
            </a:r>
            <a:r>
              <a:rPr lang="sr-Latn-RS" sz="2800" dirty="0"/>
              <a:t> BEV, 3500 </a:t>
            </a:r>
            <a:r>
              <a:rPr lang="sr-Latn-RS" sz="2800" dirty="0" err="1"/>
              <a:t>eur</a:t>
            </a:r>
            <a:r>
              <a:rPr lang="sr-Latn-RS" sz="2800" dirty="0"/>
              <a:t> </a:t>
            </a:r>
            <a:r>
              <a:rPr lang="sr-Latn-RS" sz="2800" dirty="0" err="1"/>
              <a:t>for</a:t>
            </a:r>
            <a:r>
              <a:rPr lang="sr-Latn-RS" sz="2800" dirty="0"/>
              <a:t> PHEV (CO2 </a:t>
            </a:r>
            <a:r>
              <a:rPr lang="sr-Latn-RS" sz="2800" dirty="0" err="1"/>
              <a:t>emmision</a:t>
            </a:r>
            <a:r>
              <a:rPr lang="sr-Latn-RS" sz="2800" dirty="0"/>
              <a:t> </a:t>
            </a:r>
            <a:r>
              <a:rPr lang="sr-Latn-RS" sz="2800" dirty="0" err="1"/>
              <a:t>bellow</a:t>
            </a:r>
            <a:r>
              <a:rPr lang="sr-Latn-RS" sz="2800" dirty="0"/>
              <a:t> 100g</a:t>
            </a:r>
            <a:r>
              <a:rPr lang="en-GB" sz="2800" dirty="0"/>
              <a:t>/km.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 err="1">
                <a:latin typeface="+mn-lt"/>
                <a:ea typeface="+mn-ea"/>
                <a:cs typeface="+mn-cs"/>
              </a:rPr>
              <a:t>BEV’s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and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PHEV’s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is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excluded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from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annual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registration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tax</a:t>
            </a: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b="1" dirty="0"/>
              <a:t>   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Key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problems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: 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latin typeface="+mn-lt"/>
                <a:ea typeface="+mn-ea"/>
                <a:cs typeface="+mn-cs"/>
              </a:rPr>
              <a:t>No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installed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</a:t>
            </a:r>
            <a:r>
              <a:rPr lang="sr-Latn-RS" sz="2800" dirty="0" err="1"/>
              <a:t>rgers</a:t>
            </a:r>
            <a:r>
              <a:rPr lang="sr-Latn-RS" sz="2800" dirty="0"/>
              <a:t> in </a:t>
            </a:r>
            <a:r>
              <a:rPr lang="sr-Latn-RS" sz="2800" dirty="0" err="1"/>
              <a:t>huge</a:t>
            </a:r>
            <a:r>
              <a:rPr lang="sr-Latn-RS" sz="2800" dirty="0"/>
              <a:t> </a:t>
            </a:r>
            <a:r>
              <a:rPr lang="sr-Latn-RS" sz="2800" dirty="0" err="1"/>
              <a:t>residental</a:t>
            </a:r>
            <a:r>
              <a:rPr lang="sr-Latn-RS" sz="2800" dirty="0"/>
              <a:t> </a:t>
            </a:r>
            <a:r>
              <a:rPr lang="sr-Latn-RS" sz="2800" dirty="0" err="1"/>
              <a:t>areas</a:t>
            </a:r>
            <a:r>
              <a:rPr lang="sr-Latn-RS" sz="2800" dirty="0"/>
              <a:t>;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 err="1"/>
              <a:t>Only</a:t>
            </a:r>
            <a:r>
              <a:rPr lang="sr-Latn-RS" sz="2800" dirty="0"/>
              <a:t> </a:t>
            </a:r>
            <a:r>
              <a:rPr lang="sr-Latn-RS" sz="2800" dirty="0" err="1"/>
              <a:t>possible</a:t>
            </a:r>
            <a:r>
              <a:rPr lang="sr-Latn-RS" sz="2800" dirty="0"/>
              <a:t> to </a:t>
            </a:r>
            <a:r>
              <a:rPr lang="sr-Latn-RS" sz="2800" dirty="0" err="1"/>
              <a:t>install</a:t>
            </a:r>
            <a:r>
              <a:rPr lang="sr-Latn-RS" sz="2800" dirty="0"/>
              <a:t> </a:t>
            </a:r>
            <a:r>
              <a:rPr lang="sr-Latn-RS" sz="2800" dirty="0" err="1"/>
              <a:t>chargers</a:t>
            </a:r>
            <a:r>
              <a:rPr lang="sr-Latn-RS" sz="2800" dirty="0"/>
              <a:t> in </a:t>
            </a:r>
            <a:r>
              <a:rPr lang="sr-Latn-RS" sz="2800" dirty="0" err="1"/>
              <a:t>buildings</a:t>
            </a:r>
            <a:r>
              <a:rPr lang="sr-Latn-RS" sz="2800" dirty="0"/>
              <a:t> </a:t>
            </a:r>
            <a:r>
              <a:rPr lang="sr-Latn-RS" sz="2800" dirty="0" err="1"/>
              <a:t>with</a:t>
            </a:r>
            <a:r>
              <a:rPr lang="sr-Latn-RS" sz="2800" dirty="0"/>
              <a:t> </a:t>
            </a:r>
            <a:r>
              <a:rPr lang="sr-Latn-RS" sz="2800" dirty="0" err="1"/>
              <a:t>garages</a:t>
            </a:r>
            <a:r>
              <a:rPr lang="sr-Latn-RS" sz="2800" dirty="0"/>
              <a:t>;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roadside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assistance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charging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Payment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kWh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spent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charger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sr-Latn-RS" sz="2800" dirty="0"/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situations</a:t>
            </a:r>
            <a:r>
              <a:rPr lang="sr-Latn-R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 err="1"/>
              <a:t>Not</a:t>
            </a:r>
            <a:r>
              <a:rPr lang="sr-Latn-RS" sz="2800" dirty="0"/>
              <a:t> </a:t>
            </a:r>
            <a:r>
              <a:rPr lang="sr-Latn-RS" sz="2800" dirty="0" err="1"/>
              <a:t>existing</a:t>
            </a:r>
            <a:r>
              <a:rPr lang="sr-Latn-RS" sz="2800" dirty="0"/>
              <a:t> </a:t>
            </a:r>
            <a:r>
              <a:rPr lang="sr-Latn-RS" sz="2800" dirty="0" err="1"/>
              <a:t>non-financials</a:t>
            </a:r>
            <a:r>
              <a:rPr lang="sr-Latn-RS" sz="2800" dirty="0"/>
              <a:t> </a:t>
            </a:r>
            <a:r>
              <a:rPr lang="sr-Latn-RS" sz="2800" dirty="0" err="1"/>
              <a:t>incentives</a:t>
            </a:r>
            <a:r>
              <a:rPr lang="sr-Latn-RS" sz="2800" dirty="0"/>
              <a:t> </a:t>
            </a:r>
            <a:r>
              <a:rPr lang="sr-Latn-RS" sz="2800" dirty="0" err="1"/>
              <a:t>like</a:t>
            </a:r>
            <a:r>
              <a:rPr lang="sr-Latn-RS" sz="2800" dirty="0"/>
              <a:t> </a:t>
            </a:r>
            <a:r>
              <a:rPr lang="sr-Latn-RS" sz="2800" dirty="0" err="1"/>
              <a:t>free</a:t>
            </a:r>
            <a:r>
              <a:rPr lang="sr-Latn-RS" sz="2800" dirty="0"/>
              <a:t> parking </a:t>
            </a:r>
            <a:r>
              <a:rPr lang="sr-Latn-RS" sz="2800" dirty="0" err="1"/>
              <a:t>or</a:t>
            </a:r>
            <a:r>
              <a:rPr lang="sr-Latn-RS" sz="2800" dirty="0"/>
              <a:t> </a:t>
            </a:r>
            <a:r>
              <a:rPr lang="sr-Latn-RS" sz="2800" dirty="0" err="1"/>
              <a:t>yellow</a:t>
            </a:r>
            <a:r>
              <a:rPr lang="sr-Latn-RS" sz="2800" dirty="0"/>
              <a:t> lane </a:t>
            </a:r>
            <a:r>
              <a:rPr lang="sr-Latn-RS" sz="2800" dirty="0" err="1"/>
              <a:t>use</a:t>
            </a:r>
            <a:r>
              <a:rPr lang="sr-Latn-RS" sz="2800" dirty="0"/>
              <a:t> </a:t>
            </a:r>
            <a:r>
              <a:rPr lang="sr-Latn-RS" sz="2800" dirty="0" err="1"/>
              <a:t>for</a:t>
            </a:r>
            <a:r>
              <a:rPr lang="sr-Latn-RS" sz="2800" dirty="0"/>
              <a:t> </a:t>
            </a:r>
            <a:r>
              <a:rPr lang="sr-Latn-RS" sz="2800" dirty="0" err="1"/>
              <a:t>BEVs</a:t>
            </a:r>
            <a:r>
              <a:rPr lang="sr-Latn-RS" sz="2800" dirty="0"/>
              <a:t>.</a:t>
            </a: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-"/>
            </a:pPr>
            <a:endParaRPr lang="en-GB" sz="1800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288E6B-E3BB-4F59-297A-845AB71B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036" y="1523500"/>
            <a:ext cx="4572000" cy="2848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B7A45A-049A-6DB7-81FF-43FF7B4EA028}"/>
              </a:ext>
            </a:extLst>
          </p:cNvPr>
          <p:cNvSpPr/>
          <p:nvPr/>
        </p:nvSpPr>
        <p:spPr>
          <a:xfrm>
            <a:off x="12888062" y="4658168"/>
            <a:ext cx="4557644" cy="465187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258"/>
            <a:endParaRPr lang="sr-Latn-R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700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4300"/>
            <a:ext cx="228600" cy="10172700"/>
            <a:chOff x="0" y="0"/>
            <a:chExt cx="75160" cy="2709333"/>
          </a:xfrm>
          <a:solidFill>
            <a:srgbClr val="F43B41"/>
          </a:solidFill>
        </p:grpSpPr>
        <p:sp>
          <p:nvSpPr>
            <p:cNvPr id="12" name="Freeform 11"/>
            <p:cNvSpPr/>
            <p:nvPr/>
          </p:nvSpPr>
          <p:spPr>
            <a:xfrm>
              <a:off x="0" y="0"/>
              <a:ext cx="75160" cy="2709333"/>
            </a:xfrm>
            <a:custGeom>
              <a:avLst/>
              <a:gdLst/>
              <a:ahLst/>
              <a:cxnLst/>
              <a:rect l="l" t="t" r="r" b="b"/>
              <a:pathLst>
                <a:path w="75160" h="2709333">
                  <a:moveTo>
                    <a:pt x="0" y="0"/>
                  </a:moveTo>
                  <a:lnTo>
                    <a:pt x="75160" y="0"/>
                  </a:lnTo>
                  <a:lnTo>
                    <a:pt x="7516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-38100"/>
              <a:ext cx="75160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096500"/>
            <a:ext cx="18288000" cy="304800"/>
          </a:xfrm>
          <a:prstGeom prst="rect">
            <a:avLst/>
          </a:prstGeom>
          <a:solidFill>
            <a:srgbClr val="F4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/>
          <p:cNvSpPr txBox="1"/>
          <p:nvPr/>
        </p:nvSpPr>
        <p:spPr>
          <a:xfrm>
            <a:off x="685800" y="2861196"/>
            <a:ext cx="167242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b="1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sr-Latn-RS" sz="2400" dirty="0">
              <a:ln w="0"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Clr>
                <a:srgbClr val="FF0000"/>
              </a:buClr>
              <a:buSzPct val="120000"/>
            </a:pPr>
            <a:endParaRPr lang="sr-Latn-R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D36BA1C-32EC-2239-573A-D6059E4510CB}"/>
              </a:ext>
            </a:extLst>
          </p:cNvPr>
          <p:cNvSpPr txBox="1"/>
          <p:nvPr/>
        </p:nvSpPr>
        <p:spPr>
          <a:xfrm>
            <a:off x="13974031" y="8561144"/>
            <a:ext cx="3857950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16"/>
              </a:lnSpc>
              <a:spcBef>
                <a:spcPct val="0"/>
              </a:spcBef>
            </a:pPr>
            <a:r>
              <a:rPr lang="sr-Latn-RS" sz="1800" dirty="0">
                <a:ea typeface="Open Sans" charset="0"/>
                <a:cs typeface="Open Sans" charset="0"/>
              </a:rPr>
              <a:t>Izvor podataka:  ACEA, </a:t>
            </a:r>
            <a:r>
              <a:rPr lang="sr-Latn-RS" sz="1800" dirty="0" err="1">
                <a:ea typeface="Open Sans" charset="0"/>
                <a:cs typeface="Open Sans" charset="0"/>
              </a:rPr>
              <a:t>Cube</a:t>
            </a:r>
            <a:r>
              <a:rPr lang="sr-Latn-RS" sz="1800" dirty="0">
                <a:ea typeface="Open Sans" charset="0"/>
                <a:cs typeface="Open Sans" charset="0"/>
              </a:rPr>
              <a:t> </a:t>
            </a:r>
            <a:r>
              <a:rPr lang="sr-Latn-RS" sz="1800" dirty="0" err="1">
                <a:ea typeface="Open Sans" charset="0"/>
                <a:cs typeface="Open Sans" charset="0"/>
              </a:rPr>
              <a:t>Solutions</a:t>
            </a:r>
            <a:endParaRPr lang="sr-Latn-CS" sz="1800" dirty="0">
              <a:ea typeface="Open Sans" charset="0"/>
              <a:cs typeface="Open Sans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1F3047E-0274-2AF9-79F6-99AD7476B895}"/>
              </a:ext>
            </a:extLst>
          </p:cNvPr>
          <p:cNvSpPr txBox="1"/>
          <p:nvPr/>
        </p:nvSpPr>
        <p:spPr>
          <a:xfrm>
            <a:off x="3060776" y="-50464"/>
            <a:ext cx="12166447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1"/>
              </a:lnSpc>
              <a:spcBef>
                <a:spcPct val="0"/>
              </a:spcBef>
            </a:pPr>
            <a:r>
              <a:rPr lang="sr-Latn-RS" sz="6600" dirty="0">
                <a:latin typeface="+mj-lt"/>
              </a:rPr>
              <a:t>E-</a:t>
            </a:r>
            <a:r>
              <a:rPr lang="sr-Latn-RS" sz="6600" dirty="0" err="1">
                <a:latin typeface="+mj-lt"/>
              </a:rPr>
              <a:t>mobility</a:t>
            </a:r>
            <a:r>
              <a:rPr lang="sr-Latn-RS" sz="6600" dirty="0">
                <a:latin typeface="+mj-lt"/>
              </a:rPr>
              <a:t> in </a:t>
            </a:r>
            <a:r>
              <a:rPr lang="sr-Latn-RS" sz="6600" dirty="0" err="1">
                <a:latin typeface="+mj-lt"/>
              </a:rPr>
              <a:t>Serbia</a:t>
            </a:r>
            <a:endParaRPr lang="en-US" sz="8586" dirty="0">
              <a:latin typeface="+mj-lt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589DB83-8F4F-881E-E047-F53A3BB34545}"/>
              </a:ext>
            </a:extLst>
          </p:cNvPr>
          <p:cNvSpPr/>
          <p:nvPr/>
        </p:nvSpPr>
        <p:spPr>
          <a:xfrm flipV="1">
            <a:off x="5791200" y="1327157"/>
            <a:ext cx="6776554" cy="0"/>
          </a:xfrm>
          <a:prstGeom prst="line">
            <a:avLst/>
          </a:prstGeom>
          <a:ln w="76200" cap="flat">
            <a:solidFill>
              <a:srgbClr val="F03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08F65-AF5F-864A-13A9-96B37138E65A}"/>
              </a:ext>
            </a:extLst>
          </p:cNvPr>
          <p:cNvSpPr txBox="1"/>
          <p:nvPr/>
        </p:nvSpPr>
        <p:spPr>
          <a:xfrm>
            <a:off x="548997" y="2112665"/>
            <a:ext cx="10134600" cy="8694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sr-Latn-RS" sz="2800" b="1" kern="1200" dirty="0">
                <a:latin typeface="+mn-lt"/>
                <a:ea typeface="+mn-ea"/>
                <a:cs typeface="+mn-cs"/>
              </a:rPr>
              <a:t>   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Next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steps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, future </a:t>
            </a:r>
            <a:r>
              <a:rPr lang="sr-Latn-RS" sz="2800" b="1" kern="1200" dirty="0" err="1">
                <a:latin typeface="+mn-lt"/>
                <a:ea typeface="+mn-ea"/>
                <a:cs typeface="+mn-cs"/>
              </a:rPr>
              <a:t>development</a:t>
            </a:r>
            <a:r>
              <a:rPr lang="sr-Latn-R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800" b="1" kern="1200" dirty="0">
                <a:latin typeface="+mn-lt"/>
                <a:ea typeface="+mn-ea"/>
                <a:cs typeface="+mn-cs"/>
              </a:rPr>
              <a:t>:</a:t>
            </a: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endParaRPr lang="sr-Latn-RS" dirty="0"/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 err="1">
                <a:latin typeface="+mn-lt"/>
                <a:ea typeface="+mn-ea"/>
                <a:cs typeface="+mn-cs"/>
              </a:rPr>
              <a:t>Public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tender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for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transforming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16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Highway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rest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areas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into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Green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Stations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. </a:t>
            </a:r>
          </a:p>
          <a:p>
            <a:pPr marL="1371600" lvl="2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latin typeface="+mn-lt"/>
                <a:ea typeface="+mn-ea"/>
                <a:cs typeface="+mn-cs"/>
              </a:rPr>
              <a:t>80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new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DC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charges</a:t>
            </a:r>
            <a:r>
              <a:rPr lang="sr-Latn-RS" sz="2800" dirty="0"/>
              <a:t> </a:t>
            </a:r>
            <a:r>
              <a:rPr lang="sr-Latn-RS" sz="2800" dirty="0" err="1"/>
              <a:t>with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min.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power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150kW /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Charger</a:t>
            </a:r>
            <a:endParaRPr lang="sr-Latn-RS" sz="2800" dirty="0"/>
          </a:p>
          <a:p>
            <a:pPr marL="1371600" lvl="2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>
                <a:latin typeface="+mn-lt"/>
                <a:ea typeface="+mn-ea"/>
                <a:cs typeface="+mn-cs"/>
              </a:rPr>
              <a:t>1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charger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consisting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of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min. 2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chargin</a:t>
            </a:r>
            <a:r>
              <a:rPr lang="sr-Latn-RS" sz="2800" dirty="0" err="1"/>
              <a:t>g</a:t>
            </a:r>
            <a:r>
              <a:rPr lang="sr-Latn-RS" sz="2800" dirty="0"/>
              <a:t> </a:t>
            </a:r>
            <a:r>
              <a:rPr lang="sr-Latn-RS" sz="2800" dirty="0" err="1"/>
              <a:t>points</a:t>
            </a: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marL="1371600" lvl="2" indent="-45720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New 10 DC </a:t>
            </a:r>
            <a:r>
              <a:rPr lang="sr-Latn-RS" sz="2800" dirty="0" err="1"/>
              <a:t>chargers</a:t>
            </a:r>
            <a:r>
              <a:rPr lang="sr-Latn-RS" sz="2800" dirty="0"/>
              <a:t> at </a:t>
            </a:r>
            <a:r>
              <a:rPr lang="sr-Latn-RS" sz="2800" dirty="0" err="1"/>
              <a:t>Highway</a:t>
            </a:r>
            <a:r>
              <a:rPr lang="sr-Latn-RS" sz="2800" dirty="0"/>
              <a:t> </a:t>
            </a:r>
            <a:r>
              <a:rPr lang="sr-Latn-RS" sz="2800" dirty="0" err="1"/>
              <a:t>toll</a:t>
            </a:r>
            <a:r>
              <a:rPr lang="sr-Latn-RS" sz="2800" dirty="0"/>
              <a:t> </a:t>
            </a:r>
            <a:r>
              <a:rPr lang="sr-Latn-RS" sz="2800" dirty="0" err="1"/>
              <a:t>stations</a:t>
            </a: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600 </a:t>
            </a:r>
            <a:r>
              <a:rPr lang="sr-Latn-RS" sz="2800" dirty="0" err="1"/>
              <a:t>new</a:t>
            </a:r>
            <a:r>
              <a:rPr lang="sr-Latn-RS" sz="2800" dirty="0"/>
              <a:t> DC </a:t>
            </a:r>
            <a:r>
              <a:rPr lang="sr-Latn-RS" sz="2800" dirty="0" err="1"/>
              <a:t>chargers</a:t>
            </a:r>
            <a:r>
              <a:rPr lang="sr-Latn-RS" sz="2800" dirty="0"/>
              <a:t> in </a:t>
            </a:r>
            <a:r>
              <a:rPr lang="sr-Latn-RS" sz="2800" dirty="0" err="1"/>
              <a:t>next</a:t>
            </a:r>
            <a:r>
              <a:rPr lang="sr-Latn-RS" sz="2800" dirty="0"/>
              <a:t> </a:t>
            </a:r>
            <a:r>
              <a:rPr lang="sr-Latn-RS" sz="2800" dirty="0" err="1"/>
              <a:t>years</a:t>
            </a:r>
            <a:r>
              <a:rPr lang="sr-Latn-RS" sz="2800" dirty="0"/>
              <a:t> on Petrol </a:t>
            </a:r>
            <a:r>
              <a:rPr lang="sr-Latn-RS" sz="2800" dirty="0" err="1"/>
              <a:t>stations</a:t>
            </a:r>
            <a:endParaRPr lang="sr-Latn-RS" sz="2800" dirty="0"/>
          </a:p>
          <a:p>
            <a:pPr marL="457200" indent="-457200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/>
              <a:t>   	 </a:t>
            </a:r>
            <a:r>
              <a:rPr lang="sr-Latn-RS" sz="2400" dirty="0"/>
              <a:t>(</a:t>
            </a:r>
            <a:r>
              <a:rPr lang="sr-Latn-RS" sz="2400" dirty="0" err="1"/>
              <a:t>All</a:t>
            </a:r>
            <a:r>
              <a:rPr lang="sr-Latn-RS" sz="2400" dirty="0"/>
              <a:t> </a:t>
            </a:r>
            <a:r>
              <a:rPr lang="sr-Latn-RS" sz="2400" dirty="0" err="1"/>
              <a:t>petrol</a:t>
            </a:r>
            <a:r>
              <a:rPr lang="sr-Latn-RS" sz="2400" dirty="0"/>
              <a:t> </a:t>
            </a:r>
            <a:r>
              <a:rPr lang="sr-Latn-RS" sz="2400" dirty="0" err="1"/>
              <a:t>stations</a:t>
            </a:r>
            <a:r>
              <a:rPr lang="sr-Latn-RS" sz="2400" dirty="0"/>
              <a:t>  </a:t>
            </a:r>
            <a:r>
              <a:rPr lang="sr-Latn-RS" sz="2400" dirty="0" err="1"/>
              <a:t>located</a:t>
            </a:r>
            <a:r>
              <a:rPr lang="sr-Latn-RS" sz="2400" dirty="0"/>
              <a:t> on </a:t>
            </a:r>
            <a:r>
              <a:rPr lang="sr-Latn-RS" sz="2400" dirty="0" err="1"/>
              <a:t>highways</a:t>
            </a:r>
            <a:r>
              <a:rPr lang="sr-Latn-RS" sz="2400" dirty="0"/>
              <a:t> </a:t>
            </a:r>
            <a:r>
              <a:rPr lang="sr-Latn-RS" sz="2400" dirty="0" err="1"/>
              <a:t>and</a:t>
            </a:r>
            <a:r>
              <a:rPr lang="sr-Latn-RS" sz="2400" dirty="0"/>
              <a:t> </a:t>
            </a:r>
            <a:r>
              <a:rPr lang="sr-Latn-RS" sz="2400" dirty="0" err="1"/>
              <a:t>motorways</a:t>
            </a:r>
            <a:r>
              <a:rPr lang="sr-Latn-RS" sz="2400" dirty="0"/>
              <a:t> </a:t>
            </a:r>
            <a:r>
              <a:rPr lang="sr-Latn-RS" sz="2400" dirty="0" err="1"/>
              <a:t>have</a:t>
            </a:r>
            <a:endParaRPr lang="sr-Latn-RS" sz="2400" dirty="0"/>
          </a:p>
          <a:p>
            <a:pPr marL="342900" indent="-342900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400" dirty="0"/>
              <a:t>	 to  </a:t>
            </a:r>
            <a:r>
              <a:rPr lang="sr-Latn-RS" sz="2400" dirty="0" err="1"/>
              <a:t>install</a:t>
            </a:r>
            <a:r>
              <a:rPr lang="sr-Latn-RS" sz="2400" dirty="0"/>
              <a:t> at </a:t>
            </a:r>
            <a:r>
              <a:rPr lang="sr-Latn-RS" sz="2400" dirty="0" err="1"/>
              <a:t>least</a:t>
            </a:r>
            <a:r>
              <a:rPr lang="sr-Latn-RS" sz="2400" dirty="0"/>
              <a:t> 1 DC </a:t>
            </a:r>
            <a:r>
              <a:rPr lang="sr-Latn-RS" sz="2400" dirty="0" err="1"/>
              <a:t>charger</a:t>
            </a:r>
            <a:r>
              <a:rPr lang="sr-Latn-RS" sz="2400" dirty="0"/>
              <a:t> on </a:t>
            </a:r>
            <a:r>
              <a:rPr lang="sr-Latn-RS" sz="2400" dirty="0" err="1"/>
              <a:t>every</a:t>
            </a:r>
            <a:r>
              <a:rPr lang="sr-Latn-RS" sz="2400" dirty="0"/>
              <a:t> 4 </a:t>
            </a:r>
            <a:r>
              <a:rPr lang="sr-Latn-RS" sz="2400" dirty="0" err="1"/>
              <a:t>refuelling</a:t>
            </a:r>
            <a:r>
              <a:rPr lang="sr-Latn-RS" sz="2400" dirty="0"/>
              <a:t> </a:t>
            </a:r>
            <a:r>
              <a:rPr lang="sr-Latn-RS" sz="2400" dirty="0" err="1"/>
              <a:t>pumps</a:t>
            </a:r>
            <a:r>
              <a:rPr lang="sr-Latn-RS" sz="2400" dirty="0"/>
              <a:t>)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kern="1200" dirty="0" err="1">
                <a:latin typeface="+mn-lt"/>
                <a:ea typeface="+mn-ea"/>
                <a:cs typeface="+mn-cs"/>
              </a:rPr>
              <a:t>All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new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residental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buildings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must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have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installed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EV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chargers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 err="1"/>
              <a:t>Simplifying</a:t>
            </a:r>
            <a:r>
              <a:rPr lang="sr-Latn-RS" sz="2800" dirty="0"/>
              <a:t> procedure </a:t>
            </a:r>
            <a:r>
              <a:rPr lang="sr-Latn-RS" sz="2800" dirty="0" err="1"/>
              <a:t>for</a:t>
            </a:r>
            <a:r>
              <a:rPr lang="sr-Latn-RS" sz="2800" dirty="0"/>
              <a:t> </a:t>
            </a:r>
            <a:r>
              <a:rPr lang="sr-Latn-RS" sz="2800" dirty="0" err="1"/>
              <a:t>installing</a:t>
            </a:r>
            <a:r>
              <a:rPr lang="sr-Latn-RS" sz="2800" dirty="0"/>
              <a:t> </a:t>
            </a:r>
            <a:r>
              <a:rPr lang="sr-Latn-RS" sz="2800" dirty="0" err="1"/>
              <a:t>charger</a:t>
            </a:r>
            <a:r>
              <a:rPr lang="sr-Latn-RS" sz="2800" dirty="0"/>
              <a:t> in </a:t>
            </a:r>
            <a:r>
              <a:rPr lang="sr-Latn-RS" sz="2800" dirty="0" err="1"/>
              <a:t>residental</a:t>
            </a:r>
            <a:r>
              <a:rPr lang="sr-Latn-RS" sz="2800" dirty="0"/>
              <a:t> area;</a:t>
            </a:r>
          </a:p>
          <a:p>
            <a: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›"/>
            </a:pPr>
            <a:r>
              <a:rPr lang="sr-Latn-RS" sz="2800" dirty="0" err="1"/>
              <a:t>Law</a:t>
            </a:r>
            <a:r>
              <a:rPr lang="sr-Latn-RS" sz="2800" dirty="0"/>
              <a:t> to be </a:t>
            </a:r>
            <a:r>
              <a:rPr lang="sr-Latn-RS" sz="2800" dirty="0" err="1"/>
              <a:t>changed</a:t>
            </a:r>
            <a:r>
              <a:rPr lang="sr-Latn-RS" sz="2800" dirty="0"/>
              <a:t>: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Payment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to be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per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kWh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,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not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per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time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spent</a:t>
            </a:r>
            <a:r>
              <a:rPr lang="sr-Latn-RS" sz="2800" kern="1200" dirty="0">
                <a:latin typeface="+mn-lt"/>
                <a:ea typeface="+mn-ea"/>
                <a:cs typeface="+mn-cs"/>
              </a:rPr>
              <a:t> on </a:t>
            </a:r>
            <a:r>
              <a:rPr lang="sr-Latn-RS" sz="2800" kern="1200" dirty="0" err="1">
                <a:latin typeface="+mn-lt"/>
                <a:ea typeface="+mn-ea"/>
                <a:cs typeface="+mn-cs"/>
              </a:rPr>
              <a:t>charger</a:t>
            </a: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-"/>
            </a:pPr>
            <a:endParaRPr lang="sr-Latn-RS" sz="2800" kern="1200" dirty="0">
              <a:latin typeface="+mn-lt"/>
              <a:ea typeface="+mn-ea"/>
              <a:cs typeface="+mn-cs"/>
            </a:endParaRPr>
          </a:p>
          <a:p>
            <a: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-"/>
            </a:pPr>
            <a:endParaRPr lang="en-GB" sz="2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23" descr="A white car with blue lights&#10;&#10;Description automatically generated">
            <a:extLst>
              <a:ext uri="{FF2B5EF4-FFF2-40B4-BE49-F238E27FC236}">
                <a16:creationId xmlns:a16="http://schemas.microsoft.com/office/drawing/2014/main" id="{39512CCE-9337-5117-A90D-C82043E0A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4" t="6553" r="17180" b="454"/>
          <a:stretch/>
        </p:blipFill>
        <p:spPr>
          <a:xfrm>
            <a:off x="12505774" y="1921852"/>
            <a:ext cx="5041089" cy="617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1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/>
          <p:nvPr/>
        </p:nvSpPr>
        <p:spPr>
          <a:xfrm>
            <a:off x="1143000" y="31558"/>
            <a:ext cx="1755880" cy="1930016"/>
          </a:xfrm>
          <a:custGeom>
            <a:avLst/>
            <a:gdLst/>
            <a:ahLst/>
            <a:cxnLst/>
            <a:rect l="l" t="t" r="r" b="b"/>
            <a:pathLst>
              <a:path w="1755880" h="1930016">
                <a:moveTo>
                  <a:pt x="0" y="0"/>
                </a:moveTo>
                <a:lnTo>
                  <a:pt x="1755880" y="0"/>
                </a:lnTo>
                <a:lnTo>
                  <a:pt x="1755880" y="1930016"/>
                </a:lnTo>
                <a:lnTo>
                  <a:pt x="0" y="1930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0940" y="2400300"/>
            <a:ext cx="13607481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Electric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vehicles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as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Automotive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industries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answer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upon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EU „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green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agenda 2050“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and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2035 „CO2 –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zero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emission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“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regulations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;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Number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BEV’s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and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PHEV’s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will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be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dramatically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increased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as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we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are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going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towards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2035. In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Serbia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as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well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.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Serbia’s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current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infrastrucute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not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enough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to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cover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upcoming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increasing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number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BEV’s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and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PHEV’s</a:t>
            </a: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Serbian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Government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has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recognized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critical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points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and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is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expected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in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next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3200" dirty="0" err="1">
                <a:ln w="0"/>
                <a:ea typeface="Open Sans" panose="020B0604020202020204" charset="0"/>
                <a:cs typeface="Open Sans" panose="020B0604020202020204" charset="0"/>
              </a:rPr>
              <a:t>years</a:t>
            </a:r>
            <a:r>
              <a:rPr lang="sr-Latn-RS" sz="3200" dirty="0">
                <a:ln w="0"/>
                <a:ea typeface="Open Sans" panose="020B0604020202020204" charset="0"/>
                <a:cs typeface="Open Sans" panose="020B0604020202020204" charset="0"/>
              </a:rPr>
              <a:t>: </a:t>
            </a:r>
          </a:p>
          <a:p>
            <a:pPr algn="just">
              <a:buClr>
                <a:srgbClr val="FF0000"/>
              </a:buClr>
              <a:buSzPct val="120000"/>
            </a:pPr>
            <a:endParaRPr lang="sr-Latn-R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Acceleration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infrastructure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development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;</a:t>
            </a:r>
          </a:p>
          <a:p>
            <a:pPr marL="800100" lvl="1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To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make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right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choice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of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equipment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avoiding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mistakes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made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by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some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other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countries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;</a:t>
            </a:r>
          </a:p>
          <a:p>
            <a:pPr marL="800100" lvl="1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Providers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to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enable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24/7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support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and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00-24h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call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center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en-US" sz="28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To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continue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with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government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subsidies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in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next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years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;</a:t>
            </a:r>
          </a:p>
          <a:p>
            <a:pPr marL="800100" lvl="1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To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simplify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procedure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for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subsidies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application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en-US" sz="28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800100" lvl="1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Introducing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non-financial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incentives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by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state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and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authorities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as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well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(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free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parking,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free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toll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free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driving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through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yellow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 line </a:t>
            </a:r>
            <a:r>
              <a:rPr lang="sr-Latn-RS" sz="2800" dirty="0" err="1">
                <a:ln w="0"/>
                <a:ea typeface="Open Sans" panose="020B0604020202020204" charset="0"/>
                <a:cs typeface="Open Sans" panose="020B0604020202020204" charset="0"/>
              </a:rPr>
              <a:t>etc</a:t>
            </a:r>
            <a:r>
              <a:rPr lang="sr-Latn-RS" sz="2800" dirty="0">
                <a:ln w="0"/>
                <a:ea typeface="Open Sans" panose="020B0604020202020204" charset="0"/>
                <a:cs typeface="Open Sans" panose="020B0604020202020204" charset="0"/>
              </a:rPr>
              <a:t>.)</a:t>
            </a:r>
            <a:endParaRPr lang="en-US" sz="28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 panose="020B0604020202020204" pitchFamily="34" charset="0"/>
              <a:buChar char="›"/>
            </a:pPr>
            <a:endParaRPr lang="en-US" sz="3200" dirty="0">
              <a:ln w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buClr>
                <a:srgbClr val="FF0000"/>
              </a:buClr>
              <a:buSzPct val="120000"/>
            </a:pPr>
            <a:endParaRPr lang="en-US" sz="3200" dirty="0">
              <a:ln w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1C22B-BAF2-C690-7FC0-95D951A999E5}"/>
              </a:ext>
            </a:extLst>
          </p:cNvPr>
          <p:cNvGrpSpPr/>
          <p:nvPr/>
        </p:nvGrpSpPr>
        <p:grpSpPr>
          <a:xfrm>
            <a:off x="3028308" y="723900"/>
            <a:ext cx="11587269" cy="742832"/>
            <a:chOff x="3805641" y="593592"/>
            <a:chExt cx="11587269" cy="742832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54F4913-58F0-DBCB-649D-CE2AED38F545}"/>
                </a:ext>
              </a:extLst>
            </p:cNvPr>
            <p:cNvSpPr txBox="1"/>
            <p:nvPr/>
          </p:nvSpPr>
          <p:spPr>
            <a:xfrm>
              <a:off x="3805641" y="593592"/>
              <a:ext cx="11587269" cy="7428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44"/>
                </a:lnSpc>
              </a:pPr>
              <a:r>
                <a:rPr lang="sr-Latn-RS" sz="6600" dirty="0">
                  <a:latin typeface="+mj-lt"/>
                </a:rPr>
                <a:t>CONCLUSION</a:t>
              </a:r>
              <a:endParaRPr lang="en-US" sz="6600" dirty="0">
                <a:latin typeface="+mj-lt"/>
              </a:endParaRPr>
            </a:p>
          </p:txBody>
        </p:sp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68C54B02-217A-FD50-0F1E-A746595A90AA}"/>
                </a:ext>
              </a:extLst>
            </p:cNvPr>
            <p:cNvSpPr/>
            <p:nvPr/>
          </p:nvSpPr>
          <p:spPr>
            <a:xfrm flipV="1">
              <a:off x="7330533" y="1336423"/>
              <a:ext cx="4648200" cy="0"/>
            </a:xfrm>
            <a:prstGeom prst="line">
              <a:avLst/>
            </a:prstGeom>
            <a:ln w="76200" cap="flat">
              <a:solidFill>
                <a:srgbClr val="F03D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A2D986A2-7D5F-3FC7-6712-11B0C6775A3F}"/>
              </a:ext>
            </a:extLst>
          </p:cNvPr>
          <p:cNvGrpSpPr/>
          <p:nvPr/>
        </p:nvGrpSpPr>
        <p:grpSpPr>
          <a:xfrm>
            <a:off x="0" y="114300"/>
            <a:ext cx="228600" cy="10172700"/>
            <a:chOff x="0" y="0"/>
            <a:chExt cx="75160" cy="2709333"/>
          </a:xfrm>
          <a:solidFill>
            <a:srgbClr val="F43B41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7AD5AD8-3B83-5DC1-FFEF-EC5C9E486597}"/>
                </a:ext>
              </a:extLst>
            </p:cNvPr>
            <p:cNvSpPr/>
            <p:nvPr/>
          </p:nvSpPr>
          <p:spPr>
            <a:xfrm>
              <a:off x="0" y="0"/>
              <a:ext cx="75160" cy="2709333"/>
            </a:xfrm>
            <a:custGeom>
              <a:avLst/>
              <a:gdLst/>
              <a:ahLst/>
              <a:cxnLst/>
              <a:rect l="l" t="t" r="r" b="b"/>
              <a:pathLst>
                <a:path w="75160" h="2709333">
                  <a:moveTo>
                    <a:pt x="0" y="0"/>
                  </a:moveTo>
                  <a:lnTo>
                    <a:pt x="75160" y="0"/>
                  </a:lnTo>
                  <a:lnTo>
                    <a:pt x="7516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E41C945D-8DDA-619C-C5C0-39AFDE955CE1}"/>
                </a:ext>
              </a:extLst>
            </p:cNvPr>
            <p:cNvSpPr txBox="1"/>
            <p:nvPr/>
          </p:nvSpPr>
          <p:spPr>
            <a:xfrm>
              <a:off x="0" y="-38100"/>
              <a:ext cx="75160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Rectangle 14">
            <a:extLst>
              <a:ext uri="{FF2B5EF4-FFF2-40B4-BE49-F238E27FC236}">
                <a16:creationId xmlns:a16="http://schemas.microsoft.com/office/drawing/2014/main" id="{56AB8658-1726-AB47-0F3F-E35B678FD539}"/>
              </a:ext>
            </a:extLst>
          </p:cNvPr>
          <p:cNvSpPr/>
          <p:nvPr/>
        </p:nvSpPr>
        <p:spPr>
          <a:xfrm>
            <a:off x="0" y="10096500"/>
            <a:ext cx="18288000" cy="304800"/>
          </a:xfrm>
          <a:prstGeom prst="rect">
            <a:avLst/>
          </a:prstGeom>
          <a:solidFill>
            <a:srgbClr val="F4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90714">
            <a:off x="-1002192" y="-2069096"/>
            <a:ext cx="7911788" cy="3164715"/>
          </a:xfrm>
          <a:custGeom>
            <a:avLst/>
            <a:gdLst/>
            <a:ahLst/>
            <a:cxnLst/>
            <a:rect l="l" t="t" r="r" b="b"/>
            <a:pathLst>
              <a:path w="7911788" h="3164715">
                <a:moveTo>
                  <a:pt x="0" y="0"/>
                </a:moveTo>
                <a:lnTo>
                  <a:pt x="7911789" y="0"/>
                </a:lnTo>
                <a:lnTo>
                  <a:pt x="7911789" y="3164715"/>
                </a:lnTo>
                <a:lnTo>
                  <a:pt x="0" y="316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390714" flipH="1" flipV="1">
            <a:off x="11378403" y="9191381"/>
            <a:ext cx="7911788" cy="3164715"/>
          </a:xfrm>
          <a:custGeom>
            <a:avLst/>
            <a:gdLst/>
            <a:ahLst/>
            <a:cxnLst/>
            <a:rect l="l" t="t" r="r" b="b"/>
            <a:pathLst>
              <a:path w="7911788" h="3164715">
                <a:moveTo>
                  <a:pt x="7911789" y="3164715"/>
                </a:moveTo>
                <a:lnTo>
                  <a:pt x="0" y="3164715"/>
                </a:lnTo>
                <a:lnTo>
                  <a:pt x="0" y="0"/>
                </a:lnTo>
                <a:lnTo>
                  <a:pt x="7911789" y="0"/>
                </a:lnTo>
                <a:lnTo>
                  <a:pt x="7911789" y="31647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41957">
            <a:off x="12894170" y="-493190"/>
            <a:ext cx="7444268" cy="2782295"/>
          </a:xfrm>
          <a:custGeom>
            <a:avLst/>
            <a:gdLst/>
            <a:ahLst/>
            <a:cxnLst/>
            <a:rect l="l" t="t" r="r" b="b"/>
            <a:pathLst>
              <a:path w="7444268" h="2782295">
                <a:moveTo>
                  <a:pt x="0" y="0"/>
                </a:moveTo>
                <a:lnTo>
                  <a:pt x="7444268" y="0"/>
                </a:lnTo>
                <a:lnTo>
                  <a:pt x="7444268" y="2782296"/>
                </a:lnTo>
                <a:lnTo>
                  <a:pt x="0" y="2782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841957" flipH="1" flipV="1">
            <a:off x="-1661165" y="8227183"/>
            <a:ext cx="7444268" cy="2782295"/>
          </a:xfrm>
          <a:custGeom>
            <a:avLst/>
            <a:gdLst/>
            <a:ahLst/>
            <a:cxnLst/>
            <a:rect l="l" t="t" r="r" b="b"/>
            <a:pathLst>
              <a:path w="7444268" h="2782295">
                <a:moveTo>
                  <a:pt x="7444268" y="2782295"/>
                </a:moveTo>
                <a:lnTo>
                  <a:pt x="0" y="2782295"/>
                </a:lnTo>
                <a:lnTo>
                  <a:pt x="0" y="0"/>
                </a:lnTo>
                <a:lnTo>
                  <a:pt x="7444268" y="0"/>
                </a:lnTo>
                <a:lnTo>
                  <a:pt x="7444268" y="27822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4"/>
          <p:cNvSpPr/>
          <p:nvPr/>
        </p:nvSpPr>
        <p:spPr>
          <a:xfrm>
            <a:off x="7739579" y="6220462"/>
            <a:ext cx="2808840" cy="3083220"/>
          </a:xfrm>
          <a:custGeom>
            <a:avLst/>
            <a:gdLst/>
            <a:ahLst/>
            <a:cxnLst/>
            <a:rect l="l" t="t" r="r" b="b"/>
            <a:pathLst>
              <a:path w="1755880" h="1930016">
                <a:moveTo>
                  <a:pt x="0" y="0"/>
                </a:moveTo>
                <a:lnTo>
                  <a:pt x="1755880" y="0"/>
                </a:lnTo>
                <a:lnTo>
                  <a:pt x="1755880" y="1930016"/>
                </a:lnTo>
                <a:lnTo>
                  <a:pt x="0" y="1930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D72D0A-73A7-F414-AE2A-22714A10F049}"/>
              </a:ext>
            </a:extLst>
          </p:cNvPr>
          <p:cNvGrpSpPr/>
          <p:nvPr/>
        </p:nvGrpSpPr>
        <p:grpSpPr>
          <a:xfrm>
            <a:off x="2473630" y="2671856"/>
            <a:ext cx="13340737" cy="2269191"/>
            <a:chOff x="2473629" y="3091605"/>
            <a:chExt cx="13340737" cy="2269191"/>
          </a:xfrm>
        </p:grpSpPr>
        <p:sp>
          <p:nvSpPr>
            <p:cNvPr id="18" name="TextBox 18"/>
            <p:cNvSpPr txBox="1"/>
            <p:nvPr/>
          </p:nvSpPr>
          <p:spPr>
            <a:xfrm>
              <a:off x="2473629" y="3091605"/>
              <a:ext cx="13340737" cy="154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7"/>
                </a:lnSpc>
              </a:pPr>
              <a:r>
                <a:rPr lang="sr-Latn-CS" sz="10039" dirty="0">
                  <a:solidFill>
                    <a:srgbClr val="F73A40"/>
                  </a:solidFill>
                  <a:latin typeface="Garet 1 Bold"/>
                </a:rPr>
                <a:t>THANK YOU</a:t>
              </a:r>
              <a:endParaRPr lang="en-US" sz="10039" dirty="0">
                <a:solidFill>
                  <a:srgbClr val="F73A40"/>
                </a:solidFill>
                <a:latin typeface="Garet 1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208674" y="4512166"/>
              <a:ext cx="11870649" cy="848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58"/>
                </a:lnSpc>
              </a:pPr>
              <a:r>
                <a:rPr lang="sr-Latn-CS" sz="6600" dirty="0" err="1">
                  <a:solidFill>
                    <a:srgbClr val="000000"/>
                  </a:solidFill>
                </a:rPr>
                <a:t>For</a:t>
              </a:r>
              <a:r>
                <a:rPr lang="sr-Latn-CS" sz="6600" dirty="0">
                  <a:solidFill>
                    <a:srgbClr val="000000"/>
                  </a:solidFill>
                </a:rPr>
                <a:t> </a:t>
              </a:r>
              <a:r>
                <a:rPr lang="sr-Latn-CS" sz="6600" dirty="0" err="1">
                  <a:solidFill>
                    <a:srgbClr val="000000"/>
                  </a:solidFill>
                </a:rPr>
                <a:t>attention</a:t>
              </a:r>
              <a:endParaRPr lang="en-US" sz="6600" dirty="0">
                <a:solidFill>
                  <a:srgbClr val="000000"/>
                </a:solidFill>
              </a:endParaRPr>
            </a:p>
          </p:txBody>
        </p:sp>
        <p:sp>
          <p:nvSpPr>
            <p:cNvPr id="21" name="AutoShape 2"/>
            <p:cNvSpPr/>
            <p:nvPr/>
          </p:nvSpPr>
          <p:spPr>
            <a:xfrm flipV="1">
              <a:off x="6781799" y="5360796"/>
              <a:ext cx="4800600" cy="0"/>
            </a:xfrm>
            <a:prstGeom prst="line">
              <a:avLst/>
            </a:prstGeom>
            <a:ln w="76200" cap="flat">
              <a:solidFill>
                <a:srgbClr val="F73A4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735</Words>
  <Application>Microsoft Macintosh PowerPoint</Application>
  <PresentationFormat>Custom</PresentationFormat>
  <Paragraphs>113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Garet 1 Bold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SRPSKA ASOCIJACIJA UVOZNIKA VOZILA I DELOVA</dc:title>
  <dc:creator>Jasmina Bojicic</dc:creator>
  <cp:lastModifiedBy>Primoz Lemez</cp:lastModifiedBy>
  <cp:revision>193</cp:revision>
  <dcterms:created xsi:type="dcterms:W3CDTF">2006-08-16T00:00:00Z</dcterms:created>
  <dcterms:modified xsi:type="dcterms:W3CDTF">2023-11-12T19:29:53Z</dcterms:modified>
  <dc:identifier>DAFySkOjutc</dc:identifier>
</cp:coreProperties>
</file>